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9" r:id="rId2"/>
    <p:sldId id="257" r:id="rId3"/>
    <p:sldId id="258" r:id="rId4"/>
    <p:sldId id="260" r:id="rId5"/>
    <p:sldId id="263" r:id="rId6"/>
    <p:sldId id="261" r:id="rId7"/>
    <p:sldId id="262" r:id="rId8"/>
    <p:sldId id="266" r:id="rId9"/>
    <p:sldId id="270" r:id="rId10"/>
    <p:sldId id="269" r:id="rId11"/>
    <p:sldId id="267" r:id="rId12"/>
  </p:sldIdLst>
  <p:sldSz cx="12192000" cy="6858000"/>
  <p:notesSz cx="68580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8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6E5B5-C5A3-45DD-BC5F-55732B220594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" csCatId="colorful" phldr="1"/>
      <dgm:spPr/>
    </dgm:pt>
    <dgm:pt modelId="{848FE5B5-C8B3-48D6-B3A9-34343FFB360F}">
      <dgm:prSet phldrT="[Text]"/>
      <dgm:spPr/>
      <dgm:t>
        <a:bodyPr/>
        <a:lstStyle/>
        <a:p>
          <a:r>
            <a:rPr lang="ro-RO" dirty="0" smtClean="0"/>
            <a:t>60 ore față în față transformate în webinare</a:t>
          </a:r>
          <a:endParaRPr lang="en-US" dirty="0"/>
        </a:p>
      </dgm:t>
    </dgm:pt>
    <dgm:pt modelId="{B69F7636-DD70-4656-8C19-B92FE4D0FE40}" type="parTrans" cxnId="{990BAF19-2A12-49E8-8B58-FED06FD3367C}">
      <dgm:prSet/>
      <dgm:spPr/>
      <dgm:t>
        <a:bodyPr/>
        <a:lstStyle/>
        <a:p>
          <a:endParaRPr lang="en-US"/>
        </a:p>
      </dgm:t>
    </dgm:pt>
    <dgm:pt modelId="{A01A1600-D426-4D57-A2DA-968E9BA70C72}" type="sibTrans" cxnId="{990BAF19-2A12-49E8-8B58-FED06FD3367C}">
      <dgm:prSet/>
      <dgm:spPr/>
      <dgm:t>
        <a:bodyPr/>
        <a:lstStyle/>
        <a:p>
          <a:endParaRPr lang="en-US"/>
        </a:p>
      </dgm:t>
    </dgm:pt>
    <dgm:pt modelId="{390FA5EC-C71C-48E9-BD51-F32D9507A2C9}">
      <dgm:prSet phldrT="[Text]"/>
      <dgm:spPr/>
      <dgm:t>
        <a:bodyPr/>
        <a:lstStyle/>
        <a:p>
          <a:r>
            <a:rPr lang="ro-RO" dirty="0" smtClean="0"/>
            <a:t>60 ore on-line: 10 ore webinar sincron, 50 ore activitate individuală</a:t>
          </a:r>
          <a:endParaRPr lang="en-US" dirty="0"/>
        </a:p>
      </dgm:t>
    </dgm:pt>
    <dgm:pt modelId="{6AE44059-3C26-4B34-8022-0E6FE2CDAA74}" type="parTrans" cxnId="{D72FC18D-B8F2-45CA-B4C4-3B516CFF3E6D}">
      <dgm:prSet/>
      <dgm:spPr/>
      <dgm:t>
        <a:bodyPr/>
        <a:lstStyle/>
        <a:p>
          <a:endParaRPr lang="en-US"/>
        </a:p>
      </dgm:t>
    </dgm:pt>
    <dgm:pt modelId="{080C84E5-BF9F-4FE9-ACCF-58CE29DAD7F8}" type="sibTrans" cxnId="{D72FC18D-B8F2-45CA-B4C4-3B516CFF3E6D}">
      <dgm:prSet/>
      <dgm:spPr/>
      <dgm:t>
        <a:bodyPr/>
        <a:lstStyle/>
        <a:p>
          <a:endParaRPr lang="en-US"/>
        </a:p>
      </dgm:t>
    </dgm:pt>
    <dgm:pt modelId="{9F7FB748-A278-49DD-BF18-4A2CF57189D9}">
      <dgm:prSet phldrT="[Text]"/>
      <dgm:spPr/>
      <dgm:t>
        <a:bodyPr/>
        <a:lstStyle/>
        <a:p>
          <a:r>
            <a:rPr lang="ro-RO" dirty="0" smtClean="0"/>
            <a:t>120 ore</a:t>
          </a:r>
        </a:p>
        <a:p>
          <a:r>
            <a:rPr lang="ro-RO" dirty="0" smtClean="0"/>
            <a:t>exclusiv online</a:t>
          </a:r>
          <a:endParaRPr lang="en-US" dirty="0"/>
        </a:p>
      </dgm:t>
    </dgm:pt>
    <dgm:pt modelId="{DB92F9B8-AD88-4C64-B852-763932E44E2B}" type="parTrans" cxnId="{AEB0C91F-7FCB-4FF6-9980-64D8F8946335}">
      <dgm:prSet/>
      <dgm:spPr/>
      <dgm:t>
        <a:bodyPr/>
        <a:lstStyle/>
        <a:p>
          <a:endParaRPr lang="en-US"/>
        </a:p>
      </dgm:t>
    </dgm:pt>
    <dgm:pt modelId="{1BE9A183-4F63-4913-B3BD-0852E1A68E69}" type="sibTrans" cxnId="{AEB0C91F-7FCB-4FF6-9980-64D8F8946335}">
      <dgm:prSet/>
      <dgm:spPr/>
      <dgm:t>
        <a:bodyPr/>
        <a:lstStyle/>
        <a:p>
          <a:endParaRPr lang="en-US"/>
        </a:p>
      </dgm:t>
    </dgm:pt>
    <dgm:pt modelId="{AABFD2D1-C6FC-47DF-A33F-63252D760B7B}" type="pres">
      <dgm:prSet presAssocID="{6756E5B5-C5A3-45DD-BC5F-55732B220594}" presName="Name0" presStyleCnt="0">
        <dgm:presLayoutVars>
          <dgm:dir/>
          <dgm:resizeHandles val="exact"/>
        </dgm:presLayoutVars>
      </dgm:prSet>
      <dgm:spPr/>
    </dgm:pt>
    <dgm:pt modelId="{4DD5D870-840C-4D52-8CCC-555C6C73E953}" type="pres">
      <dgm:prSet presAssocID="{6756E5B5-C5A3-45DD-BC5F-55732B220594}" presName="vNodes" presStyleCnt="0"/>
      <dgm:spPr/>
    </dgm:pt>
    <dgm:pt modelId="{82DF91CD-6751-4A76-88C5-F041409C9EEA}" type="pres">
      <dgm:prSet presAssocID="{848FE5B5-C8B3-48D6-B3A9-34343FFB360F}" presName="node" presStyleLbl="node1" presStyleIdx="0" presStyleCnt="3" custScaleX="251549" custScaleY="136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26078-58B4-40E5-BD28-7FDB40FF8CB0}" type="pres">
      <dgm:prSet presAssocID="{A01A1600-D426-4D57-A2DA-968E9BA70C72}" presName="spacerT" presStyleCnt="0"/>
      <dgm:spPr/>
    </dgm:pt>
    <dgm:pt modelId="{5F9D71ED-0D36-4C2F-9613-1EC72A0D014F}" type="pres">
      <dgm:prSet presAssocID="{A01A1600-D426-4D57-A2DA-968E9BA70C72}" presName="sibTrans" presStyleLbl="sibTrans2D1" presStyleIdx="0" presStyleCnt="2"/>
      <dgm:spPr/>
      <dgm:t>
        <a:bodyPr/>
        <a:lstStyle/>
        <a:p>
          <a:endParaRPr lang="hu-HU"/>
        </a:p>
      </dgm:t>
    </dgm:pt>
    <dgm:pt modelId="{AE9C5CC3-9B81-4779-A3FA-22A4B9D178CD}" type="pres">
      <dgm:prSet presAssocID="{A01A1600-D426-4D57-A2DA-968E9BA70C72}" presName="spacerB" presStyleCnt="0"/>
      <dgm:spPr/>
    </dgm:pt>
    <dgm:pt modelId="{68D85690-1334-4394-89F7-89FE900927D5}" type="pres">
      <dgm:prSet presAssocID="{390FA5EC-C71C-48E9-BD51-F32D9507A2C9}" presName="node" presStyleLbl="node1" presStyleIdx="1" presStyleCnt="3" custScaleX="308674" custScaleY="1323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6310CF-D65E-49B6-9DF8-B510D0165B08}" type="pres">
      <dgm:prSet presAssocID="{6756E5B5-C5A3-45DD-BC5F-55732B220594}" presName="sibTransLast" presStyleLbl="sibTrans2D1" presStyleIdx="1" presStyleCnt="2"/>
      <dgm:spPr/>
      <dgm:t>
        <a:bodyPr/>
        <a:lstStyle/>
        <a:p>
          <a:endParaRPr lang="hu-HU"/>
        </a:p>
      </dgm:t>
    </dgm:pt>
    <dgm:pt modelId="{8DDA718B-C837-49B2-83FD-C9E233B98B09}" type="pres">
      <dgm:prSet presAssocID="{6756E5B5-C5A3-45DD-BC5F-55732B220594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F554BA3B-776E-4A69-A8A2-19ED6F7787F7}" type="pres">
      <dgm:prSet presAssocID="{6756E5B5-C5A3-45DD-BC5F-55732B22059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61F2216-3771-4E7C-AA4A-E6F44FCDEA1B}" type="presOf" srcId="{6756E5B5-C5A3-45DD-BC5F-55732B220594}" destId="{AABFD2D1-C6FC-47DF-A33F-63252D760B7B}" srcOrd="0" destOrd="0" presId="urn:microsoft.com/office/officeart/2005/8/layout/equation2"/>
    <dgm:cxn modelId="{AEB0C91F-7FCB-4FF6-9980-64D8F8946335}" srcId="{6756E5B5-C5A3-45DD-BC5F-55732B220594}" destId="{9F7FB748-A278-49DD-BF18-4A2CF57189D9}" srcOrd="2" destOrd="0" parTransId="{DB92F9B8-AD88-4C64-B852-763932E44E2B}" sibTransId="{1BE9A183-4F63-4913-B3BD-0852E1A68E69}"/>
    <dgm:cxn modelId="{B9596FEA-E7D8-431C-A4E6-01972FF83B36}" type="presOf" srcId="{A01A1600-D426-4D57-A2DA-968E9BA70C72}" destId="{5F9D71ED-0D36-4C2F-9613-1EC72A0D014F}" srcOrd="0" destOrd="0" presId="urn:microsoft.com/office/officeart/2005/8/layout/equation2"/>
    <dgm:cxn modelId="{CCDFB4F2-888C-4FE8-92A7-2EB3547AFE8A}" type="presOf" srcId="{080C84E5-BF9F-4FE9-ACCF-58CE29DAD7F8}" destId="{6B6310CF-D65E-49B6-9DF8-B510D0165B08}" srcOrd="0" destOrd="0" presId="urn:microsoft.com/office/officeart/2005/8/layout/equation2"/>
    <dgm:cxn modelId="{C4444564-DD07-4714-9E4D-A5173D25E865}" type="presOf" srcId="{9F7FB748-A278-49DD-BF18-4A2CF57189D9}" destId="{F554BA3B-776E-4A69-A8A2-19ED6F7787F7}" srcOrd="0" destOrd="0" presId="urn:microsoft.com/office/officeart/2005/8/layout/equation2"/>
    <dgm:cxn modelId="{D72FC18D-B8F2-45CA-B4C4-3B516CFF3E6D}" srcId="{6756E5B5-C5A3-45DD-BC5F-55732B220594}" destId="{390FA5EC-C71C-48E9-BD51-F32D9507A2C9}" srcOrd="1" destOrd="0" parTransId="{6AE44059-3C26-4B34-8022-0E6FE2CDAA74}" sibTransId="{080C84E5-BF9F-4FE9-ACCF-58CE29DAD7F8}"/>
    <dgm:cxn modelId="{17A6A70D-48DC-4590-AAFC-00B01D5AF1AD}" type="presOf" srcId="{848FE5B5-C8B3-48D6-B3A9-34343FFB360F}" destId="{82DF91CD-6751-4A76-88C5-F041409C9EEA}" srcOrd="0" destOrd="0" presId="urn:microsoft.com/office/officeart/2005/8/layout/equation2"/>
    <dgm:cxn modelId="{CCEB838F-C73B-4D49-94EF-53F96E91C4B4}" type="presOf" srcId="{080C84E5-BF9F-4FE9-ACCF-58CE29DAD7F8}" destId="{8DDA718B-C837-49B2-83FD-C9E233B98B09}" srcOrd="1" destOrd="0" presId="urn:microsoft.com/office/officeart/2005/8/layout/equation2"/>
    <dgm:cxn modelId="{990BAF19-2A12-49E8-8B58-FED06FD3367C}" srcId="{6756E5B5-C5A3-45DD-BC5F-55732B220594}" destId="{848FE5B5-C8B3-48D6-B3A9-34343FFB360F}" srcOrd="0" destOrd="0" parTransId="{B69F7636-DD70-4656-8C19-B92FE4D0FE40}" sibTransId="{A01A1600-D426-4D57-A2DA-968E9BA70C72}"/>
    <dgm:cxn modelId="{C8360EDE-7D4E-4983-802C-2CECE3DE42F1}" type="presOf" srcId="{390FA5EC-C71C-48E9-BD51-F32D9507A2C9}" destId="{68D85690-1334-4394-89F7-89FE900927D5}" srcOrd="0" destOrd="0" presId="urn:microsoft.com/office/officeart/2005/8/layout/equation2"/>
    <dgm:cxn modelId="{390852ED-0B98-42B1-BE4E-03FF385CC38D}" type="presParOf" srcId="{AABFD2D1-C6FC-47DF-A33F-63252D760B7B}" destId="{4DD5D870-840C-4D52-8CCC-555C6C73E953}" srcOrd="0" destOrd="0" presId="urn:microsoft.com/office/officeart/2005/8/layout/equation2"/>
    <dgm:cxn modelId="{1485DD89-E65B-4FFB-B951-31167CAA00AD}" type="presParOf" srcId="{4DD5D870-840C-4D52-8CCC-555C6C73E953}" destId="{82DF91CD-6751-4A76-88C5-F041409C9EEA}" srcOrd="0" destOrd="0" presId="urn:microsoft.com/office/officeart/2005/8/layout/equation2"/>
    <dgm:cxn modelId="{719EBDE1-23DC-4049-9B0E-55CF23296CA0}" type="presParOf" srcId="{4DD5D870-840C-4D52-8CCC-555C6C73E953}" destId="{7C726078-58B4-40E5-BD28-7FDB40FF8CB0}" srcOrd="1" destOrd="0" presId="urn:microsoft.com/office/officeart/2005/8/layout/equation2"/>
    <dgm:cxn modelId="{8AF90110-1040-4B86-B4E2-97840DA0BCED}" type="presParOf" srcId="{4DD5D870-840C-4D52-8CCC-555C6C73E953}" destId="{5F9D71ED-0D36-4C2F-9613-1EC72A0D014F}" srcOrd="2" destOrd="0" presId="urn:microsoft.com/office/officeart/2005/8/layout/equation2"/>
    <dgm:cxn modelId="{7480BBBC-F641-4B7E-9368-C826EFB55B2F}" type="presParOf" srcId="{4DD5D870-840C-4D52-8CCC-555C6C73E953}" destId="{AE9C5CC3-9B81-4779-A3FA-22A4B9D178CD}" srcOrd="3" destOrd="0" presId="urn:microsoft.com/office/officeart/2005/8/layout/equation2"/>
    <dgm:cxn modelId="{2CA68FEE-652D-416F-94CE-E8E99D0B571A}" type="presParOf" srcId="{4DD5D870-840C-4D52-8CCC-555C6C73E953}" destId="{68D85690-1334-4394-89F7-89FE900927D5}" srcOrd="4" destOrd="0" presId="urn:microsoft.com/office/officeart/2005/8/layout/equation2"/>
    <dgm:cxn modelId="{0A7E6965-FC34-4ADE-A8DF-34B8AC644F73}" type="presParOf" srcId="{AABFD2D1-C6FC-47DF-A33F-63252D760B7B}" destId="{6B6310CF-D65E-49B6-9DF8-B510D0165B08}" srcOrd="1" destOrd="0" presId="urn:microsoft.com/office/officeart/2005/8/layout/equation2"/>
    <dgm:cxn modelId="{A4E97902-3EAC-4DC1-A12A-32F9D318C51D}" type="presParOf" srcId="{6B6310CF-D65E-49B6-9DF8-B510D0165B08}" destId="{8DDA718B-C837-49B2-83FD-C9E233B98B09}" srcOrd="0" destOrd="0" presId="urn:microsoft.com/office/officeart/2005/8/layout/equation2"/>
    <dgm:cxn modelId="{598702FB-5513-4849-AE50-0667701A287F}" type="presParOf" srcId="{AABFD2D1-C6FC-47DF-A33F-63252D760B7B}" destId="{F554BA3B-776E-4A69-A8A2-19ED6F7787F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F4C44-8F96-4D69-8CC1-E1BFAF643A7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2D0501-D212-4B40-9700-C012D92E4164}">
      <dgm:prSet phldrT="[Text]"/>
      <dgm:spPr/>
      <dgm:t>
        <a:bodyPr/>
        <a:lstStyle/>
        <a:p>
          <a:r>
            <a:rPr lang="ro-RO" dirty="0" smtClean="0"/>
            <a:t>Abordarea noului curriculum național pentru învățământul </a:t>
          </a:r>
          <a:r>
            <a:rPr lang="ro-RO" dirty="0" smtClean="0"/>
            <a:t>gimnazial</a:t>
          </a:r>
          <a:endParaRPr lang="en-US" dirty="0"/>
        </a:p>
      </dgm:t>
    </dgm:pt>
    <dgm:pt modelId="{05C93419-ED9A-49EF-81E2-F4F658333E99}" type="parTrans" cxnId="{05F4EB62-895E-4C69-9F67-0BBF12FBFAD4}">
      <dgm:prSet/>
      <dgm:spPr/>
      <dgm:t>
        <a:bodyPr/>
        <a:lstStyle/>
        <a:p>
          <a:endParaRPr lang="en-US"/>
        </a:p>
      </dgm:t>
    </dgm:pt>
    <dgm:pt modelId="{98C4F885-48E3-4B71-B7C2-2425DAAC3007}" type="sibTrans" cxnId="{05F4EB62-895E-4C69-9F67-0BBF12FBFAD4}">
      <dgm:prSet/>
      <dgm:spPr/>
      <dgm:t>
        <a:bodyPr/>
        <a:lstStyle/>
        <a:p>
          <a:endParaRPr lang="en-US"/>
        </a:p>
      </dgm:t>
    </dgm:pt>
    <dgm:pt modelId="{3BE698B2-0A06-4F7E-ACC5-AFAE197C25E5}">
      <dgm:prSet phldrT="[Text]"/>
      <dgm:spPr/>
      <dgm:t>
        <a:bodyPr/>
        <a:lstStyle/>
        <a:p>
          <a:r>
            <a:rPr lang="ro-RO" dirty="0" smtClean="0"/>
            <a:t>Didactica de specialitate pentru disciplinele prevăzute în noile planuri-cadru pentru învățământul </a:t>
          </a:r>
          <a:r>
            <a:rPr lang="ro-RO" dirty="0" smtClean="0"/>
            <a:t>gimnazial</a:t>
          </a:r>
          <a:endParaRPr lang="en-US" dirty="0"/>
        </a:p>
      </dgm:t>
    </dgm:pt>
    <dgm:pt modelId="{72E45B7B-3F26-4F2D-9669-38D024CBADB0}" type="parTrans" cxnId="{F5122574-860E-4BB1-8ACD-294F62DAFEF9}">
      <dgm:prSet/>
      <dgm:spPr/>
      <dgm:t>
        <a:bodyPr/>
        <a:lstStyle/>
        <a:p>
          <a:endParaRPr lang="en-US"/>
        </a:p>
      </dgm:t>
    </dgm:pt>
    <dgm:pt modelId="{37E0A929-69EE-446F-A082-2FE99A522E64}" type="sibTrans" cxnId="{F5122574-860E-4BB1-8ACD-294F62DAFEF9}">
      <dgm:prSet/>
      <dgm:spPr/>
      <dgm:t>
        <a:bodyPr/>
        <a:lstStyle/>
        <a:p>
          <a:endParaRPr lang="en-US"/>
        </a:p>
      </dgm:t>
    </dgm:pt>
    <dgm:pt modelId="{DB2E8BB4-9701-4FA2-BDA5-9B02F4553574}">
      <dgm:prSet phldrT="[Text]"/>
      <dgm:spPr/>
      <dgm:t>
        <a:bodyPr/>
        <a:lstStyle/>
        <a:p>
          <a:r>
            <a:rPr lang="ro-RO" dirty="0" smtClean="0"/>
            <a:t>Aspecte transversale (programe de tip „A doua șansă”; dezvoltare resurse educaționale deschise; consiliere și dezvoltare personală, cerințe educaționale speciale; managementul curriculum-ului)</a:t>
          </a:r>
          <a:endParaRPr lang="en-US" dirty="0"/>
        </a:p>
      </dgm:t>
    </dgm:pt>
    <dgm:pt modelId="{6AEE3BF1-33A8-4A12-A912-11A35C7C8F54}" type="parTrans" cxnId="{AF3B2518-247D-4B00-BA7F-B76CD5183E42}">
      <dgm:prSet/>
      <dgm:spPr/>
      <dgm:t>
        <a:bodyPr/>
        <a:lstStyle/>
        <a:p>
          <a:endParaRPr lang="en-US"/>
        </a:p>
      </dgm:t>
    </dgm:pt>
    <dgm:pt modelId="{81204AE0-5E74-478A-8234-273B41C9EC5C}" type="sibTrans" cxnId="{AF3B2518-247D-4B00-BA7F-B76CD5183E42}">
      <dgm:prSet/>
      <dgm:spPr/>
      <dgm:t>
        <a:bodyPr/>
        <a:lstStyle/>
        <a:p>
          <a:endParaRPr lang="en-US"/>
        </a:p>
      </dgm:t>
    </dgm:pt>
    <dgm:pt modelId="{341B42AF-2214-419A-8C92-7577065C0592}" type="pres">
      <dgm:prSet presAssocID="{3C7F4C44-8F96-4D69-8CC1-E1BFAF643A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99BF7761-A1E1-40C2-BC48-B16AA63938C8}" type="pres">
      <dgm:prSet presAssocID="{3C7F4C44-8F96-4D69-8CC1-E1BFAF643A71}" presName="Name1" presStyleCnt="0"/>
      <dgm:spPr/>
    </dgm:pt>
    <dgm:pt modelId="{BC994DF0-99E3-40F1-B86F-DB2BF779E43B}" type="pres">
      <dgm:prSet presAssocID="{3C7F4C44-8F96-4D69-8CC1-E1BFAF643A71}" presName="cycle" presStyleCnt="0"/>
      <dgm:spPr/>
    </dgm:pt>
    <dgm:pt modelId="{CA27092D-9C98-477C-83B9-A086DA000F01}" type="pres">
      <dgm:prSet presAssocID="{3C7F4C44-8F96-4D69-8CC1-E1BFAF643A71}" presName="srcNode" presStyleLbl="node1" presStyleIdx="0" presStyleCnt="3"/>
      <dgm:spPr/>
    </dgm:pt>
    <dgm:pt modelId="{D54D1541-BCB0-4336-84EA-932C70EE9588}" type="pres">
      <dgm:prSet presAssocID="{3C7F4C44-8F96-4D69-8CC1-E1BFAF643A71}" presName="conn" presStyleLbl="parChTrans1D2" presStyleIdx="0" presStyleCnt="1"/>
      <dgm:spPr/>
      <dgm:t>
        <a:bodyPr/>
        <a:lstStyle/>
        <a:p>
          <a:endParaRPr lang="hu-HU"/>
        </a:p>
      </dgm:t>
    </dgm:pt>
    <dgm:pt modelId="{7AD03C45-1B7F-4FDA-A536-4282C20DD6CC}" type="pres">
      <dgm:prSet presAssocID="{3C7F4C44-8F96-4D69-8CC1-E1BFAF643A71}" presName="extraNode" presStyleLbl="node1" presStyleIdx="0" presStyleCnt="3"/>
      <dgm:spPr/>
    </dgm:pt>
    <dgm:pt modelId="{0CD60C5E-C61A-4136-B22D-FF38F7644CB6}" type="pres">
      <dgm:prSet presAssocID="{3C7F4C44-8F96-4D69-8CC1-E1BFAF643A71}" presName="dstNode" presStyleLbl="node1" presStyleIdx="0" presStyleCnt="3"/>
      <dgm:spPr/>
    </dgm:pt>
    <dgm:pt modelId="{896F1DEC-444B-47E3-A65C-66C2BDA705AB}" type="pres">
      <dgm:prSet presAssocID="{C72D0501-D212-4B40-9700-C012D92E416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0E8F18-7700-4CE8-AD62-46E685A6BCBF}" type="pres">
      <dgm:prSet presAssocID="{C72D0501-D212-4B40-9700-C012D92E4164}" presName="accent_1" presStyleCnt="0"/>
      <dgm:spPr/>
    </dgm:pt>
    <dgm:pt modelId="{34ABD7EE-C75E-4A8B-9366-CBCBD0EFF188}" type="pres">
      <dgm:prSet presAssocID="{C72D0501-D212-4B40-9700-C012D92E4164}" presName="accentRepeatNode" presStyleLbl="solidFgAcc1" presStyleIdx="0" presStyleCnt="3"/>
      <dgm:spPr/>
    </dgm:pt>
    <dgm:pt modelId="{830E4215-ECAF-4970-A6C7-E9D59B6005E0}" type="pres">
      <dgm:prSet presAssocID="{3BE698B2-0A06-4F7E-ACC5-AFAE197C25E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EA8E32-2B93-4237-8B01-5BE4DDE2DBA3}" type="pres">
      <dgm:prSet presAssocID="{3BE698B2-0A06-4F7E-ACC5-AFAE197C25E5}" presName="accent_2" presStyleCnt="0"/>
      <dgm:spPr/>
    </dgm:pt>
    <dgm:pt modelId="{C6F831F7-7705-4608-9581-F17641DFBC07}" type="pres">
      <dgm:prSet presAssocID="{3BE698B2-0A06-4F7E-ACC5-AFAE197C25E5}" presName="accentRepeatNode" presStyleLbl="solidFgAcc1" presStyleIdx="1" presStyleCnt="3"/>
      <dgm:spPr/>
    </dgm:pt>
    <dgm:pt modelId="{D6465666-9FA9-4AF5-BB57-0B3DEFF193D7}" type="pres">
      <dgm:prSet presAssocID="{DB2E8BB4-9701-4FA2-BDA5-9B02F455357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C003D-326A-4274-9375-DA095DF104E9}" type="pres">
      <dgm:prSet presAssocID="{DB2E8BB4-9701-4FA2-BDA5-9B02F4553574}" presName="accent_3" presStyleCnt="0"/>
      <dgm:spPr/>
    </dgm:pt>
    <dgm:pt modelId="{BBF1D7D5-E71C-4626-B482-05E256B6B33A}" type="pres">
      <dgm:prSet presAssocID="{DB2E8BB4-9701-4FA2-BDA5-9B02F4553574}" presName="accentRepeatNode" presStyleLbl="solidFgAcc1" presStyleIdx="2" presStyleCnt="3"/>
      <dgm:spPr/>
    </dgm:pt>
  </dgm:ptLst>
  <dgm:cxnLst>
    <dgm:cxn modelId="{F5BAE2FB-A4F2-4339-9CAC-A69852ECD2B5}" type="presOf" srcId="{3BE698B2-0A06-4F7E-ACC5-AFAE197C25E5}" destId="{830E4215-ECAF-4970-A6C7-E9D59B6005E0}" srcOrd="0" destOrd="0" presId="urn:microsoft.com/office/officeart/2008/layout/VerticalCurvedList"/>
    <dgm:cxn modelId="{4F798777-5632-4919-8BEA-8116FE041DD4}" type="presOf" srcId="{3C7F4C44-8F96-4D69-8CC1-E1BFAF643A71}" destId="{341B42AF-2214-419A-8C92-7577065C0592}" srcOrd="0" destOrd="0" presId="urn:microsoft.com/office/officeart/2008/layout/VerticalCurvedList"/>
    <dgm:cxn modelId="{F5122574-860E-4BB1-8ACD-294F62DAFEF9}" srcId="{3C7F4C44-8F96-4D69-8CC1-E1BFAF643A71}" destId="{3BE698B2-0A06-4F7E-ACC5-AFAE197C25E5}" srcOrd="1" destOrd="0" parTransId="{72E45B7B-3F26-4F2D-9669-38D024CBADB0}" sibTransId="{37E0A929-69EE-446F-A082-2FE99A522E64}"/>
    <dgm:cxn modelId="{05F4EB62-895E-4C69-9F67-0BBF12FBFAD4}" srcId="{3C7F4C44-8F96-4D69-8CC1-E1BFAF643A71}" destId="{C72D0501-D212-4B40-9700-C012D92E4164}" srcOrd="0" destOrd="0" parTransId="{05C93419-ED9A-49EF-81E2-F4F658333E99}" sibTransId="{98C4F885-48E3-4B71-B7C2-2425DAAC3007}"/>
    <dgm:cxn modelId="{1CDAFD63-B761-4B5A-B66B-44B90C28AFF0}" type="presOf" srcId="{DB2E8BB4-9701-4FA2-BDA5-9B02F4553574}" destId="{D6465666-9FA9-4AF5-BB57-0B3DEFF193D7}" srcOrd="0" destOrd="0" presId="urn:microsoft.com/office/officeart/2008/layout/VerticalCurvedList"/>
    <dgm:cxn modelId="{AF3B2518-247D-4B00-BA7F-B76CD5183E42}" srcId="{3C7F4C44-8F96-4D69-8CC1-E1BFAF643A71}" destId="{DB2E8BB4-9701-4FA2-BDA5-9B02F4553574}" srcOrd="2" destOrd="0" parTransId="{6AEE3BF1-33A8-4A12-A912-11A35C7C8F54}" sibTransId="{81204AE0-5E74-478A-8234-273B41C9EC5C}"/>
    <dgm:cxn modelId="{E50F659E-85AF-4677-B480-F5D35B0CB3A9}" type="presOf" srcId="{98C4F885-48E3-4B71-B7C2-2425DAAC3007}" destId="{D54D1541-BCB0-4336-84EA-932C70EE9588}" srcOrd="0" destOrd="0" presId="urn:microsoft.com/office/officeart/2008/layout/VerticalCurvedList"/>
    <dgm:cxn modelId="{E7669E9E-DED1-4529-B984-92C8FCBA68F7}" type="presOf" srcId="{C72D0501-D212-4B40-9700-C012D92E4164}" destId="{896F1DEC-444B-47E3-A65C-66C2BDA705AB}" srcOrd="0" destOrd="0" presId="urn:microsoft.com/office/officeart/2008/layout/VerticalCurvedList"/>
    <dgm:cxn modelId="{55EE418E-4845-4498-ACAB-B0909DA552FA}" type="presParOf" srcId="{341B42AF-2214-419A-8C92-7577065C0592}" destId="{99BF7761-A1E1-40C2-BC48-B16AA63938C8}" srcOrd="0" destOrd="0" presId="urn:microsoft.com/office/officeart/2008/layout/VerticalCurvedList"/>
    <dgm:cxn modelId="{1FD6D802-5E13-40F9-8E63-8BFED49E3E52}" type="presParOf" srcId="{99BF7761-A1E1-40C2-BC48-B16AA63938C8}" destId="{BC994DF0-99E3-40F1-B86F-DB2BF779E43B}" srcOrd="0" destOrd="0" presId="urn:microsoft.com/office/officeart/2008/layout/VerticalCurvedList"/>
    <dgm:cxn modelId="{71427DE2-754B-45C7-ABE5-41EE231930F5}" type="presParOf" srcId="{BC994DF0-99E3-40F1-B86F-DB2BF779E43B}" destId="{CA27092D-9C98-477C-83B9-A086DA000F01}" srcOrd="0" destOrd="0" presId="urn:microsoft.com/office/officeart/2008/layout/VerticalCurvedList"/>
    <dgm:cxn modelId="{4111A26B-4D3B-4CAF-AF4C-CF8293643D95}" type="presParOf" srcId="{BC994DF0-99E3-40F1-B86F-DB2BF779E43B}" destId="{D54D1541-BCB0-4336-84EA-932C70EE9588}" srcOrd="1" destOrd="0" presId="urn:microsoft.com/office/officeart/2008/layout/VerticalCurvedList"/>
    <dgm:cxn modelId="{D3EE8281-A524-48EF-8D08-F384C57DF421}" type="presParOf" srcId="{BC994DF0-99E3-40F1-B86F-DB2BF779E43B}" destId="{7AD03C45-1B7F-4FDA-A536-4282C20DD6CC}" srcOrd="2" destOrd="0" presId="urn:microsoft.com/office/officeart/2008/layout/VerticalCurvedList"/>
    <dgm:cxn modelId="{E61FB2F4-6E94-4801-BED6-AAC885EDEA4C}" type="presParOf" srcId="{BC994DF0-99E3-40F1-B86F-DB2BF779E43B}" destId="{0CD60C5E-C61A-4136-B22D-FF38F7644CB6}" srcOrd="3" destOrd="0" presId="urn:microsoft.com/office/officeart/2008/layout/VerticalCurvedList"/>
    <dgm:cxn modelId="{4035DCFD-48E6-4565-8DC0-AD70A4EEDD80}" type="presParOf" srcId="{99BF7761-A1E1-40C2-BC48-B16AA63938C8}" destId="{896F1DEC-444B-47E3-A65C-66C2BDA705AB}" srcOrd="1" destOrd="0" presId="urn:microsoft.com/office/officeart/2008/layout/VerticalCurvedList"/>
    <dgm:cxn modelId="{D1B8FBD1-EEDB-442A-8052-4D8ED8F0CCF7}" type="presParOf" srcId="{99BF7761-A1E1-40C2-BC48-B16AA63938C8}" destId="{000E8F18-7700-4CE8-AD62-46E685A6BCBF}" srcOrd="2" destOrd="0" presId="urn:microsoft.com/office/officeart/2008/layout/VerticalCurvedList"/>
    <dgm:cxn modelId="{CE54CDD9-5487-466F-8E9E-7237C8F0F0A8}" type="presParOf" srcId="{000E8F18-7700-4CE8-AD62-46E685A6BCBF}" destId="{34ABD7EE-C75E-4A8B-9366-CBCBD0EFF188}" srcOrd="0" destOrd="0" presId="urn:microsoft.com/office/officeart/2008/layout/VerticalCurvedList"/>
    <dgm:cxn modelId="{7FD732A7-42D2-4161-BBB2-DE64AFEC5A25}" type="presParOf" srcId="{99BF7761-A1E1-40C2-BC48-B16AA63938C8}" destId="{830E4215-ECAF-4970-A6C7-E9D59B6005E0}" srcOrd="3" destOrd="0" presId="urn:microsoft.com/office/officeart/2008/layout/VerticalCurvedList"/>
    <dgm:cxn modelId="{0A455D2C-1E7A-4480-8179-118FAD7581BD}" type="presParOf" srcId="{99BF7761-A1E1-40C2-BC48-B16AA63938C8}" destId="{59EA8E32-2B93-4237-8B01-5BE4DDE2DBA3}" srcOrd="4" destOrd="0" presId="urn:microsoft.com/office/officeart/2008/layout/VerticalCurvedList"/>
    <dgm:cxn modelId="{7E23A989-BB95-4290-AAC2-981F5515344F}" type="presParOf" srcId="{59EA8E32-2B93-4237-8B01-5BE4DDE2DBA3}" destId="{C6F831F7-7705-4608-9581-F17641DFBC07}" srcOrd="0" destOrd="0" presId="urn:microsoft.com/office/officeart/2008/layout/VerticalCurvedList"/>
    <dgm:cxn modelId="{47FFC1C2-F842-4ECB-837D-CD1B7FFD8C2D}" type="presParOf" srcId="{99BF7761-A1E1-40C2-BC48-B16AA63938C8}" destId="{D6465666-9FA9-4AF5-BB57-0B3DEFF193D7}" srcOrd="5" destOrd="0" presId="urn:microsoft.com/office/officeart/2008/layout/VerticalCurvedList"/>
    <dgm:cxn modelId="{88268756-F855-4BC5-99DF-63F9FC942B82}" type="presParOf" srcId="{99BF7761-A1E1-40C2-BC48-B16AA63938C8}" destId="{A20C003D-326A-4274-9375-DA095DF104E9}" srcOrd="6" destOrd="0" presId="urn:microsoft.com/office/officeart/2008/layout/VerticalCurvedList"/>
    <dgm:cxn modelId="{92A6A900-D772-4F73-BE39-13BFC76431EC}" type="presParOf" srcId="{A20C003D-326A-4274-9375-DA095DF104E9}" destId="{BBF1D7D5-E71C-4626-B482-05E256B6B3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F91CD-6751-4A76-88C5-F041409C9EEA}">
      <dsp:nvSpPr>
        <dsp:cNvPr id="0" name=""/>
        <dsp:cNvSpPr/>
      </dsp:nvSpPr>
      <dsp:spPr>
        <a:xfrm>
          <a:off x="853562" y="38"/>
          <a:ext cx="2460213" cy="13327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60 ore față în față transformate în webinare</a:t>
          </a:r>
          <a:endParaRPr lang="en-US" sz="1600" kern="1200" dirty="0"/>
        </a:p>
      </dsp:txBody>
      <dsp:txXfrm>
        <a:off x="1213852" y="195221"/>
        <a:ext cx="1739633" cy="942428"/>
      </dsp:txXfrm>
    </dsp:sp>
    <dsp:sp modelId="{5F9D71ED-0D36-4C2F-9613-1EC72A0D014F}">
      <dsp:nvSpPr>
        <dsp:cNvPr id="0" name=""/>
        <dsp:cNvSpPr/>
      </dsp:nvSpPr>
      <dsp:spPr>
        <a:xfrm>
          <a:off x="1800041" y="1412248"/>
          <a:ext cx="567254" cy="56725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875231" y="1629166"/>
        <a:ext cx="416874" cy="133418"/>
      </dsp:txXfrm>
    </dsp:sp>
    <dsp:sp modelId="{68D85690-1334-4394-89F7-89FE900927D5}">
      <dsp:nvSpPr>
        <dsp:cNvPr id="0" name=""/>
        <dsp:cNvSpPr/>
      </dsp:nvSpPr>
      <dsp:spPr>
        <a:xfrm>
          <a:off x="574214" y="2058918"/>
          <a:ext cx="3018910" cy="12946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60 ore on-line: 10 ore webinar sincron, 50 ore activitate individuală</a:t>
          </a:r>
          <a:endParaRPr lang="en-US" sz="1600" kern="1200" dirty="0"/>
        </a:p>
      </dsp:txBody>
      <dsp:txXfrm>
        <a:off x="1016323" y="2248510"/>
        <a:ext cx="2134692" cy="915428"/>
      </dsp:txXfrm>
    </dsp:sp>
    <dsp:sp modelId="{6B6310CF-D65E-49B6-9DF8-B510D0165B08}">
      <dsp:nvSpPr>
        <dsp:cNvPr id="0" name=""/>
        <dsp:cNvSpPr/>
      </dsp:nvSpPr>
      <dsp:spPr>
        <a:xfrm>
          <a:off x="3739828" y="1494871"/>
          <a:ext cx="311012" cy="363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739828" y="1567636"/>
        <a:ext cx="217708" cy="218295"/>
      </dsp:txXfrm>
    </dsp:sp>
    <dsp:sp modelId="{F554BA3B-776E-4A69-A8A2-19ED6F7787F7}">
      <dsp:nvSpPr>
        <dsp:cNvPr id="0" name=""/>
        <dsp:cNvSpPr/>
      </dsp:nvSpPr>
      <dsp:spPr>
        <a:xfrm>
          <a:off x="4179939" y="698759"/>
          <a:ext cx="1956050" cy="19560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/>
            <a:t>120 ore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/>
            <a:t>exclusiv online</a:t>
          </a:r>
          <a:endParaRPr lang="en-US" sz="2800" kern="1200" dirty="0"/>
        </a:p>
      </dsp:txBody>
      <dsp:txXfrm>
        <a:off x="4466396" y="985216"/>
        <a:ext cx="1383136" cy="1383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D1541-BCB0-4336-84EA-932C70EE9588}">
      <dsp:nvSpPr>
        <dsp:cNvPr id="0" name=""/>
        <dsp:cNvSpPr/>
      </dsp:nvSpPr>
      <dsp:spPr>
        <a:xfrm>
          <a:off x="-4875719" y="-747185"/>
          <a:ext cx="5807079" cy="5807079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F1DEC-444B-47E3-A65C-66C2BDA705AB}">
      <dsp:nvSpPr>
        <dsp:cNvPr id="0" name=""/>
        <dsp:cNvSpPr/>
      </dsp:nvSpPr>
      <dsp:spPr>
        <a:xfrm>
          <a:off x="599004" y="431270"/>
          <a:ext cx="7469880" cy="862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6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Abordarea noului curriculum național pentru învățământul </a:t>
          </a:r>
          <a:r>
            <a:rPr lang="ro-RO" sz="1800" kern="1200" dirty="0" smtClean="0"/>
            <a:t>gimnazial</a:t>
          </a:r>
          <a:endParaRPr lang="en-US" sz="1800" kern="1200" dirty="0"/>
        </a:p>
      </dsp:txBody>
      <dsp:txXfrm>
        <a:off x="599004" y="431270"/>
        <a:ext cx="7469880" cy="862541"/>
      </dsp:txXfrm>
    </dsp:sp>
    <dsp:sp modelId="{34ABD7EE-C75E-4A8B-9366-CBCBD0EFF188}">
      <dsp:nvSpPr>
        <dsp:cNvPr id="0" name=""/>
        <dsp:cNvSpPr/>
      </dsp:nvSpPr>
      <dsp:spPr>
        <a:xfrm>
          <a:off x="59916" y="323453"/>
          <a:ext cx="1078177" cy="1078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E4215-ECAF-4970-A6C7-E9D59B6005E0}">
      <dsp:nvSpPr>
        <dsp:cNvPr id="0" name=""/>
        <dsp:cNvSpPr/>
      </dsp:nvSpPr>
      <dsp:spPr>
        <a:xfrm>
          <a:off x="912538" y="1725083"/>
          <a:ext cx="7156346" cy="8625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6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Didactica de specialitate pentru disciplinele prevăzute în noile planuri-cadru pentru învățământul </a:t>
          </a:r>
          <a:r>
            <a:rPr lang="ro-RO" sz="1800" kern="1200" dirty="0" smtClean="0"/>
            <a:t>gimnazial</a:t>
          </a:r>
          <a:endParaRPr lang="en-US" sz="1800" kern="1200" dirty="0"/>
        </a:p>
      </dsp:txBody>
      <dsp:txXfrm>
        <a:off x="912538" y="1725083"/>
        <a:ext cx="7156346" cy="862541"/>
      </dsp:txXfrm>
    </dsp:sp>
    <dsp:sp modelId="{C6F831F7-7705-4608-9581-F17641DFBC07}">
      <dsp:nvSpPr>
        <dsp:cNvPr id="0" name=""/>
        <dsp:cNvSpPr/>
      </dsp:nvSpPr>
      <dsp:spPr>
        <a:xfrm>
          <a:off x="373449" y="1617265"/>
          <a:ext cx="1078177" cy="1078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65666-9FA9-4AF5-BB57-0B3DEFF193D7}">
      <dsp:nvSpPr>
        <dsp:cNvPr id="0" name=""/>
        <dsp:cNvSpPr/>
      </dsp:nvSpPr>
      <dsp:spPr>
        <a:xfrm>
          <a:off x="599004" y="3018895"/>
          <a:ext cx="7469880" cy="8625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6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Aspecte transversale (programe de tip „A doua șansă”; dezvoltare resurse educaționale deschise; consiliere și dezvoltare personală, cerințe educaționale speciale; managementul curriculum-ului)</a:t>
          </a:r>
          <a:endParaRPr lang="en-US" sz="1800" kern="1200" dirty="0"/>
        </a:p>
      </dsp:txBody>
      <dsp:txXfrm>
        <a:off x="599004" y="3018895"/>
        <a:ext cx="7469880" cy="862541"/>
      </dsp:txXfrm>
    </dsp:sp>
    <dsp:sp modelId="{BBF1D7D5-E71C-4626-B482-05E256B6B33A}">
      <dsp:nvSpPr>
        <dsp:cNvPr id="0" name=""/>
        <dsp:cNvSpPr/>
      </dsp:nvSpPr>
      <dsp:spPr>
        <a:xfrm>
          <a:off x="59916" y="2911077"/>
          <a:ext cx="1078177" cy="1078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9130D-E594-4614-BC7E-02ABEA11F62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25FFF-965D-4369-A123-DE378C93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0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600" dirty="0" smtClean="0">
                <a:latin typeface="+mn-lt"/>
              </a:rPr>
              <a:t>CRED</a:t>
            </a:r>
            <a:r>
              <a:rPr lang="ro-RO" sz="3600" dirty="0" smtClean="0">
                <a:latin typeface="+mn-lt"/>
              </a:rPr>
              <a:t> – CURRICULUM RELEVANT ȘI EDUCAȚIE DESCHISĂ PENTRU TOȚI</a:t>
            </a:r>
            <a:endParaRPr lang="hu-HU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r>
              <a:rPr lang="ro-RO" dirty="0" smtClean="0"/>
              <a:t>Casa Corpului Didactic „</a:t>
            </a:r>
            <a:r>
              <a:rPr lang="ro-RO" dirty="0" err="1" smtClean="0"/>
              <a:t>Csutak</a:t>
            </a:r>
            <a:r>
              <a:rPr lang="ro-RO" dirty="0" smtClean="0"/>
              <a:t> Vilmos” Covasna</a:t>
            </a:r>
          </a:p>
          <a:p>
            <a:r>
              <a:rPr lang="ro-RO" dirty="0" smtClean="0"/>
              <a:t>Decembrie  </a:t>
            </a:r>
            <a:r>
              <a:rPr lang="ro-RO" dirty="0" smtClean="0"/>
              <a:t>2020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88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62743"/>
            <a:ext cx="10515600" cy="725714"/>
          </a:xfrm>
        </p:spPr>
        <p:txBody>
          <a:bodyPr/>
          <a:lstStyle/>
          <a:p>
            <a:pPr algn="ctr"/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ECHIPA DE PROIECT ÎN JUDEȚUL COVASNA</a:t>
            </a:r>
            <a:endParaRPr lang="en-US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1816" y="1825625"/>
            <a:ext cx="10808368" cy="4351337"/>
          </a:xfrm>
        </p:spPr>
        <p:txBody>
          <a:bodyPr/>
          <a:lstStyle/>
          <a:p>
            <a:r>
              <a:rPr lang="ro-RO" dirty="0"/>
              <a:t>ELCF / Expert local coordonare </a:t>
            </a:r>
            <a:r>
              <a:rPr lang="ro-RO" dirty="0" smtClean="0"/>
              <a:t>formare </a:t>
            </a:r>
            <a:r>
              <a:rPr lang="ro-RO" dirty="0"/>
              <a:t>– BOTOS </a:t>
            </a:r>
            <a:r>
              <a:rPr lang="hu-HU" dirty="0"/>
              <a:t>ERZSÉBET ERIKA</a:t>
            </a:r>
            <a:endParaRPr lang="ro-RO" dirty="0"/>
          </a:p>
          <a:p>
            <a:r>
              <a:rPr lang="ro-RO" dirty="0"/>
              <a:t>ELGT / Expert local grup țintă – NAGY ERIKA</a:t>
            </a:r>
          </a:p>
          <a:p>
            <a:r>
              <a:rPr lang="ro-RO" dirty="0"/>
              <a:t>ELIC / Expert local </a:t>
            </a:r>
            <a:r>
              <a:rPr lang="ro-RO" dirty="0" smtClean="0"/>
              <a:t>implementare </a:t>
            </a:r>
            <a:r>
              <a:rPr lang="ro-RO" dirty="0"/>
              <a:t>certificare – FORRAI KRISZTINA LILLA</a:t>
            </a:r>
          </a:p>
          <a:p>
            <a:r>
              <a:rPr lang="ro-RO" dirty="0"/>
              <a:t>ELIT / Expert local e-learning – INCZEFI J</a:t>
            </a:r>
            <a:r>
              <a:rPr lang="hu-HU" dirty="0"/>
              <a:t>ÓZSEF</a:t>
            </a:r>
            <a:endParaRPr lang="ro-RO" dirty="0"/>
          </a:p>
          <a:p>
            <a:r>
              <a:rPr lang="ro-RO" dirty="0"/>
              <a:t>ELMR / Expert local monitorizare și raportare - ȘTEFU </a:t>
            </a:r>
            <a:r>
              <a:rPr lang="ro-RO" dirty="0" smtClean="0"/>
              <a:t>MARCELA</a:t>
            </a:r>
          </a:p>
          <a:p>
            <a:r>
              <a:rPr lang="ro-RO" dirty="0" smtClean="0"/>
              <a:t>EZEF / Expert zonal pentru evaluare finală – KEREKES JENŐ</a:t>
            </a:r>
            <a:endParaRPr lang="ro-RO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8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346" y="1347538"/>
            <a:ext cx="10517422" cy="4315326"/>
          </a:xfrm>
        </p:spPr>
        <p:txBody>
          <a:bodyPr/>
          <a:lstStyle/>
          <a:p>
            <a:pPr marL="114300" indent="0" algn="ctr">
              <a:buNone/>
            </a:pPr>
            <a:r>
              <a:rPr lang="hu-HU" dirty="0" smtClean="0"/>
              <a:t>SPOR ȘI SUCCES!</a:t>
            </a:r>
          </a:p>
          <a:p>
            <a:pPr marL="114300" indent="0" algn="ctr">
              <a:buNone/>
            </a:pPr>
            <a:endParaRPr lang="ro-RO" dirty="0" smtClean="0"/>
          </a:p>
          <a:p>
            <a:pPr marL="114300" indent="0">
              <a:buNone/>
            </a:pPr>
            <a:r>
              <a:rPr lang="ro-RO" dirty="0" smtClean="0"/>
              <a:t>Relații suplimentare</a:t>
            </a:r>
          </a:p>
          <a:p>
            <a:pPr marL="114300" indent="0">
              <a:buNone/>
            </a:pPr>
            <a:endParaRPr lang="ro-RO" dirty="0" smtClean="0"/>
          </a:p>
          <a:p>
            <a:pPr marL="114300" indent="0">
              <a:buNone/>
            </a:pPr>
            <a:r>
              <a:rPr lang="ro-RO" dirty="0"/>
              <a:t>ELCF / </a:t>
            </a:r>
            <a:r>
              <a:rPr lang="ro-RO" dirty="0" smtClean="0"/>
              <a:t>BOTOS </a:t>
            </a:r>
            <a:r>
              <a:rPr lang="hu-HU" dirty="0"/>
              <a:t>ERZSÉBET </a:t>
            </a:r>
            <a:r>
              <a:rPr lang="hu-HU" dirty="0" smtClean="0"/>
              <a:t>ERIKA / 0771737076 erika.botos@educred.ro </a:t>
            </a:r>
            <a:endParaRPr lang="ro-RO" dirty="0"/>
          </a:p>
          <a:p>
            <a:pPr marL="114300" indent="0">
              <a:buNone/>
            </a:pPr>
            <a:r>
              <a:rPr lang="ro-RO" dirty="0"/>
              <a:t>ELGT / </a:t>
            </a:r>
            <a:r>
              <a:rPr lang="ro-RO" dirty="0" smtClean="0"/>
              <a:t>NAGY ERIKA / 0745149637 erika.nagy@educred.ro</a:t>
            </a:r>
            <a:endParaRPr lang="ro-RO" dirty="0"/>
          </a:p>
          <a:p>
            <a:pPr marL="114300" indent="0">
              <a:buNone/>
            </a:pPr>
            <a:r>
              <a:rPr lang="ro-RO" dirty="0"/>
              <a:t>ELIC / </a:t>
            </a:r>
            <a:r>
              <a:rPr lang="ro-RO" dirty="0" smtClean="0"/>
              <a:t>FORRAI </a:t>
            </a:r>
            <a:r>
              <a:rPr lang="ro-RO" dirty="0"/>
              <a:t>KRISZTINA </a:t>
            </a:r>
            <a:r>
              <a:rPr lang="ro-RO" dirty="0" smtClean="0"/>
              <a:t>LILLA / </a:t>
            </a:r>
            <a:r>
              <a:rPr lang="ro-RO" smtClean="0"/>
              <a:t>0753994709 </a:t>
            </a:r>
            <a:r>
              <a:rPr lang="ro-RO" smtClean="0"/>
              <a:t>krisztina.forrai@educred.ro</a:t>
            </a:r>
            <a:endParaRPr lang="ro-RO" dirty="0"/>
          </a:p>
          <a:p>
            <a:pPr algn="ctr"/>
            <a:endParaRPr lang="ro-RO" dirty="0" smtClean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46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/>
        </p:nvSpPr>
        <p:spPr>
          <a:xfrm>
            <a:off x="1058141" y="1475510"/>
            <a:ext cx="10148887" cy="391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Titlul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proiectului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Curriculum relevant,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educație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deschisă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pentru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toți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” - CRED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Proiect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cofinanțat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din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Fondul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Social European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prin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Programul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Operațional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Capital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Uman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2014-2020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Beneficiarul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proiectului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Ministerul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Educației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Naționale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Parteneri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în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cadrul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proiectului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Institutul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Științe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ale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Educației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, 8 Case ale Corpului Didactic, 2 Inspectorate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Școlare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Județene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și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Inspectoratul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Școlar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Municipiului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București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Cod SMIS 2014+:118327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Valoarea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totală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contractului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  196.586.777,36 lei (din care 165.988.711,25 lei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finanțare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nerambursabilă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adică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84,435% din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valoarea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totală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eligibilă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Începutul proiectului: 15.11.2017</a:t>
            </a: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Finalul proiectului: 14.11.2021</a:t>
            </a:r>
          </a:p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Obiectiv general: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formarea cadrelor didactice din învățământul primar (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15 000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) și gimnazial (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40 000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) și elaborarea și validarea de Resurse Educaționale Deschise  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6 domenii de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activitate, din care formarea – A 3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3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739775" y="767556"/>
            <a:ext cx="10515600" cy="1325563"/>
          </a:xfrm>
        </p:spPr>
        <p:txBody>
          <a:bodyPr/>
          <a:lstStyle/>
          <a:p>
            <a:pPr marL="114300" algn="ctr"/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Grup țintă județul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Covasna</a:t>
            </a:r>
            <a:endParaRPr lang="en-US" sz="2800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2"/>
          </p:nvPr>
        </p:nvSpPr>
        <p:spPr>
          <a:xfrm>
            <a:off x="739776" y="1766166"/>
            <a:ext cx="3447214" cy="3960866"/>
          </a:xfrm>
        </p:spPr>
        <p:txBody>
          <a:bodyPr/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La învățământul primar au fost formate un număr total de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283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cadre didactice, din care 205 de la secția maghiară și 78 de la secția română (150 din mediul rural și 133 din mediul urban)</a:t>
            </a:r>
          </a:p>
          <a:p>
            <a:endParaRPr lang="en-US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3"/>
          </p:nvPr>
        </p:nvSpPr>
        <p:spPr>
          <a:xfrm>
            <a:off x="4719782" y="1514620"/>
            <a:ext cx="6635606" cy="578499"/>
          </a:xfrm>
        </p:spPr>
        <p:txBody>
          <a:bodyPr/>
          <a:lstStyle/>
          <a:p>
            <a:pPr algn="ctr"/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SITUAȚIA FORMĂRII LA 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ÎNVĂȚĂMÂNTUL 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GIMNAZIAL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83982"/>
              </p:ext>
            </p:extLst>
          </p:nvPr>
        </p:nvGraphicFramePr>
        <p:xfrm>
          <a:off x="4186990" y="2159680"/>
          <a:ext cx="7168397" cy="3500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998">
                  <a:extLst>
                    <a:ext uri="{9D8B030D-6E8A-4147-A177-3AD203B41FA5}">
                      <a16:colId xmlns:a16="http://schemas.microsoft.com/office/drawing/2014/main" val="280478747"/>
                    </a:ext>
                  </a:extLst>
                </a:gridCol>
                <a:gridCol w="1275574">
                  <a:extLst>
                    <a:ext uri="{9D8B030D-6E8A-4147-A177-3AD203B41FA5}">
                      <a16:colId xmlns:a16="http://schemas.microsoft.com/office/drawing/2014/main" val="1872351291"/>
                    </a:ext>
                  </a:extLst>
                </a:gridCol>
                <a:gridCol w="1126663">
                  <a:extLst>
                    <a:ext uri="{9D8B030D-6E8A-4147-A177-3AD203B41FA5}">
                      <a16:colId xmlns:a16="http://schemas.microsoft.com/office/drawing/2014/main" val="1466068860"/>
                    </a:ext>
                  </a:extLst>
                </a:gridCol>
                <a:gridCol w="859081">
                  <a:extLst>
                    <a:ext uri="{9D8B030D-6E8A-4147-A177-3AD203B41FA5}">
                      <a16:colId xmlns:a16="http://schemas.microsoft.com/office/drawing/2014/main" val="620005968"/>
                    </a:ext>
                  </a:extLst>
                </a:gridCol>
                <a:gridCol w="859081">
                  <a:extLst>
                    <a:ext uri="{9D8B030D-6E8A-4147-A177-3AD203B41FA5}">
                      <a16:colId xmlns:a16="http://schemas.microsoft.com/office/drawing/2014/main" val="620302793"/>
                    </a:ext>
                  </a:extLst>
                </a:gridCol>
              </a:tblGrid>
              <a:tr h="350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 err="1">
                          <a:effectLst/>
                        </a:rPr>
                        <a:t>Disciplina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 err="1">
                          <a:effectLst/>
                        </a:rPr>
                        <a:t>Alocat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Realizat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9690546"/>
                  </a:ext>
                </a:extLst>
              </a:tr>
              <a:tr h="35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 err="1">
                          <a:effectLst/>
                        </a:rPr>
                        <a:t>Lb</a:t>
                      </a:r>
                      <a:r>
                        <a:rPr lang="hu-HU" sz="1600" dirty="0">
                          <a:effectLst/>
                        </a:rPr>
                        <a:t>. </a:t>
                      </a:r>
                      <a:r>
                        <a:rPr lang="hu-HU" sz="1600" dirty="0" err="1">
                          <a:effectLst/>
                        </a:rPr>
                        <a:t>română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77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76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12217180"/>
                  </a:ext>
                </a:extLst>
              </a:tr>
              <a:tr h="35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 err="1">
                          <a:effectLst/>
                        </a:rPr>
                        <a:t>Lb</a:t>
                      </a:r>
                      <a:r>
                        <a:rPr lang="hu-HU" sz="1600" dirty="0">
                          <a:effectLst/>
                        </a:rPr>
                        <a:t>. </a:t>
                      </a:r>
                      <a:r>
                        <a:rPr lang="hu-HU" sz="1600" dirty="0" err="1">
                          <a:effectLst/>
                        </a:rPr>
                        <a:t>maghiară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48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04243529"/>
                  </a:ext>
                </a:extLst>
              </a:tr>
              <a:tr h="35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Matematică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66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55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58086624"/>
                  </a:ext>
                </a:extLst>
              </a:tr>
              <a:tr h="35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 err="1">
                          <a:effectLst/>
                        </a:rPr>
                        <a:t>Științe</a:t>
                      </a:r>
                      <a:r>
                        <a:rPr lang="hu-HU" sz="1600" dirty="0">
                          <a:effectLst/>
                        </a:rPr>
                        <a:t> /</a:t>
                      </a:r>
                      <a:r>
                        <a:rPr lang="hu-HU" sz="1600" dirty="0" smtClean="0">
                          <a:effectLst/>
                        </a:rPr>
                        <a:t>F</a:t>
                      </a:r>
                      <a:r>
                        <a:rPr lang="hu-HU" sz="1600" baseline="0" dirty="0" smtClean="0">
                          <a:effectLst/>
                        </a:rPr>
                        <a:t> </a:t>
                      </a:r>
                      <a:r>
                        <a:rPr lang="ro-RO" sz="1600" dirty="0" smtClean="0">
                          <a:effectLst/>
                        </a:rPr>
                        <a:t>/ </a:t>
                      </a:r>
                      <a:r>
                        <a:rPr lang="hu-HU" sz="1600" dirty="0" smtClean="0">
                          <a:effectLst/>
                        </a:rPr>
                        <a:t>C / 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22+10+14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37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6450645"/>
                  </a:ext>
                </a:extLst>
              </a:tr>
              <a:tr h="35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 err="1">
                          <a:effectLst/>
                        </a:rPr>
                        <a:t>Istorie</a:t>
                      </a:r>
                      <a:r>
                        <a:rPr lang="hu-HU" sz="1600" dirty="0">
                          <a:effectLst/>
                        </a:rPr>
                        <a:t> / </a:t>
                      </a:r>
                      <a:r>
                        <a:rPr lang="hu-HU" sz="1600" dirty="0" err="1">
                          <a:effectLst/>
                        </a:rPr>
                        <a:t>Științe</a:t>
                      </a:r>
                      <a:r>
                        <a:rPr lang="hu-HU" sz="1600" dirty="0">
                          <a:effectLst/>
                        </a:rPr>
                        <a:t> </a:t>
                      </a:r>
                      <a:r>
                        <a:rPr lang="hu-HU" sz="1600" dirty="0" err="1" smtClean="0">
                          <a:effectLst/>
                        </a:rPr>
                        <a:t>socio-umane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39+8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32455187"/>
                  </a:ext>
                </a:extLst>
              </a:tr>
              <a:tr h="35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Geografie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30328603"/>
                  </a:ext>
                </a:extLst>
              </a:tr>
              <a:tr h="35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Educație fizică și sport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67037575"/>
                  </a:ext>
                </a:extLst>
              </a:tr>
              <a:tr h="35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Alte discipline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208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4259290"/>
                  </a:ext>
                </a:extLst>
              </a:tr>
              <a:tr h="35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dirty="0">
                          <a:effectLst/>
                        </a:rPr>
                        <a:t>584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263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149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114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93010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1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0817"/>
            <a:ext cx="10515600" cy="339869"/>
          </a:xfrm>
        </p:spPr>
        <p:txBody>
          <a:bodyPr/>
          <a:lstStyle/>
          <a:p>
            <a:pPr algn="ctr"/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CRITERII DE SELECȚIE PENTRU GRUPUL ȚINTĂ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7807"/>
            <a:ext cx="10515600" cy="4351337"/>
          </a:xfrm>
        </p:spPr>
        <p:txBody>
          <a:bodyPr/>
          <a:lstStyle/>
          <a:p>
            <a:pPr marL="114300" lvl="0" indent="0">
              <a:buNone/>
            </a:pP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cadru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didactic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calificat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încadrat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învățământul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gimnazial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perioadă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nedeterminată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perioadă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determinată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unitate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învățământ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urban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rural;</a:t>
            </a:r>
          </a:p>
          <a:p>
            <a:pPr marL="114300" lvl="0" indent="0">
              <a:buNone/>
            </a:pP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obținut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puțin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definitivarea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4300" lvl="0" indent="0">
              <a:buNone/>
            </a:pP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Are,la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momentul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selecției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încetarea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activității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pensionare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1430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NOTĂ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proporție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minimum 50%, cadre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încadrate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rural.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Prioritate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selecție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 au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cadrele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(care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îndeplinesc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criteriile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a-c)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încadrate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unitate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situată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localitate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dezavantajată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socio- economic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5735"/>
            <a:ext cx="10515600" cy="474951"/>
          </a:xfrm>
        </p:spPr>
        <p:txBody>
          <a:bodyPr/>
          <a:lstStyle/>
          <a:p>
            <a:pPr algn="ctr"/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 PROGRAMULUI DE FORMARE ACREDITAT</a:t>
            </a:r>
            <a:b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0173" y="2914838"/>
            <a:ext cx="3743627" cy="1341635"/>
          </a:xfrm>
        </p:spPr>
        <p:txBody>
          <a:bodyPr/>
          <a:lstStyle/>
          <a:p>
            <a:pPr marL="114300" indent="0" algn="ctr">
              <a:buNone/>
            </a:pPr>
            <a:r>
              <a:rPr lang="ro-RO" dirty="0" smtClean="0"/>
              <a:t>30 credite profesionale transferabile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181501"/>
              </p:ext>
            </p:extLst>
          </p:nvPr>
        </p:nvGraphicFramePr>
        <p:xfrm>
          <a:off x="838200" y="1908870"/>
          <a:ext cx="6710205" cy="3353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7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09" y="2805545"/>
            <a:ext cx="2712028" cy="1371600"/>
          </a:xfrm>
        </p:spPr>
        <p:txBody>
          <a:bodyPr/>
          <a:lstStyle/>
          <a:p>
            <a:pPr marL="114300" indent="0" algn="ctr">
              <a:buNone/>
            </a:pPr>
            <a:r>
              <a:rPr lang="ro-RO" sz="2400" dirty="0" smtClean="0">
                <a:latin typeface="+mn-lt"/>
              </a:rPr>
              <a:t>Componentele </a:t>
            </a:r>
            <a:r>
              <a:rPr lang="ro-RO" sz="2400" dirty="0">
                <a:latin typeface="+mn-lt"/>
                <a:cs typeface="Arial" panose="020B0604020202020204" pitchFamily="34" charset="0"/>
              </a:rPr>
              <a:t>programului de formare acreditat</a:t>
            </a:r>
            <a:endParaRPr lang="hu-HU" sz="2400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2490062"/>
              </p:ext>
            </p:extLst>
          </p:nvPr>
        </p:nvGraphicFramePr>
        <p:xfrm>
          <a:off x="3112655" y="1432117"/>
          <a:ext cx="8128000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1964" y="206779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Modul </a:t>
            </a:r>
          </a:p>
          <a:p>
            <a:pPr algn="ctr"/>
            <a:r>
              <a:rPr lang="ro-RO" dirty="0" smtClean="0"/>
              <a:t>I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626428" y="3377045"/>
            <a:ext cx="74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Modul II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3335482" y="4686299"/>
            <a:ext cx="72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Modul III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04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442"/>
            <a:ext cx="10515600" cy="818079"/>
          </a:xfrm>
        </p:spPr>
        <p:txBody>
          <a:bodyPr/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ECHIPA DE FORMATORI ACREDITAȚI PENTRU GIMNAZIU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94857"/>
            <a:ext cx="10515600" cy="3251200"/>
          </a:xfrm>
        </p:spPr>
        <p:txBody>
          <a:bodyPr/>
          <a:lstStyle/>
          <a:p>
            <a:endParaRPr lang="hu-HU" dirty="0">
              <a:latin typeface="+mn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02075"/>
              </p:ext>
            </p:extLst>
          </p:nvPr>
        </p:nvGraphicFramePr>
        <p:xfrm>
          <a:off x="838200" y="1736997"/>
          <a:ext cx="10515600" cy="407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999">
                  <a:extLst>
                    <a:ext uri="{9D8B030D-6E8A-4147-A177-3AD203B41FA5}">
                      <a16:colId xmlns:a16="http://schemas.microsoft.com/office/drawing/2014/main" val="1678670582"/>
                    </a:ext>
                  </a:extLst>
                </a:gridCol>
                <a:gridCol w="2304158">
                  <a:extLst>
                    <a:ext uri="{9D8B030D-6E8A-4147-A177-3AD203B41FA5}">
                      <a16:colId xmlns:a16="http://schemas.microsoft.com/office/drawing/2014/main" val="3260711556"/>
                    </a:ext>
                  </a:extLst>
                </a:gridCol>
                <a:gridCol w="3260685">
                  <a:extLst>
                    <a:ext uri="{9D8B030D-6E8A-4147-A177-3AD203B41FA5}">
                      <a16:colId xmlns:a16="http://schemas.microsoft.com/office/drawing/2014/main" val="2155721056"/>
                    </a:ext>
                  </a:extLst>
                </a:gridCol>
                <a:gridCol w="4243758">
                  <a:extLst>
                    <a:ext uri="{9D8B030D-6E8A-4147-A177-3AD203B41FA5}">
                      <a16:colId xmlns:a16="http://schemas.microsoft.com/office/drawing/2014/main" val="898679198"/>
                    </a:ext>
                  </a:extLst>
                </a:gridCol>
              </a:tblGrid>
              <a:tr h="460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Nr. crt.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Disciplina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Numele și prenumele formatorului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Funcția didactică și unitatea de învățământ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223868024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1.  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Limba și literatura maghiară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KŐMÍVES NOÉMI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inspector școlar pentru limba și literatura maghiară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IȘJ Covasna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91759469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2.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Matematică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VASS CSILLA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inspector școlar pentru matematică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IȘJ Covasna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69234590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3.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Fizică, chimie, biologie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BARTÓK ENIKŐ-ANNA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inspector școlar pentru biologie, chimie, fizică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IȘJ Covasna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29828896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4.  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Istorie, științe socio-umane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60706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BALOG CONSTANȚA-VICTORIA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Profesor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Colegiul Național Mihai Viteazul Sf. Gheorghe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11404584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5. 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Educație fizică și sport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SOLYMOSI ANNAMÁRIA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Profesor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Liceul Teoretic Mikes Kelemen Sf. Gheorghe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43082245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6.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</a:rPr>
                        <a:t>TIC / educație tehnologică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BUDAI ISTVÁN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Profesor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</a:rPr>
                        <a:t>Liceul Teoretic Nagy Mózes Tg. Secuiesc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9114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9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ECHIPA DE FORMATORI ACREDITAȚI PENTRU GIMNAZIU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84087"/>
              </p:ext>
            </p:extLst>
          </p:nvPr>
        </p:nvGraphicFramePr>
        <p:xfrm>
          <a:off x="838200" y="1825625"/>
          <a:ext cx="10515600" cy="4351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999">
                  <a:extLst>
                    <a:ext uri="{9D8B030D-6E8A-4147-A177-3AD203B41FA5}">
                      <a16:colId xmlns:a16="http://schemas.microsoft.com/office/drawing/2014/main" val="2334060497"/>
                    </a:ext>
                  </a:extLst>
                </a:gridCol>
                <a:gridCol w="2304158">
                  <a:extLst>
                    <a:ext uri="{9D8B030D-6E8A-4147-A177-3AD203B41FA5}">
                      <a16:colId xmlns:a16="http://schemas.microsoft.com/office/drawing/2014/main" val="4168487796"/>
                    </a:ext>
                  </a:extLst>
                </a:gridCol>
                <a:gridCol w="3260685">
                  <a:extLst>
                    <a:ext uri="{9D8B030D-6E8A-4147-A177-3AD203B41FA5}">
                      <a16:colId xmlns:a16="http://schemas.microsoft.com/office/drawing/2014/main" val="796644288"/>
                    </a:ext>
                  </a:extLst>
                </a:gridCol>
                <a:gridCol w="4243758">
                  <a:extLst>
                    <a:ext uri="{9D8B030D-6E8A-4147-A177-3AD203B41FA5}">
                      <a16:colId xmlns:a16="http://schemas.microsoft.com/office/drawing/2014/main" val="3641384480"/>
                    </a:ext>
                  </a:extLst>
                </a:gridCol>
              </a:tblGrid>
              <a:tr h="709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Nr. crt.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Disciplina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Numele și prenumele formatorului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Funcția didactică și unitatea de învățământ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961716579"/>
                  </a:ext>
                </a:extLst>
              </a:tr>
              <a:tr h="1188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1.  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Religie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KINDA ELEONÓRA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Profesor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Colegiul Național Székely Mikó </a:t>
                      </a:r>
                      <a:endParaRPr lang="ro-RO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Sf</a:t>
                      </a:r>
                      <a:r>
                        <a:rPr lang="ro-RO" sz="1600" dirty="0">
                          <a:effectLst/>
                        </a:rPr>
                        <a:t>. Gheorghe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78671259"/>
                  </a:ext>
                </a:extLst>
              </a:tr>
              <a:tr h="1188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2.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Limba engleză, limba germană, limba franceză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FERENCZ ÉVA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Profesor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Liceul Teoretic Nagy Mózes </a:t>
                      </a:r>
                      <a:endParaRPr lang="ro-RO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Tg</a:t>
                      </a:r>
                      <a:r>
                        <a:rPr lang="ro-RO" sz="1600" dirty="0">
                          <a:effectLst/>
                        </a:rPr>
                        <a:t>. Secuiesc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11769041"/>
                  </a:ext>
                </a:extLst>
              </a:tr>
              <a:tr h="1265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3.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Arte – educație muzicală, muzică, educație plastică, altele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KERESZTESSY JÁNOS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Director adjunct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Școala Gimnazială Molnár Józsiás </a:t>
                      </a:r>
                      <a:endParaRPr lang="ro-RO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Tg</a:t>
                      </a:r>
                      <a:r>
                        <a:rPr lang="ro-RO" sz="1600" dirty="0">
                          <a:effectLst/>
                        </a:rPr>
                        <a:t>. Secuiesc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21030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27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745</Words>
  <Application>Microsoft Office PowerPoint</Application>
  <PresentationFormat>Szélesvásznú</PresentationFormat>
  <Paragraphs>164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Times New Roman</vt:lpstr>
      <vt:lpstr>Calibri</vt:lpstr>
      <vt:lpstr>Tahoma</vt:lpstr>
      <vt:lpstr>Arial</vt:lpstr>
      <vt:lpstr>Office Theme</vt:lpstr>
      <vt:lpstr>CRED – CURRICULUM RELEVANT ȘI EDUCAȚIE DESCHISĂ PENTRU TOȚI</vt:lpstr>
      <vt:lpstr>PowerPoint-bemutató</vt:lpstr>
      <vt:lpstr>PowerPoint-bemutató</vt:lpstr>
      <vt:lpstr>Grup țintă județul Covasna</vt:lpstr>
      <vt:lpstr>CRITERII DE SELECȚIE PENTRU GRUPUL ȚINTĂ</vt:lpstr>
      <vt:lpstr>  STRUCTURA PROGRAMULUI DE FORMARE ACREDITAT </vt:lpstr>
      <vt:lpstr>PowerPoint-bemutató</vt:lpstr>
      <vt:lpstr>ECHIPA DE FORMATORI ACREDITAȚI PENTRU GIMNAZIU</vt:lpstr>
      <vt:lpstr>ECHIPA DE FORMATORI ACREDITAȚI PENTRU GIMNAZIU</vt:lpstr>
      <vt:lpstr>ECHIPA DE PROIECT ÎN JUDEȚUL COVASNA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Botos Erzsébet-Erika</dc:creator>
  <cp:lastModifiedBy>botos.erika.33@gmail.com</cp:lastModifiedBy>
  <cp:revision>26</cp:revision>
  <cp:lastPrinted>2019-09-20T13:25:48Z</cp:lastPrinted>
  <dcterms:modified xsi:type="dcterms:W3CDTF">2020-12-14T17:44:06Z</dcterms:modified>
</cp:coreProperties>
</file>