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3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4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4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2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43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44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45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46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47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48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49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50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51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52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79"/>
  </p:notesMasterIdLst>
  <p:sldIdLst>
    <p:sldId id="256" r:id="rId3"/>
    <p:sldId id="257" r:id="rId4"/>
    <p:sldId id="290" r:id="rId5"/>
    <p:sldId id="291" r:id="rId6"/>
    <p:sldId id="293" r:id="rId7"/>
    <p:sldId id="292" r:id="rId8"/>
    <p:sldId id="295" r:id="rId9"/>
    <p:sldId id="345" r:id="rId10"/>
    <p:sldId id="294" r:id="rId11"/>
    <p:sldId id="324" r:id="rId12"/>
    <p:sldId id="297" r:id="rId13"/>
    <p:sldId id="299" r:id="rId14"/>
    <p:sldId id="298" r:id="rId15"/>
    <p:sldId id="300" r:id="rId16"/>
    <p:sldId id="296" r:id="rId17"/>
    <p:sldId id="301" r:id="rId18"/>
    <p:sldId id="329" r:id="rId19"/>
    <p:sldId id="330" r:id="rId20"/>
    <p:sldId id="327" r:id="rId21"/>
    <p:sldId id="326" r:id="rId22"/>
    <p:sldId id="328" r:id="rId23"/>
    <p:sldId id="325" r:id="rId24"/>
    <p:sldId id="262" r:id="rId25"/>
    <p:sldId id="268" r:id="rId26"/>
    <p:sldId id="269" r:id="rId27"/>
    <p:sldId id="266" r:id="rId28"/>
    <p:sldId id="264" r:id="rId29"/>
    <p:sldId id="283" r:id="rId30"/>
    <p:sldId id="259" r:id="rId31"/>
    <p:sldId id="287" r:id="rId32"/>
    <p:sldId id="271" r:id="rId33"/>
    <p:sldId id="282" r:id="rId34"/>
    <p:sldId id="331" r:id="rId35"/>
    <p:sldId id="270" r:id="rId36"/>
    <p:sldId id="278" r:id="rId37"/>
    <p:sldId id="335" r:id="rId38"/>
    <p:sldId id="332" r:id="rId39"/>
    <p:sldId id="333" r:id="rId40"/>
    <p:sldId id="334" r:id="rId41"/>
    <p:sldId id="279" r:id="rId42"/>
    <p:sldId id="336" r:id="rId43"/>
    <p:sldId id="337" r:id="rId44"/>
    <p:sldId id="338" r:id="rId45"/>
    <p:sldId id="285" r:id="rId46"/>
    <p:sldId id="284" r:id="rId47"/>
    <p:sldId id="286" r:id="rId48"/>
    <p:sldId id="302" r:id="rId49"/>
    <p:sldId id="303" r:id="rId50"/>
    <p:sldId id="304" r:id="rId51"/>
    <p:sldId id="306" r:id="rId52"/>
    <p:sldId id="307" r:id="rId53"/>
    <p:sldId id="308" r:id="rId54"/>
    <p:sldId id="305" r:id="rId55"/>
    <p:sldId id="309" r:id="rId56"/>
    <p:sldId id="310" r:id="rId57"/>
    <p:sldId id="311" r:id="rId58"/>
    <p:sldId id="312" r:id="rId59"/>
    <p:sldId id="314" r:id="rId60"/>
    <p:sldId id="313" r:id="rId61"/>
    <p:sldId id="315" r:id="rId62"/>
    <p:sldId id="316" r:id="rId63"/>
    <p:sldId id="318" r:id="rId64"/>
    <p:sldId id="319" r:id="rId65"/>
    <p:sldId id="320" r:id="rId66"/>
    <p:sldId id="317" r:id="rId67"/>
    <p:sldId id="322" r:id="rId68"/>
    <p:sldId id="321" r:id="rId69"/>
    <p:sldId id="323" r:id="rId70"/>
    <p:sldId id="339" r:id="rId71"/>
    <p:sldId id="340" r:id="rId72"/>
    <p:sldId id="341" r:id="rId73"/>
    <p:sldId id="344" r:id="rId74"/>
    <p:sldId id="342" r:id="rId75"/>
    <p:sldId id="346" r:id="rId76"/>
    <p:sldId id="347" r:id="rId77"/>
    <p:sldId id="343" r:id="rId78"/>
  </p:sldIdLst>
  <p:sldSz cx="9144000" cy="6858000" type="screen4x3"/>
  <p:notesSz cx="6858000" cy="994727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6115" autoAdjust="0"/>
  </p:normalViewPr>
  <p:slideViewPr>
    <p:cSldViewPr>
      <p:cViewPr varScale="1">
        <p:scale>
          <a:sx n="103" d="100"/>
          <a:sy n="103" d="100"/>
        </p:scale>
        <p:origin x="23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9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microsoft.com/office/2015/10/relationships/revisionInfo" Target="revisionInfo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Removable%20Disk\Csilla\Admitere\Admitere2017\centralizator_stat_evnat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F:\Removable%20Disk\Csilla\Evaluare_VIII\Evaluare_2017\REZULTATE\CATALOG%20FINAL%20%2030.06.2017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Removable%20Disk\Csilla\Evaluare_VIII\Evaluare_2017\REZULTATE\CATALOG%20FINAL%20%2030.06.2017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Removable%20Disk\Csilla\Evaluare_VIII\Evaluare_2017\REZULTATE\CATALOG%20FINAL%20%2030.06.2017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H:\Removable%20Disk\Csilla\Admitere\STATISZTIKAK_FONOK\STATISTICA_BAC%20IULIE%20%202017_FINAL%20(1)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H:\Removable%20Disk\Csilla\Admitere\STATISZTIKAK_FONOK\STATISTICA_BAC%20IULIE%20%202017_FINAL%20(1)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H:\Removable%20Disk\Csilla\Admitere\STATISZTIKAK_FONOK\STATISTICA_BAC%20IULIE%20%202017_FINAL%20(1)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H:\Removable%20Disk\Csilla\Admitere\STATISZTIKAK_FONOK\STATISTICA_BAC%20IULIE%20%202017_FINAL%20(1)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H:\Removable%20Disk\Csilla\Admitere\STATISZTIKAK_FONOK\STATISTICA_BAC%20IULIE%20%202017_FINAL%20(1)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H:\Removable%20Disk\Csilla\Admitere\STATISZTIKAK_FONOK\STATISTICA_BAC%20IULIE%20%202017_FINAL%20(1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Removable%20Disk\Csilla\Evaluare_VIII\Evaluare_2017\REZULTATE\CATALOG%20FINAL%20%2030.06.2017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Removable%20Disk\Csilla\Admitere\STATISZTIKAK_FONOK\STATISTICA_BAC%20IULIE%20%202017_FINAL%20(1)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Removable%20Disk\Csilla\Bac\BAC_2017\Rezultate%20finale%20iunie-iulie%202017\REZULTATE%20BAC%20IULIE%202017_FINALE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Removable%20Disk\Csilla\Bac\BAC_2017\Rezultate%20finale%20iunie-iulie%202017\REZULTATE%20BAC%20IULIE%202017_FINALE.xlsx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Removable%20Disk\Csilla\Bac\BAC_2017\Rezultate%20finale%20iunie-iulie%202017\REZULTATE%20BAC%20IULIE%202017_FINALE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H:\Removable%20Disk\Csilla\Admitere\STATISZTIKAK_FONOK\STATISTICA_BAC%20IULIE%20%202017_FINAL%20(1)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H:\Removable%20Disk\Csilla\Admitere\STATISZTIKAK_FONOK\STATISTICA_BAC%20IULIE%20%202017_FINAL%20(1)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F:\Removable%20Disk\Csilla\Bac\BAC_2017\Rezultate%20finale%20iunie-iulie%202017\REZULTATE%20BAC%20IULIE%202017_FINAL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Removable%20Disk\Csilla\Evaluare_VIII\Evaluare_2017\REZULTATE\CATALOG%20FINAL%20%2030.06.2017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F:\Removable%20Disk\Csilla\Bac\BAC_2017\Rezultate%20finale%20iunie-iulie%202017\REZULTATE%20BAC%20IULIE%202017_FINALE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Removable%20Disk\Csilla\Bac\BAC_2017\Rezultate%20finale%20iunie-iulie%202017\REZULTATE%20BAC%20IULIE%202017_FINALE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Removable%20Disk\Csilla\Bac\BAC_2017\Rezultate%20finale%20iunie-iulie%202017\REZULTATE%20BAC%20IULIE%202017_FINALE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Removable%20Disk\Csilla\Bac\BAC_2017\Rezultate%20finale%20iunie-iulie%202017\REZULTATE%20BAC%20IULIE%202017_FINALE.xlsx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Removable%20Disk\Csilla\Bac\BAC_2017\Rezultate%20finale%20iunie-iulie%202017\REZULTATE%20BAC%20IULIE%202017_FINALE.xlsx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Removable%20Disk\Csilla\Bac\BAC_2017\Rezultate%20finale%20iunie-iulie%202017\REZULTATE%20BAC%20IULIE%202017_FINALE.xlsx" TargetMode="Externa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file:///F:\Removable%20Disk\Csilla\Bac\BAC_2017\Rezultate%20finale%20iunie-iulie%202017\REZULTATE%20BAC%20IULIE%202017_FINAL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file:///H:\Removable%20Disk\Csilla\Admitere\STATISZTIKAK_FONOK\STATISTICA_BAC%20IULIE%20%202017_FINAL%20(1).xlsx" TargetMode="Externa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oleObject" Target="file:///F:\Removable%20Disk\Csilla\Bac\BAC_2017\Rezultate%20finale%20iunie-iulie%202017\REZULTATE%20BAC%20IULIE%202017_FINAL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oleObject" Target="file:///F:\Removable%20Disk\Csilla\Bac\BAC_2017\Rezultate%20finale%20iunie-iulie%202017\REZULTATE%20BAC%20IULIE%202017_FINAL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Removable%20Disk\Csilla\Evaluare_VIII\Evaluare_2017\REZULTATE\CATALOG%20FINAL%20%2030.06.2017.xlsx" TargetMode="Externa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Removable%20Disk\Csilla\Admitere\STATISZTIKAK_FONOK\STATISTICA_BAC%20IULIE%20%202017_FINAL%20(1).xlsx" TargetMode="Externa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Removable%20Disk\Csilla\Cercuriped\2016_2017\Evidenta%20cadre\Cadre%202016-2017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oleObject" Target="file:///F:\Removable%20Disk\Csilla\Cercuriped\2016_2017\Evidenta%20cadre\Cadre%202016-2017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oleObject" Target="file:///F:\Removable%20Disk\Csilla\Cercuriped\2016_2017\Evidenta%20cadre\Cadre%202016-2017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oleObject" Target="file:///F:\Removable%20Disk\Csilla\Cercuriped\2016_2017\Evidenta%20cadre\Cadre%202016-2017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oleObject" Target="file:///F:\Removable%20Disk\Csilla\Cercuriped\2016_2017\Evidenta%20cadre\Cadre%202016-2017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oleObject" Target="file:///F:\Removable%20Disk\Csilla\Cercuriped\2016_2017\Evidenta%20cadre\Cadre%202016-2017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oleObject" Target="file:///F:\Removable%20Disk\Csilla\Cercuriped\2016_2017\Evidenta%20cadre\Cadre%202016-2017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oleObject" Target="file:///F:\Removable%20Disk\Csilla\Definitivat_Titularizare\Def_Tit_2017\Posturi_Csillanak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Removable%20Disk\Csilla\Evaluare_VIII\Evaluare_2017\REZULTATE\CATALOG%20FINAL%20%2030.06.2017.xlsx" TargetMode="Externa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oleObject" Target="file:///F:\Removable%20Disk\Csilla\Rapoarte\2016-2017\PERFECTIONAREA%20CADRELOR_2016-2017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Removable%20Disk\Csilla\Rapoarte\2016-2017\PERFECTIONAREA%20CADRELOR_2016-2017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Removable%20Disk\Csilla\Rapoarte\2016-2017\PERFECTIONAREA%20CADRELOR_2016-2017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Removable%20Disk\Csilla\Evaluare_VIII\Evaluare_2017\REZULTATE\CATALOG%20FINAL%20%2030.06.2017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F:\Removable%20Disk\Csilla\Evaluare_VIII\Evaluare_2017\REZULTATE\CATALOG%20FINAL%20%2030.06.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2014581510644504"/>
          <c:w val="1"/>
          <c:h val="0.68611986001749792"/>
        </c:manualLayout>
      </c:layout>
      <c:pie3DChart>
        <c:varyColors val="1"/>
        <c:ser>
          <c:idx val="0"/>
          <c:order val="0"/>
          <c:tx>
            <c:v>Starea absolvenților de clasa a VIII-a la sfârșitul anului școlar 2016-2017</c:v>
          </c:tx>
          <c:explosion val="28"/>
          <c:dPt>
            <c:idx val="0"/>
            <c:bubble3D val="0"/>
            <c:spPr>
              <a:solidFill>
                <a:srgbClr val="FFAA0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5C2-40DE-A118-519CA0F6BC1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5C2-40DE-A118-519CA0F6BC1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5C2-40DE-A118-519CA0F6BC1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5C2-40DE-A118-519CA0F6BC1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5C2-40DE-A118-519CA0F6BC1B}"/>
              </c:ext>
            </c:extLst>
          </c:dPt>
          <c:dLbls>
            <c:dLbl>
              <c:idx val="1"/>
              <c:layout>
                <c:manualLayout>
                  <c:x val="-2.7337602335729311E-2"/>
                  <c:y val="-8.6971420239136798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5C2-40DE-A118-519CA0F6BC1B}"/>
                </c:ext>
              </c:extLst>
            </c:dLbl>
            <c:dLbl>
              <c:idx val="3"/>
              <c:layout>
                <c:manualLayout>
                  <c:x val="2.7582515631314398E-2"/>
                  <c:y val="-2.651246719160104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5C2-40DE-A118-519CA0F6BC1B}"/>
                </c:ext>
              </c:extLst>
            </c:dLbl>
            <c:dLbl>
              <c:idx val="4"/>
              <c:layout>
                <c:manualLayout>
                  <c:x val="4.616811438898237E-2"/>
                  <c:y val="4.640419947506561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5C2-40DE-A118-519CA0F6BC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Sheet2!$C$2:$G$2</c:f>
              <c:strCache>
                <c:ptCount val="5"/>
                <c:pt idx="0">
                  <c:v>Promovați (1595)</c:v>
                </c:pt>
                <c:pt idx="1">
                  <c:v>Corigenți (225) </c:v>
                </c:pt>
                <c:pt idx="2">
                  <c:v>Neîncheiați (83)</c:v>
                </c:pt>
                <c:pt idx="3">
                  <c:v>Repetenți (34) </c:v>
                </c:pt>
                <c:pt idx="4">
                  <c:v>Abandon (17)</c:v>
                </c:pt>
              </c:strCache>
            </c:strRef>
          </c:cat>
          <c:val>
            <c:numRef>
              <c:f>Sheet2!$C$4:$G$4</c:f>
              <c:numCache>
                <c:formatCode>0.00%</c:formatCode>
                <c:ptCount val="5"/>
                <c:pt idx="0">
                  <c:v>0.81627430910951893</c:v>
                </c:pt>
                <c:pt idx="1">
                  <c:v>0.11514841351074717</c:v>
                </c:pt>
                <c:pt idx="2">
                  <c:v>4.2476970317297864E-2</c:v>
                </c:pt>
                <c:pt idx="3">
                  <c:v>1.7400204708290689E-2</c:v>
                </c:pt>
                <c:pt idx="4">
                  <c:v>8.7001023541453462E-3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5C2-40DE-A118-519CA0F6BC1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5271001354429601E-2"/>
          <c:y val="0.25394950033282615"/>
          <c:w val="0.19878988434757194"/>
          <c:h val="0.520275590551181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4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5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o-RO" dirty="0"/>
              <a:t>SIMULARE JUDEȚEANĂ 2016/SIMULARE NAȚIONALĂ 2017/EN 2017</a:t>
            </a:r>
            <a:endParaRPr lang="en-US" dirty="0"/>
          </a:p>
        </c:rich>
      </c:tx>
      <c:layout>
        <c:manualLayout>
          <c:xMode val="edge"/>
          <c:yMode val="edge"/>
          <c:x val="0.10301283706641952"/>
          <c:y val="6.0816997345122595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90000"/>
          </a:schemeClr>
        </a:solidFill>
        <a:ln w="12700"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8654444377975102E-2"/>
          <c:y val="0.18914086174333122"/>
          <c:w val="0.96269111124404994"/>
          <c:h val="0.6449216370594841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'SIMULARE SI EN'!$B$10</c:f>
              <c:strCache>
                <c:ptCount val="1"/>
                <c:pt idx="0">
                  <c:v>Medii peste 5.00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'SIMULARE SI EN'!$A$11:$A$13</c:f>
              <c:strCache>
                <c:ptCount val="3"/>
                <c:pt idx="0">
                  <c:v>SIMULARE JUDEȚEANĂ NOIEMBRIE 2016</c:v>
                </c:pt>
                <c:pt idx="1">
                  <c:v>SIMULARE NAȚIONALĂ MARTIE  2017</c:v>
                </c:pt>
                <c:pt idx="2">
                  <c:v>EVALUARE NAȚIONALĂ IUNIE 2017</c:v>
                </c:pt>
              </c:strCache>
            </c:strRef>
          </c:cat>
          <c:val>
            <c:numRef>
              <c:f>'SIMULARE SI EN'!$B$11:$B$13</c:f>
              <c:numCache>
                <c:formatCode>0.00%</c:formatCode>
                <c:ptCount val="3"/>
                <c:pt idx="0">
                  <c:v>0.40870000000000001</c:v>
                </c:pt>
                <c:pt idx="1">
                  <c:v>0.49970000000000003</c:v>
                </c:pt>
                <c:pt idx="2">
                  <c:v>0.71800000000000008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82-4757-987C-969ED27BF27F}"/>
            </c:ext>
          </c:extLst>
        </c:ser>
        <c:ser>
          <c:idx val="1"/>
          <c:order val="1"/>
          <c:tx>
            <c:strRef>
              <c:f>'SIMULARE SI EN'!$C$10</c:f>
              <c:strCache>
                <c:ptCount val="1"/>
                <c:pt idx="0">
                  <c:v>Nr.elevi cu toate notele peste 5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'SIMULARE SI EN'!$A$11:$A$13</c:f>
              <c:strCache>
                <c:ptCount val="3"/>
                <c:pt idx="0">
                  <c:v>SIMULARE JUDEȚEANĂ NOIEMBRIE 2016</c:v>
                </c:pt>
                <c:pt idx="1">
                  <c:v>SIMULARE NAȚIONALĂ MARTIE  2017</c:v>
                </c:pt>
                <c:pt idx="2">
                  <c:v>EVALUARE NAȚIONALĂ IUNIE 2017</c:v>
                </c:pt>
              </c:strCache>
            </c:strRef>
          </c:cat>
          <c:val>
            <c:numRef>
              <c:f>'SIMULARE SI EN'!$C$11:$C$13</c:f>
              <c:numCache>
                <c:formatCode>0.00%</c:formatCode>
                <c:ptCount val="3"/>
                <c:pt idx="0">
                  <c:v>0.18030000000000002</c:v>
                </c:pt>
                <c:pt idx="1">
                  <c:v>0.33040000000000014</c:v>
                </c:pt>
                <c:pt idx="2">
                  <c:v>0.53839999999999999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82-4757-987C-969ED27BF27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01534464"/>
        <c:axId val="306727168"/>
        <c:axId val="0"/>
      </c:bar3DChart>
      <c:catAx>
        <c:axId val="401534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06727168"/>
        <c:crosses val="autoZero"/>
        <c:auto val="1"/>
        <c:lblAlgn val="ctr"/>
        <c:lblOffset val="100"/>
        <c:noMultiLvlLbl val="0"/>
      </c:catAx>
      <c:valAx>
        <c:axId val="3067271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one"/>
        <c:crossAx val="401534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8064504584960629E-2"/>
          <c:y val="0.22473676296503445"/>
          <c:w val="0.50873594173296965"/>
          <c:h val="4.850011876075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5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o-RO" dirty="0"/>
              <a:t>SIMULARE JUDEȚEANĂ 2016/SIMULARE NAȚIONALĂ 2017/EN 2017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90000"/>
          </a:schemeClr>
        </a:solidFill>
        <a:ln w="12700"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'SIMULARE SI EN'!$B$44</c:f>
              <c:strCache>
                <c:ptCount val="1"/>
                <c:pt idx="0">
                  <c:v>Limba și literatura română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'SIMULARE SI EN'!$A$45:$A$47</c:f>
              <c:strCache>
                <c:ptCount val="3"/>
                <c:pt idx="0">
                  <c:v>SIMULARE JUDEȚEANĂ NOIEMBRIE 2016</c:v>
                </c:pt>
                <c:pt idx="1">
                  <c:v>SIMULARE NAȚIONALĂ MARTIE 2017</c:v>
                </c:pt>
                <c:pt idx="2">
                  <c:v>EVALUARE NAȚIONALĂ IUNIE 2017</c:v>
                </c:pt>
              </c:strCache>
            </c:strRef>
          </c:cat>
          <c:val>
            <c:numRef>
              <c:f>'SIMULARE SI EN'!$B$45:$B$47</c:f>
              <c:numCache>
                <c:formatCode>0.00%</c:formatCode>
                <c:ptCount val="3"/>
                <c:pt idx="0">
                  <c:v>0.45890000000000003</c:v>
                </c:pt>
                <c:pt idx="1">
                  <c:v>0.49480000000000007</c:v>
                </c:pt>
                <c:pt idx="2">
                  <c:v>0.67030000000000012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38-4AF2-9243-7F269439DAE2}"/>
            </c:ext>
          </c:extLst>
        </c:ser>
        <c:ser>
          <c:idx val="1"/>
          <c:order val="1"/>
          <c:tx>
            <c:strRef>
              <c:f>'SIMULARE SI EN'!$C$44</c:f>
              <c:strCache>
                <c:ptCount val="1"/>
                <c:pt idx="0">
                  <c:v>Limba și literatura maghiară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'SIMULARE SI EN'!$A$45:$A$47</c:f>
              <c:strCache>
                <c:ptCount val="3"/>
                <c:pt idx="0">
                  <c:v>SIMULARE JUDEȚEANĂ NOIEMBRIE 2016</c:v>
                </c:pt>
                <c:pt idx="1">
                  <c:v>SIMULARE NAȚIONALĂ MARTIE 2017</c:v>
                </c:pt>
                <c:pt idx="2">
                  <c:v>EVALUARE NAȚIONALĂ IUNIE 2017</c:v>
                </c:pt>
              </c:strCache>
            </c:strRef>
          </c:cat>
          <c:val>
            <c:numRef>
              <c:f>'SIMULARE SI EN'!$C$45:$C$47</c:f>
              <c:numCache>
                <c:formatCode>0.00%</c:formatCode>
                <c:ptCount val="3"/>
                <c:pt idx="0">
                  <c:v>0.74160000000000015</c:v>
                </c:pt>
                <c:pt idx="1">
                  <c:v>0.76880000000000015</c:v>
                </c:pt>
                <c:pt idx="2">
                  <c:v>0.90920000000000001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38-4AF2-9243-7F269439DAE2}"/>
            </c:ext>
          </c:extLst>
        </c:ser>
        <c:ser>
          <c:idx val="2"/>
          <c:order val="2"/>
          <c:tx>
            <c:strRef>
              <c:f>'SIMULARE SI EN'!$D$44</c:f>
              <c:strCache>
                <c:ptCount val="1"/>
                <c:pt idx="0">
                  <c:v>Matematică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3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'SIMULARE SI EN'!$A$45:$A$47</c:f>
              <c:strCache>
                <c:ptCount val="3"/>
                <c:pt idx="0">
                  <c:v>SIMULARE JUDEȚEANĂ NOIEMBRIE 2016</c:v>
                </c:pt>
                <c:pt idx="1">
                  <c:v>SIMULARE NAȚIONALĂ MARTIE 2017</c:v>
                </c:pt>
                <c:pt idx="2">
                  <c:v>EVALUARE NAȚIONALĂ IUNIE 2017</c:v>
                </c:pt>
              </c:strCache>
            </c:strRef>
          </c:cat>
          <c:val>
            <c:numRef>
              <c:f>'SIMULARE SI EN'!$D$45:$D$47</c:f>
              <c:numCache>
                <c:formatCode>0.00%</c:formatCode>
                <c:ptCount val="3"/>
                <c:pt idx="0">
                  <c:v>0.20190000000000002</c:v>
                </c:pt>
                <c:pt idx="1">
                  <c:v>0.36810000000000004</c:v>
                </c:pt>
                <c:pt idx="2">
                  <c:v>0.60770000000000013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38-4AF2-9243-7F269439DAE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01629696"/>
        <c:axId val="306729472"/>
        <c:axId val="0"/>
      </c:bar3DChart>
      <c:catAx>
        <c:axId val="401629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06729472"/>
        <c:crosses val="autoZero"/>
        <c:auto val="1"/>
        <c:lblAlgn val="ctr"/>
        <c:lblOffset val="100"/>
        <c:noMultiLvlLbl val="0"/>
      </c:catAx>
      <c:valAx>
        <c:axId val="3067294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one"/>
        <c:crossAx val="401629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4062672453516096E-2"/>
          <c:y val="0.11886094549975781"/>
          <c:w val="0.65262500432556692"/>
          <c:h val="5.36656614902998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RO" sz="1200"/>
              <a:t>MATEMATICĂ</a:t>
            </a:r>
            <a:endParaRPr lang="en-US" sz="1200"/>
          </a:p>
        </c:rich>
      </c:tx>
      <c:layout>
        <c:manualLayout>
          <c:xMode val="edge"/>
          <c:yMode val="edge"/>
          <c:x val="2.1870048267960313E-2"/>
          <c:y val="3.235373416015098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2872095256385653"/>
          <c:y val="0.10726227088649946"/>
          <c:w val="0.67127904743614408"/>
          <c:h val="0.56078405711751433"/>
        </c:manualLayout>
      </c:layout>
      <c:lineChart>
        <c:grouping val="standard"/>
        <c:varyColors val="0"/>
        <c:ser>
          <c:idx val="0"/>
          <c:order val="0"/>
          <c:tx>
            <c:strRef>
              <c:f>DISCIPLINE_SIMULARE_EN!$A$58</c:f>
              <c:strCache>
                <c:ptCount val="1"/>
                <c:pt idx="0">
                  <c:v>SIMULARE JUDEȚEANĂ NOIEMBRIE 2016  (1763 ELEVI, PROMOVARE 20.19%)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cat>
            <c:strRef>
              <c:f>DISCIPLINE_SIMULARE_EN!$I$57:$R$57</c:f>
              <c:strCache>
                <c:ptCount val="10"/>
                <c:pt idx="0">
                  <c:v>1-1.99</c:v>
                </c:pt>
                <c:pt idx="1">
                  <c:v>2-2.99</c:v>
                </c:pt>
                <c:pt idx="2">
                  <c:v>3-3.99</c:v>
                </c:pt>
                <c:pt idx="3">
                  <c:v>4-4.99</c:v>
                </c:pt>
                <c:pt idx="4">
                  <c:v>5-5.99</c:v>
                </c:pt>
                <c:pt idx="5">
                  <c:v>6-6.99</c:v>
                </c:pt>
                <c:pt idx="6">
                  <c:v>7-7.99</c:v>
                </c:pt>
                <c:pt idx="7">
                  <c:v>8-8.99</c:v>
                </c:pt>
                <c:pt idx="8">
                  <c:v>9-9.99</c:v>
                </c:pt>
                <c:pt idx="9">
                  <c:v>10</c:v>
                </c:pt>
              </c:strCache>
            </c:strRef>
          </c:cat>
          <c:val>
            <c:numRef>
              <c:f>DISCIPLINE_SIMULARE_EN!$I$59:$R$59</c:f>
              <c:numCache>
                <c:formatCode>0.00%</c:formatCode>
                <c:ptCount val="10"/>
                <c:pt idx="0">
                  <c:v>0.27623369256948382</c:v>
                </c:pt>
                <c:pt idx="1">
                  <c:v>0.22688598979013047</c:v>
                </c:pt>
                <c:pt idx="2">
                  <c:v>0.18774815655133295</c:v>
                </c:pt>
                <c:pt idx="3">
                  <c:v>0.10720363017583664</c:v>
                </c:pt>
                <c:pt idx="4">
                  <c:v>9.4724900737379464E-2</c:v>
                </c:pt>
                <c:pt idx="5">
                  <c:v>5.6721497447532618E-2</c:v>
                </c:pt>
                <c:pt idx="6">
                  <c:v>2.7226318774815655E-2</c:v>
                </c:pt>
                <c:pt idx="7">
                  <c:v>2.0986954055587068E-2</c:v>
                </c:pt>
                <c:pt idx="8">
                  <c:v>2.2688598979013048E-3</c:v>
                </c:pt>
                <c:pt idx="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38A-42A5-BFAF-E23138FA5C35}"/>
            </c:ext>
          </c:extLst>
        </c:ser>
        <c:ser>
          <c:idx val="1"/>
          <c:order val="1"/>
          <c:tx>
            <c:strRef>
              <c:f>DISCIPLINE_SIMULARE_EN!$A$60</c:f>
              <c:strCache>
                <c:ptCount val="1"/>
                <c:pt idx="0">
                  <c:v>SIMULARE NAȚIONALĂ MARTIE 2017 (1733 ELEVI, PROMOVARE 36.81%)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cat>
            <c:strRef>
              <c:f>DISCIPLINE_SIMULARE_EN!$I$57:$R$57</c:f>
              <c:strCache>
                <c:ptCount val="10"/>
                <c:pt idx="0">
                  <c:v>1-1.99</c:v>
                </c:pt>
                <c:pt idx="1">
                  <c:v>2-2.99</c:v>
                </c:pt>
                <c:pt idx="2">
                  <c:v>3-3.99</c:v>
                </c:pt>
                <c:pt idx="3">
                  <c:v>4-4.99</c:v>
                </c:pt>
                <c:pt idx="4">
                  <c:v>5-5.99</c:v>
                </c:pt>
                <c:pt idx="5">
                  <c:v>6-6.99</c:v>
                </c:pt>
                <c:pt idx="6">
                  <c:v>7-7.99</c:v>
                </c:pt>
                <c:pt idx="7">
                  <c:v>8-8.99</c:v>
                </c:pt>
                <c:pt idx="8">
                  <c:v>9-9.99</c:v>
                </c:pt>
                <c:pt idx="9">
                  <c:v>10</c:v>
                </c:pt>
              </c:strCache>
            </c:strRef>
          </c:cat>
          <c:val>
            <c:numRef>
              <c:f>DISCIPLINE_SIMULARE_EN!$I$61:$R$61</c:f>
              <c:numCache>
                <c:formatCode>0.00%</c:formatCode>
                <c:ptCount val="10"/>
                <c:pt idx="0">
                  <c:v>0.1413733410271206</c:v>
                </c:pt>
                <c:pt idx="1">
                  <c:v>0.20023081361800346</c:v>
                </c:pt>
                <c:pt idx="2">
                  <c:v>0.17022504327755339</c:v>
                </c:pt>
                <c:pt idx="3">
                  <c:v>0.12002308136180034</c:v>
                </c:pt>
                <c:pt idx="4">
                  <c:v>0.13675706866705137</c:v>
                </c:pt>
                <c:pt idx="5">
                  <c:v>9.1748413156376232E-2</c:v>
                </c:pt>
                <c:pt idx="6">
                  <c:v>7.6168493941142529E-2</c:v>
                </c:pt>
                <c:pt idx="7">
                  <c:v>4.3277553375649161E-2</c:v>
                </c:pt>
                <c:pt idx="8">
                  <c:v>1.8465089440276975E-2</c:v>
                </c:pt>
                <c:pt idx="9">
                  <c:v>1.7311021350259665E-3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38A-42A5-BFAF-E23138FA5C35}"/>
            </c:ext>
          </c:extLst>
        </c:ser>
        <c:ser>
          <c:idx val="2"/>
          <c:order val="2"/>
          <c:tx>
            <c:strRef>
              <c:f>DISCIPLINE_SIMULARE_EN!$A$62</c:f>
              <c:strCache>
                <c:ptCount val="1"/>
                <c:pt idx="0">
                  <c:v>EVALUARE NAȚIONALĂ IUNIE 2017 (1448 ELEVI, PROMOVARE 60.77%)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cat>
            <c:strRef>
              <c:f>DISCIPLINE_SIMULARE_EN!$I$57:$R$57</c:f>
              <c:strCache>
                <c:ptCount val="10"/>
                <c:pt idx="0">
                  <c:v>1-1.99</c:v>
                </c:pt>
                <c:pt idx="1">
                  <c:v>2-2.99</c:v>
                </c:pt>
                <c:pt idx="2">
                  <c:v>3-3.99</c:v>
                </c:pt>
                <c:pt idx="3">
                  <c:v>4-4.99</c:v>
                </c:pt>
                <c:pt idx="4">
                  <c:v>5-5.99</c:v>
                </c:pt>
                <c:pt idx="5">
                  <c:v>6-6.99</c:v>
                </c:pt>
                <c:pt idx="6">
                  <c:v>7-7.99</c:v>
                </c:pt>
                <c:pt idx="7">
                  <c:v>8-8.99</c:v>
                </c:pt>
                <c:pt idx="8">
                  <c:v>9-9.99</c:v>
                </c:pt>
                <c:pt idx="9">
                  <c:v>10</c:v>
                </c:pt>
              </c:strCache>
            </c:strRef>
          </c:cat>
          <c:val>
            <c:numRef>
              <c:f>DISCIPLINE_SIMULARE_EN!$I$63:$R$63</c:f>
              <c:numCache>
                <c:formatCode>0.00%</c:formatCode>
                <c:ptCount val="10"/>
                <c:pt idx="0">
                  <c:v>2.1408839779005526E-2</c:v>
                </c:pt>
                <c:pt idx="1">
                  <c:v>7.665745856353591E-2</c:v>
                </c:pt>
                <c:pt idx="2">
                  <c:v>0.15124309392265192</c:v>
                </c:pt>
                <c:pt idx="3">
                  <c:v>0.14295580110497239</c:v>
                </c:pt>
                <c:pt idx="4">
                  <c:v>0.13812154696132597</c:v>
                </c:pt>
                <c:pt idx="5">
                  <c:v>0.13328729281767956</c:v>
                </c:pt>
                <c:pt idx="6">
                  <c:v>0.13881215469613259</c:v>
                </c:pt>
                <c:pt idx="7">
                  <c:v>0.12223756906077347</c:v>
                </c:pt>
                <c:pt idx="8">
                  <c:v>7.3204419889502756E-2</c:v>
                </c:pt>
                <c:pt idx="9">
                  <c:v>2.0718232044198894E-3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38A-42A5-BFAF-E23138FA5C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2384384"/>
        <c:axId val="306732352"/>
      </c:lineChart>
      <c:catAx>
        <c:axId val="40238438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732352"/>
        <c:crosses val="autoZero"/>
        <c:auto val="1"/>
        <c:lblAlgn val="ctr"/>
        <c:lblOffset val="100"/>
        <c:noMultiLvlLbl val="0"/>
      </c:catAx>
      <c:valAx>
        <c:axId val="306732352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one"/>
        <c:crossAx val="4023843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16200000" scaled="1"/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600"/>
            </a:pPr>
            <a:r>
              <a:rPr lang="en-US" sz="1600"/>
              <a:t>BACALAUREAT </a:t>
            </a:r>
            <a:r>
              <a:rPr lang="ro-RO" sz="1600"/>
              <a:t> SESIUNEA IUNIE-IULIE 2017</a:t>
            </a:r>
            <a:endParaRPr lang="en-US" sz="160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4383702974628173"/>
          <c:y val="0.15794306703397618"/>
          <c:w val="0.53107414698162714"/>
          <c:h val="0.8016528925619836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977-4BE9-A9AE-500E7E015BD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977-4BE9-A9AE-500E7E015BD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977-4BE9-A9AE-500E7E015BDF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977-4BE9-A9AE-500E7E015BDF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8977-4BE9-A9AE-500E7E015BD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REZULTATE_GENERALE!$B$3:$I$3</c:f>
              <c:strCache>
                <c:ptCount val="8"/>
                <c:pt idx="0">
                  <c:v>Înscriși</c:v>
                </c:pt>
                <c:pt idx="1">
                  <c:v>Prezenți (96.47%)</c:v>
                </c:pt>
                <c:pt idx="2">
                  <c:v>Neprezentați (3.53%)</c:v>
                </c:pt>
                <c:pt idx="3">
                  <c:v>Eliminați (0%)</c:v>
                </c:pt>
                <c:pt idx="4">
                  <c:v>Total respinși (30.64%)</c:v>
                </c:pt>
                <c:pt idx="5">
                  <c:v>Respinși fără medie (27.73%)</c:v>
                </c:pt>
                <c:pt idx="6">
                  <c:v>Respinși cu medii între 5,00-5,99 (2.91%)</c:v>
                </c:pt>
                <c:pt idx="7">
                  <c:v>Reușit (69.36%)</c:v>
                </c:pt>
              </c:strCache>
            </c:strRef>
          </c:cat>
          <c:val>
            <c:numRef>
              <c:f>REZULTATE_GENERALE!$B$7:$I$7</c:f>
              <c:numCache>
                <c:formatCode>General</c:formatCode>
                <c:ptCount val="8"/>
                <c:pt idx="0">
                  <c:v>1245</c:v>
                </c:pt>
                <c:pt idx="1">
                  <c:v>1201</c:v>
                </c:pt>
                <c:pt idx="2">
                  <c:v>44</c:v>
                </c:pt>
                <c:pt idx="3">
                  <c:v>0</c:v>
                </c:pt>
                <c:pt idx="4">
                  <c:v>368</c:v>
                </c:pt>
                <c:pt idx="5">
                  <c:v>333</c:v>
                </c:pt>
                <c:pt idx="6">
                  <c:v>35</c:v>
                </c:pt>
                <c:pt idx="7">
                  <c:v>833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977-4BE9-A9AE-500E7E015BD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7"/>
        <c:axId val="402586112"/>
        <c:axId val="152996096"/>
      </c:barChart>
      <c:catAx>
        <c:axId val="402586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400" b="1"/>
            </a:pPr>
            <a:endParaRPr lang="en-US"/>
          </a:p>
        </c:txPr>
        <c:crossAx val="152996096"/>
        <c:crosses val="autoZero"/>
        <c:auto val="1"/>
        <c:lblAlgn val="ctr"/>
        <c:lblOffset val="100"/>
        <c:noMultiLvlLbl val="0"/>
      </c:catAx>
      <c:valAx>
        <c:axId val="15299609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402586112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bg1">
            <a:shade val="30000"/>
            <a:satMod val="115000"/>
          </a:schemeClr>
        </a:gs>
        <a:gs pos="50000">
          <a:schemeClr val="bg1">
            <a:shade val="67500"/>
            <a:satMod val="115000"/>
          </a:schemeClr>
        </a:gs>
        <a:gs pos="100000">
          <a:schemeClr val="bg1">
            <a:shade val="100000"/>
            <a:satMod val="115000"/>
          </a:schemeClr>
        </a:gs>
      </a:gsLst>
      <a:lin ang="189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0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6111111111111115E-2"/>
          <c:y val="0.17634259259259269"/>
          <c:w val="0.93888888888888899"/>
          <c:h val="0.67003098571011954"/>
        </c:manualLayout>
      </c:layout>
      <c:bar3DChart>
        <c:barDir val="col"/>
        <c:grouping val="clustered"/>
        <c:varyColors val="0"/>
        <c:ser>
          <c:idx val="0"/>
          <c:order val="0"/>
          <c:tx>
            <c:v>PREZENȚA ÎN FUNCȚIE DE FILIERĂ</c:v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-6.081699734512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6E-402D-A51B-CB9E4791361B}"/>
                </c:ext>
              </c:extLst>
            </c:dLbl>
            <c:dLbl>
              <c:idx val="1"/>
              <c:layout>
                <c:manualLayout>
                  <c:x val="-6.5321205515287813E-17"/>
                  <c:y val="-5.473529761061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6E-402D-A51B-CB9E4791361B}"/>
                </c:ext>
              </c:extLst>
            </c:dLbl>
            <c:dLbl>
              <c:idx val="2"/>
              <c:layout>
                <c:manualLayout>
                  <c:x val="7.1260320121557764E-3"/>
                  <c:y val="-3.040849867256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16E-402D-A51B-CB9E4791361B}"/>
                </c:ext>
              </c:extLst>
            </c:dLbl>
            <c:dLbl>
              <c:idx val="3"/>
              <c:layout>
                <c:manualLayout>
                  <c:x val="5.3445240091167003E-3"/>
                  <c:y val="-4.8653597876098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16E-402D-A51B-CB9E479136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REZULTATE_GENERALE!$A$4:$A$7</c:f>
              <c:strCache>
                <c:ptCount val="4"/>
                <c:pt idx="0">
                  <c:v>Teoretică (729)</c:v>
                </c:pt>
                <c:pt idx="1">
                  <c:v>Tehnologică (282)</c:v>
                </c:pt>
                <c:pt idx="2">
                  <c:v>Vocațională (190)</c:v>
                </c:pt>
                <c:pt idx="3">
                  <c:v>TOTAL JUDEȚ (1201)</c:v>
                </c:pt>
              </c:strCache>
            </c:strRef>
          </c:cat>
          <c:val>
            <c:numRef>
              <c:f>REZULTATE_GENERALE!$P$4:$P$7</c:f>
              <c:numCache>
                <c:formatCode>0.00%</c:formatCode>
                <c:ptCount val="4"/>
                <c:pt idx="0">
                  <c:v>0.99318801089918263</c:v>
                </c:pt>
                <c:pt idx="1">
                  <c:v>0.90095846645367439</c:v>
                </c:pt>
                <c:pt idx="2">
                  <c:v>0.95959595959595967</c:v>
                </c:pt>
                <c:pt idx="3">
                  <c:v>0.96465863453815293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5A-4075-9078-96CBA630D8F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02587136"/>
        <c:axId val="152997824"/>
        <c:axId val="0"/>
      </c:bar3DChart>
      <c:catAx>
        <c:axId val="402587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050"/>
            </a:pPr>
            <a:endParaRPr lang="en-US"/>
          </a:p>
        </c:txPr>
        <c:crossAx val="152997824"/>
        <c:crosses val="autoZero"/>
        <c:auto val="1"/>
        <c:lblAlgn val="ctr"/>
        <c:lblOffset val="100"/>
        <c:noMultiLvlLbl val="0"/>
      </c:catAx>
      <c:valAx>
        <c:axId val="1529978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one"/>
        <c:crossAx val="402587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bg1">
            <a:shade val="30000"/>
            <a:satMod val="115000"/>
          </a:schemeClr>
        </a:gs>
        <a:gs pos="50000">
          <a:schemeClr val="bg1">
            <a:shade val="67500"/>
            <a:satMod val="115000"/>
          </a:schemeClr>
        </a:gs>
        <a:gs pos="100000">
          <a:schemeClr val="bg1">
            <a:shade val="100000"/>
            <a:satMod val="115000"/>
          </a:schemeClr>
        </a:gs>
      </a:gsLst>
      <a:lin ang="18900000" scaled="1"/>
      <a:tileRect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600"/>
            </a:pPr>
            <a:r>
              <a:rPr lang="ro-RO" sz="1600"/>
              <a:t>STARE SECȚIA MAGHIARĂ</a:t>
            </a:r>
            <a:endParaRPr lang="en-US" sz="160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1629321279117129"/>
          <c:y val="0.15784722750103794"/>
          <c:w val="0.6753682461208016"/>
          <c:h val="0.79109850367503032"/>
        </c:manualLayout>
      </c:layout>
      <c:barChart>
        <c:barDir val="bar"/>
        <c:grouping val="clustered"/>
        <c:varyColors val="0"/>
        <c:ser>
          <c:idx val="0"/>
          <c:order val="0"/>
          <c:tx>
            <c:v>Calculat din totalul de 854 candidați prezenți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757952820057139E-2"/>
                  <c:y val="-6.961945748717995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2D-4925-AAB4-26FAF8C84B89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>
                      <a:solidFill>
                        <a:srgbClr val="FF0000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B78-4885-A459-8DE8F84438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'Stat respinsi'!$C$30:$K$30</c:f>
              <c:strCache>
                <c:ptCount val="9"/>
                <c:pt idx="0">
                  <c:v>Promovați (554)</c:v>
                </c:pt>
                <c:pt idx="1">
                  <c:v>Respinși cu media sub 6 (24)</c:v>
                </c:pt>
                <c:pt idx="2">
                  <c:v>Respinși doar la lb.română  (138)</c:v>
                </c:pt>
                <c:pt idx="3">
                  <c:v>Respinși doar la lb.maghiară (1)</c:v>
                </c:pt>
                <c:pt idx="4">
                  <c:v>Respinși doar la Ec) (14)</c:v>
                </c:pt>
                <c:pt idx="5">
                  <c:v>Respinși doar la Ed) (17)</c:v>
                </c:pt>
                <c:pt idx="6">
                  <c:v>Respinși la 2 probe (49)</c:v>
                </c:pt>
                <c:pt idx="7">
                  <c:v>Respinși la 3 probe (36)</c:v>
                </c:pt>
                <c:pt idx="8">
                  <c:v>Respinși la 4 probe (21)</c:v>
                </c:pt>
              </c:strCache>
            </c:strRef>
          </c:cat>
          <c:val>
            <c:numRef>
              <c:f>'Stat respinsi'!$C$32:$K$32</c:f>
              <c:numCache>
                <c:formatCode>0.00%</c:formatCode>
                <c:ptCount val="9"/>
                <c:pt idx="0">
                  <c:v>0.64871194379391117</c:v>
                </c:pt>
                <c:pt idx="1">
                  <c:v>2.8103044496487119E-2</c:v>
                </c:pt>
                <c:pt idx="2">
                  <c:v>0.16159250585480095</c:v>
                </c:pt>
                <c:pt idx="3">
                  <c:v>1.1709601873536302E-3</c:v>
                </c:pt>
                <c:pt idx="4">
                  <c:v>1.6393442622950821E-2</c:v>
                </c:pt>
                <c:pt idx="5">
                  <c:v>1.9906323185011714E-2</c:v>
                </c:pt>
                <c:pt idx="6">
                  <c:v>5.737704918032787E-2</c:v>
                </c:pt>
                <c:pt idx="7">
                  <c:v>4.2154566744730684E-2</c:v>
                </c:pt>
                <c:pt idx="8">
                  <c:v>2.4590163934426229E-2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2F-4CF2-BB2C-EFA524E5687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02669056"/>
        <c:axId val="153000704"/>
      </c:barChart>
      <c:catAx>
        <c:axId val="402669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200"/>
            </a:pPr>
            <a:endParaRPr lang="en-US"/>
          </a:p>
        </c:txPr>
        <c:crossAx val="153000704"/>
        <c:crosses val="autoZero"/>
        <c:auto val="1"/>
        <c:lblAlgn val="ctr"/>
        <c:lblOffset val="100"/>
        <c:noMultiLvlLbl val="0"/>
      </c:catAx>
      <c:valAx>
        <c:axId val="15300070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one"/>
        <c:crossAx val="402669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1582324186201511"/>
          <c:y val="0.20533902012248467"/>
          <c:w val="0.46649816687034784"/>
          <c:h val="0.14529381743948674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bg1">
            <a:shade val="30000"/>
            <a:satMod val="115000"/>
          </a:schemeClr>
        </a:gs>
        <a:gs pos="50000">
          <a:schemeClr val="bg1">
            <a:shade val="67500"/>
            <a:satMod val="115000"/>
          </a:schemeClr>
        </a:gs>
        <a:gs pos="100000">
          <a:schemeClr val="bg1">
            <a:shade val="100000"/>
            <a:satMod val="115000"/>
          </a:schemeClr>
        </a:gs>
      </a:gsLst>
      <a:lin ang="18900000" scaled="1"/>
      <a:tileRect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o-RO"/>
              <a:t>STARE SECȚIA ROMÂNĂ</a:t>
            </a:r>
            <a:endParaRPr lang="en-US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9865623318824291"/>
          <c:y val="0.14856481481481484"/>
          <c:w val="0.69300517535088701"/>
          <c:h val="0.82502845029230998"/>
        </c:manualLayout>
      </c:layout>
      <c:barChart>
        <c:barDir val="bar"/>
        <c:grouping val="clustered"/>
        <c:varyColors val="0"/>
        <c:ser>
          <c:idx val="0"/>
          <c:order val="0"/>
          <c:tx>
            <c:v>Calculat din totalul de 347 candidați prezenți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'Stat respinsi'!$C$34:$J$34</c:f>
              <c:strCache>
                <c:ptCount val="8"/>
                <c:pt idx="0">
                  <c:v>Promovați (279)</c:v>
                </c:pt>
                <c:pt idx="1">
                  <c:v>Respinși cu media sub 6 (11)</c:v>
                </c:pt>
                <c:pt idx="2">
                  <c:v>Respinși doar la lb.română (4)</c:v>
                </c:pt>
                <c:pt idx="3">
                  <c:v>Respinși doar la Ec) (15)</c:v>
                </c:pt>
                <c:pt idx="4">
                  <c:v>Respinși doar la Ed) (16)</c:v>
                </c:pt>
                <c:pt idx="5">
                  <c:v>Respinși la 2 probe (14)</c:v>
                </c:pt>
                <c:pt idx="6">
                  <c:v>Respinși la 3 probe (8)</c:v>
                </c:pt>
                <c:pt idx="7">
                  <c:v>Respinși la 4 probe (0)</c:v>
                </c:pt>
              </c:strCache>
            </c:strRef>
          </c:cat>
          <c:val>
            <c:numRef>
              <c:f>'Stat respinsi'!$C$36:$J$36</c:f>
              <c:numCache>
                <c:formatCode>0.00%</c:formatCode>
                <c:ptCount val="8"/>
                <c:pt idx="0">
                  <c:v>0.80403458213256473</c:v>
                </c:pt>
                <c:pt idx="1">
                  <c:v>3.1700288184438041E-2</c:v>
                </c:pt>
                <c:pt idx="2">
                  <c:v>1.1527377521613834E-2</c:v>
                </c:pt>
                <c:pt idx="3">
                  <c:v>4.3227665706051875E-2</c:v>
                </c:pt>
                <c:pt idx="4">
                  <c:v>4.6109510086455321E-2</c:v>
                </c:pt>
                <c:pt idx="5">
                  <c:v>4.0345821325648429E-2</c:v>
                </c:pt>
                <c:pt idx="6">
                  <c:v>2.3054755043227664E-2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8A-4711-9D21-0465A7EC2B2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02981376"/>
        <c:axId val="130040384"/>
      </c:barChart>
      <c:catAx>
        <c:axId val="402981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30040384"/>
        <c:crosses val="autoZero"/>
        <c:auto val="1"/>
        <c:lblAlgn val="ctr"/>
        <c:lblOffset val="100"/>
        <c:noMultiLvlLbl val="0"/>
      </c:catAx>
      <c:valAx>
        <c:axId val="13004038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one"/>
        <c:crossAx val="402981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3199042698959376"/>
          <c:y val="0.20533902012248467"/>
          <c:w val="0.46649816687034784"/>
          <c:h val="0.14529381743948674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bg1">
            <a:shade val="30000"/>
            <a:satMod val="115000"/>
          </a:schemeClr>
        </a:gs>
        <a:gs pos="50000">
          <a:schemeClr val="bg1">
            <a:shade val="67500"/>
            <a:satMod val="115000"/>
          </a:schemeClr>
        </a:gs>
        <a:gs pos="100000">
          <a:schemeClr val="bg1">
            <a:shade val="100000"/>
            <a:satMod val="115000"/>
          </a:schemeClr>
        </a:gs>
      </a:gsLst>
      <a:lin ang="18900000" scaled="1"/>
      <a:tileRect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o-RO"/>
              <a:t>REZULTATE PE TRANȘE DE MEDII</a:t>
            </a:r>
            <a:endParaRPr lang="en-US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555555555555558E-2"/>
          <c:y val="0.12120028668901291"/>
          <c:w val="0.95636176727909039"/>
          <c:h val="0.76282005251449059"/>
        </c:manualLayout>
      </c:layout>
      <c:bar3DChart>
        <c:barDir val="col"/>
        <c:grouping val="clustered"/>
        <c:varyColors val="0"/>
        <c:ser>
          <c:idx val="0"/>
          <c:order val="0"/>
          <c:tx>
            <c:v>Medii generale</c:v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REZULTATE_GENERALE!$J$3:$N$3</c:f>
              <c:strCache>
                <c:ptCount val="5"/>
                <c:pt idx="0">
                  <c:v>6,00-6,99</c:v>
                </c:pt>
                <c:pt idx="1">
                  <c:v>7,00-7,99</c:v>
                </c:pt>
                <c:pt idx="2">
                  <c:v>8,00-8,99</c:v>
                </c:pt>
                <c:pt idx="3">
                  <c:v>9,00-9,99</c:v>
                </c:pt>
                <c:pt idx="4">
                  <c:v>10</c:v>
                </c:pt>
              </c:strCache>
            </c:strRef>
          </c:cat>
          <c:val>
            <c:numRef>
              <c:f>REZULTATE_GENERALE!$J$8:$N$8</c:f>
              <c:numCache>
                <c:formatCode>0.00%</c:formatCode>
                <c:ptCount val="5"/>
                <c:pt idx="0">
                  <c:v>0.23529411764705885</c:v>
                </c:pt>
                <c:pt idx="1">
                  <c:v>0.3181272509003602</c:v>
                </c:pt>
                <c:pt idx="2">
                  <c:v>0.29291716686674674</c:v>
                </c:pt>
                <c:pt idx="3">
                  <c:v>0.15366146458583438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A9-4CD3-94C2-0ABB1E7D4E3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03177472"/>
        <c:axId val="130043264"/>
        <c:axId val="0"/>
      </c:bar3DChart>
      <c:catAx>
        <c:axId val="403177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30043264"/>
        <c:crosses val="autoZero"/>
        <c:auto val="1"/>
        <c:lblAlgn val="ctr"/>
        <c:lblOffset val="100"/>
        <c:noMultiLvlLbl val="0"/>
      </c:catAx>
      <c:valAx>
        <c:axId val="130043264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one"/>
        <c:crossAx val="4031774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134681012555556"/>
          <c:y val="0.19909047827354917"/>
          <c:w val="0.23384818619526873"/>
          <c:h val="8.3717191601049887E-2"/>
        </c:manualLayout>
      </c:layout>
      <c:overlay val="0"/>
    </c:legend>
    <c:plotVisOnly val="1"/>
    <c:dispBlanksAs val="gap"/>
    <c:showDLblsOverMax val="0"/>
  </c:chart>
  <c:spPr>
    <a:gradFill flip="none" rotWithShape="1">
      <a:gsLst>
        <a:gs pos="0">
          <a:schemeClr val="bg1">
            <a:shade val="30000"/>
            <a:satMod val="115000"/>
          </a:schemeClr>
        </a:gs>
        <a:gs pos="50000">
          <a:schemeClr val="bg1">
            <a:shade val="67500"/>
            <a:satMod val="115000"/>
          </a:schemeClr>
        </a:gs>
        <a:gs pos="100000">
          <a:schemeClr val="bg1">
            <a:shade val="100000"/>
            <a:satMod val="115000"/>
          </a:schemeClr>
        </a:gs>
      </a:gsLst>
      <a:lin ang="18900000" scaled="1"/>
      <a:tileRect/>
    </a:gradFill>
  </c:spPr>
  <c:txPr>
    <a:bodyPr/>
    <a:lstStyle/>
    <a:p>
      <a:pPr>
        <a:defRPr sz="14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o-RO"/>
              <a:t>PROMOVARE ÎN FUNCȚIE DE FILIERĂ</a:t>
            </a:r>
            <a:endParaRPr lang="en-US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096538713910774E-3"/>
          <c:y val="0.11874209743890894"/>
          <c:w val="0.98500758694225699"/>
          <c:h val="0.72860059199771454"/>
        </c:manualLayout>
      </c:layout>
      <c:bar3D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REZULTATE_GENERALE!$A$4:$A$7</c:f>
              <c:strCache>
                <c:ptCount val="4"/>
                <c:pt idx="0">
                  <c:v>Teoretică (729)</c:v>
                </c:pt>
                <c:pt idx="1">
                  <c:v>Tehnologică (282)</c:v>
                </c:pt>
                <c:pt idx="2">
                  <c:v>Vocațională (190)</c:v>
                </c:pt>
                <c:pt idx="3">
                  <c:v>TOTAL JUDEȚ (1201)</c:v>
                </c:pt>
              </c:strCache>
            </c:strRef>
          </c:cat>
          <c:val>
            <c:numRef>
              <c:f>REZULTATE_GENERALE!$O$4:$O$7</c:f>
              <c:numCache>
                <c:formatCode>0.00%</c:formatCode>
                <c:ptCount val="4"/>
                <c:pt idx="0">
                  <c:v>0.86145404663923197</c:v>
                </c:pt>
                <c:pt idx="1">
                  <c:v>0.26595744680851063</c:v>
                </c:pt>
                <c:pt idx="2">
                  <c:v>0.6842105263157896</c:v>
                </c:pt>
                <c:pt idx="3">
                  <c:v>0.69358867610324737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A6-4EE3-8A24-E3D5E639609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03178496"/>
        <c:axId val="130044992"/>
        <c:axId val="0"/>
      </c:bar3DChart>
      <c:catAx>
        <c:axId val="403178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30044992"/>
        <c:crosses val="autoZero"/>
        <c:auto val="1"/>
        <c:lblAlgn val="ctr"/>
        <c:lblOffset val="100"/>
        <c:noMultiLvlLbl val="0"/>
      </c:catAx>
      <c:valAx>
        <c:axId val="130044992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one"/>
        <c:crossAx val="403178496"/>
        <c:crosses val="autoZero"/>
        <c:crossBetween val="between"/>
      </c:valAx>
    </c:plotArea>
    <c:plotVisOnly val="1"/>
    <c:dispBlanksAs val="gap"/>
    <c:showDLblsOverMax val="0"/>
  </c:chart>
  <c:spPr>
    <a:gradFill flip="none" rotWithShape="1">
      <a:gsLst>
        <a:gs pos="0">
          <a:schemeClr val="bg1">
            <a:shade val="30000"/>
            <a:satMod val="115000"/>
          </a:schemeClr>
        </a:gs>
        <a:gs pos="50000">
          <a:schemeClr val="bg1">
            <a:shade val="67500"/>
            <a:satMod val="115000"/>
          </a:schemeClr>
        </a:gs>
        <a:gs pos="100000">
          <a:schemeClr val="bg1">
            <a:shade val="100000"/>
            <a:satMod val="115000"/>
          </a:schemeClr>
        </a:gs>
      </a:gsLst>
      <a:lin ang="18900000" scaled="1"/>
      <a:tileRect/>
    </a:gradFill>
  </c:spPr>
  <c:txPr>
    <a:bodyPr/>
    <a:lstStyle/>
    <a:p>
      <a:pPr>
        <a:defRPr sz="14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302473729334062E-2"/>
          <c:y val="2.853032669572662E-2"/>
          <c:w val="0.95272812978851418"/>
          <c:h val="0.905512745315879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'COMPARATIV NIVEL NATIONAL'!$F$1</c:f>
              <c:strCache>
                <c:ptCount val="1"/>
                <c:pt idx="0">
                  <c:v>NIVEL NAȚIONAL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'COMPARATIV NIVEL NATIONAL'!$E$2:$E$5</c:f>
              <c:strCache>
                <c:ptCount val="4"/>
                <c:pt idx="0">
                  <c:v>Tehnologică</c:v>
                </c:pt>
                <c:pt idx="1">
                  <c:v>Teoretică</c:v>
                </c:pt>
                <c:pt idx="2">
                  <c:v>Vocaţională</c:v>
                </c:pt>
                <c:pt idx="3">
                  <c:v>Total</c:v>
                </c:pt>
              </c:strCache>
            </c:strRef>
          </c:cat>
          <c:val>
            <c:numRef>
              <c:f>'COMPARATIV NIVEL NATIONAL'!$F$2:$F$5</c:f>
              <c:numCache>
                <c:formatCode>0.00%</c:formatCode>
                <c:ptCount val="4"/>
                <c:pt idx="0">
                  <c:v>0.502</c:v>
                </c:pt>
                <c:pt idx="1">
                  <c:v>0.85200000000000009</c:v>
                </c:pt>
                <c:pt idx="2">
                  <c:v>0.7400000000000001</c:v>
                </c:pt>
                <c:pt idx="3">
                  <c:v>0.72900000000000009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2B-451E-B513-01DD5ECDC622}"/>
            </c:ext>
          </c:extLst>
        </c:ser>
        <c:ser>
          <c:idx val="1"/>
          <c:order val="1"/>
          <c:tx>
            <c:strRef>
              <c:f>'COMPARATIV NIVEL NATIONAL'!$G$1</c:f>
              <c:strCache>
                <c:ptCount val="1"/>
                <c:pt idx="0">
                  <c:v>JUDEȚUL COVASNA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2.329405747369789E-2"/>
                  <c:y val="-4.668598913846173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2B-451E-B513-01DD5ECDC622}"/>
                </c:ext>
              </c:extLst>
            </c:dLbl>
            <c:dLbl>
              <c:idx val="1"/>
              <c:layout>
                <c:manualLayout>
                  <c:x val="2.1630196225576558E-2"/>
                  <c:y val="5.18733212649573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B2B-451E-B513-01DD5ECDC622}"/>
                </c:ext>
              </c:extLst>
            </c:dLbl>
            <c:dLbl>
              <c:idx val="2"/>
              <c:layout>
                <c:manualLayout>
                  <c:x val="2.8285641218061732E-2"/>
                  <c:y val="-2.07493285059829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2B-451E-B513-01DD5ECDC622}"/>
                </c:ext>
              </c:extLst>
            </c:dLbl>
            <c:dLbl>
              <c:idx val="3"/>
              <c:layout>
                <c:manualLayout>
                  <c:x val="1.663861248121277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B2B-451E-B513-01DD5ECDC6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'COMPARATIV NIVEL NATIONAL'!$E$2:$E$5</c:f>
              <c:strCache>
                <c:ptCount val="4"/>
                <c:pt idx="0">
                  <c:v>Tehnologică</c:v>
                </c:pt>
                <c:pt idx="1">
                  <c:v>Teoretică</c:v>
                </c:pt>
                <c:pt idx="2">
                  <c:v>Vocaţională</c:v>
                </c:pt>
                <c:pt idx="3">
                  <c:v>Total</c:v>
                </c:pt>
              </c:strCache>
            </c:strRef>
          </c:cat>
          <c:val>
            <c:numRef>
              <c:f>'COMPARATIV NIVEL NATIONAL'!$G$2:$G$5</c:f>
              <c:numCache>
                <c:formatCode>0.00%</c:formatCode>
                <c:ptCount val="4"/>
                <c:pt idx="0">
                  <c:v>0.26595744680851063</c:v>
                </c:pt>
                <c:pt idx="1">
                  <c:v>0.86145404663923197</c:v>
                </c:pt>
                <c:pt idx="2">
                  <c:v>0.6842105263157896</c:v>
                </c:pt>
                <c:pt idx="3">
                  <c:v>0.69358867610324737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B2B-451E-B513-01DD5ECDC62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03181056"/>
        <c:axId val="306012160"/>
      </c:barChart>
      <c:catAx>
        <c:axId val="403181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306012160"/>
        <c:crosses val="autoZero"/>
        <c:auto val="1"/>
        <c:lblAlgn val="ctr"/>
        <c:lblOffset val="100"/>
        <c:noMultiLvlLbl val="0"/>
      </c:catAx>
      <c:valAx>
        <c:axId val="306012160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one"/>
        <c:crossAx val="4031810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13921775987157"/>
          <c:y val="1.4761840187691555E-2"/>
          <c:w val="0.35668363892481547"/>
          <c:h val="0.13136775652378491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o-RO" sz="1500" dirty="0"/>
              <a:t>Participarea elevilor la Evaluare Națională 2016 </a:t>
            </a:r>
            <a:endParaRPr lang="en-US" sz="1500" dirty="0"/>
          </a:p>
        </c:rich>
      </c:tx>
      <c:layout>
        <c:manualLayout>
          <c:xMode val="edge"/>
          <c:yMode val="edge"/>
          <c:x val="2.9955106662441864E-2"/>
          <c:y val="7.5150346923144359E-2"/>
        </c:manualLayout>
      </c:layout>
      <c:overlay val="0"/>
      <c:spPr>
        <a:noFill/>
        <a:ln w="3175">
          <a:solidFill>
            <a:schemeClr val="tx1"/>
          </a:solidFill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8877921552949069E-4"/>
          <c:y val="0.3449593237652247"/>
          <c:w val="0.58975533795351831"/>
          <c:h val="0.64393676867561933"/>
        </c:manualLayout>
      </c:layout>
      <c:pie3DChart>
        <c:varyColors val="1"/>
        <c:ser>
          <c:idx val="0"/>
          <c:order val="0"/>
          <c:explosion val="8"/>
          <c:dPt>
            <c:idx val="0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9F3-48CC-97A9-F68307462B99}"/>
              </c:ext>
            </c:extLst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9F3-48CC-97A9-F68307462B99}"/>
              </c:ext>
            </c:extLst>
          </c:dPt>
          <c:dPt>
            <c:idx val="2"/>
            <c:bubble3D val="0"/>
            <c:spPr>
              <a:solidFill>
                <a:srgbClr val="F3A00B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9F3-48CC-97A9-F68307462B9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ZONE!$B$1:$D$1</c:f>
              <c:strCache>
                <c:ptCount val="3"/>
                <c:pt idx="0">
                  <c:v>Nr. elevi înscriși</c:v>
                </c:pt>
                <c:pt idx="1">
                  <c:v>Nr. elevi neprezentați (2.76%)</c:v>
                </c:pt>
                <c:pt idx="2">
                  <c:v>Nr. elevi prezenți (97,24%)</c:v>
                </c:pt>
              </c:strCache>
            </c:strRef>
          </c:cat>
          <c:val>
            <c:numRef>
              <c:f>ZONE!$B$35:$D$35</c:f>
              <c:numCache>
                <c:formatCode>General</c:formatCode>
                <c:ptCount val="3"/>
                <c:pt idx="0">
                  <c:v>1488</c:v>
                </c:pt>
                <c:pt idx="1">
                  <c:v>40</c:v>
                </c:pt>
                <c:pt idx="2">
                  <c:v>1448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9F3-48CC-97A9-F68307462B9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676452959273371"/>
          <c:y val="0.32064234315231299"/>
          <c:w val="0.40744444032967536"/>
          <c:h val="0.406050786397343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6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o-RO"/>
              <a:t>PROMOVARE ÎN FUNCȚIE DE SECȚIA DE PREADRE</a:t>
            </a:r>
            <a:endParaRPr lang="en-US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555555555555558E-2"/>
          <c:y val="0.19432888597258677"/>
          <c:w val="0.95636176727909039"/>
          <c:h val="0.68969123651210285"/>
        </c:manualLayout>
      </c:layout>
      <c:bar3D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7815080030389768E-3"/>
                  <c:y val="-3.96830907676925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A6-4DCC-B9DF-56700A73512C}"/>
                </c:ext>
              </c:extLst>
            </c:dLbl>
            <c:dLbl>
              <c:idx val="1"/>
              <c:layout>
                <c:manualLayout>
                  <c:x val="7.1260320121557105E-3"/>
                  <c:y val="-4.4092323075213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A6-4DCC-B9DF-56700A73512C}"/>
                </c:ext>
              </c:extLst>
            </c:dLbl>
            <c:dLbl>
              <c:idx val="2"/>
              <c:layout>
                <c:manualLayout>
                  <c:x val="3.5630160060778886E-3"/>
                  <c:y val="-4.8501555382735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8A6-4DCC-B9DF-56700A73512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REZULTATE_GENERALE!$A$17:$A$19</c:f>
              <c:strCache>
                <c:ptCount val="3"/>
                <c:pt idx="0">
                  <c:v>Română (347)</c:v>
                </c:pt>
                <c:pt idx="1">
                  <c:v>Maghiară (854)</c:v>
                </c:pt>
                <c:pt idx="2">
                  <c:v>TOTAL JUDEȚ (1201)</c:v>
                </c:pt>
              </c:strCache>
            </c:strRef>
          </c:cat>
          <c:val>
            <c:numRef>
              <c:f>REZULTATE_GENERALE!$O$17:$O$19</c:f>
              <c:numCache>
                <c:formatCode>0.00%</c:formatCode>
                <c:ptCount val="3"/>
                <c:pt idx="0">
                  <c:v>0.80403458213256473</c:v>
                </c:pt>
                <c:pt idx="1">
                  <c:v>0.64871194379391117</c:v>
                </c:pt>
                <c:pt idx="2">
                  <c:v>0.69358867610324737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CC-4A1F-9B12-A90CFE6AD1A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03731968"/>
        <c:axId val="306015040"/>
        <c:axId val="0"/>
      </c:bar3DChart>
      <c:catAx>
        <c:axId val="403731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06015040"/>
        <c:crosses val="autoZero"/>
        <c:auto val="1"/>
        <c:lblAlgn val="ctr"/>
        <c:lblOffset val="100"/>
        <c:noMultiLvlLbl val="0"/>
      </c:catAx>
      <c:valAx>
        <c:axId val="306015040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one"/>
        <c:crossAx val="403731968"/>
        <c:crosses val="autoZero"/>
        <c:crossBetween val="between"/>
      </c:valAx>
    </c:plotArea>
    <c:plotVisOnly val="1"/>
    <c:dispBlanksAs val="gap"/>
    <c:showDLblsOverMax val="0"/>
  </c:chart>
  <c:spPr>
    <a:gradFill flip="none" rotWithShape="1">
      <a:gsLst>
        <a:gs pos="0">
          <a:schemeClr val="bg1">
            <a:shade val="30000"/>
            <a:satMod val="115000"/>
          </a:schemeClr>
        </a:gs>
        <a:gs pos="50000">
          <a:schemeClr val="bg1">
            <a:shade val="67500"/>
            <a:satMod val="115000"/>
          </a:schemeClr>
        </a:gs>
        <a:gs pos="100000">
          <a:schemeClr val="bg1">
            <a:shade val="100000"/>
            <a:satMod val="115000"/>
          </a:schemeClr>
        </a:gs>
      </a:gsLst>
      <a:lin ang="18900000" scaled="1"/>
      <a:tileRect/>
    </a:gradFill>
  </c:spPr>
  <c:txPr>
    <a:bodyPr/>
    <a:lstStyle/>
    <a:p>
      <a:pPr>
        <a:defRPr sz="14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o-RO"/>
              <a:t>PROMOVARE ÎN FUNCȚIE DE  PROFIL</a:t>
            </a:r>
            <a:endParaRPr lang="en-US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555555555555558E-2"/>
          <c:y val="0.19432888597258677"/>
          <c:w val="0.95636176727909039"/>
          <c:h val="0.68969123651210285"/>
        </c:manualLayout>
      </c:layout>
      <c:bar3D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3267-43AD-B7B4-0012520567C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4-3267-43AD-B7B4-0012520567C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E-3267-43AD-B7B4-0012520567CE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3267-43AD-B7B4-0012520567CE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3267-43AD-B7B4-0012520567CE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6-3267-43AD-B7B4-0012520567CE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REZULTATE_GENERALE!$A$37:$A$45</c:f>
              <c:strCache>
                <c:ptCount val="9"/>
                <c:pt idx="0">
                  <c:v>Tehnic</c:v>
                </c:pt>
                <c:pt idx="1">
                  <c:v>Servicii</c:v>
                </c:pt>
                <c:pt idx="2">
                  <c:v>Resurse naturale și protecția mediului</c:v>
                </c:pt>
                <c:pt idx="3">
                  <c:v>Teologic</c:v>
                </c:pt>
                <c:pt idx="4">
                  <c:v>Artistic</c:v>
                </c:pt>
                <c:pt idx="5">
                  <c:v>Uman</c:v>
                </c:pt>
                <c:pt idx="6">
                  <c:v>Pedagogic</c:v>
                </c:pt>
                <c:pt idx="7">
                  <c:v>Real</c:v>
                </c:pt>
                <c:pt idx="8">
                  <c:v>TOTAL JUDEȚ (1201)</c:v>
                </c:pt>
              </c:strCache>
            </c:strRef>
          </c:cat>
          <c:val>
            <c:numRef>
              <c:f>REZULTATE_GENERALE!$N$37:$N$45</c:f>
              <c:numCache>
                <c:formatCode>0.00%</c:formatCode>
                <c:ptCount val="9"/>
                <c:pt idx="0">
                  <c:v>0.19148936170212771</c:v>
                </c:pt>
                <c:pt idx="1">
                  <c:v>0.28125</c:v>
                </c:pt>
                <c:pt idx="2">
                  <c:v>0.35000000000000003</c:v>
                </c:pt>
                <c:pt idx="3">
                  <c:v>0.61764705882352966</c:v>
                </c:pt>
                <c:pt idx="4">
                  <c:v>0.6842105263157896</c:v>
                </c:pt>
                <c:pt idx="5">
                  <c:v>0.79127725856697828</c:v>
                </c:pt>
                <c:pt idx="6">
                  <c:v>0.82000000000000006</c:v>
                </c:pt>
                <c:pt idx="7">
                  <c:v>0.91666666666666652</c:v>
                </c:pt>
                <c:pt idx="8">
                  <c:v>0.69358867610324737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67-43AD-B7B4-0012520567C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03732992"/>
        <c:axId val="306016768"/>
        <c:axId val="0"/>
      </c:bar3DChart>
      <c:catAx>
        <c:axId val="403732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306016768"/>
        <c:crosses val="autoZero"/>
        <c:auto val="1"/>
        <c:lblAlgn val="ctr"/>
        <c:lblOffset val="100"/>
        <c:noMultiLvlLbl val="0"/>
      </c:catAx>
      <c:valAx>
        <c:axId val="306016768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one"/>
        <c:crossAx val="403732992"/>
        <c:crosses val="autoZero"/>
        <c:crossBetween val="between"/>
      </c:valAx>
    </c:plotArea>
    <c:plotVisOnly val="1"/>
    <c:dispBlanksAs val="gap"/>
    <c:showDLblsOverMax val="0"/>
  </c:chart>
  <c:spPr>
    <a:gradFill flip="none" rotWithShape="1">
      <a:gsLst>
        <a:gs pos="0">
          <a:schemeClr val="bg1">
            <a:shade val="30000"/>
            <a:satMod val="115000"/>
          </a:schemeClr>
        </a:gs>
        <a:gs pos="50000">
          <a:schemeClr val="bg1">
            <a:shade val="67500"/>
            <a:satMod val="115000"/>
          </a:schemeClr>
        </a:gs>
        <a:gs pos="100000">
          <a:schemeClr val="bg1">
            <a:shade val="100000"/>
            <a:satMod val="115000"/>
          </a:schemeClr>
        </a:gs>
      </a:gsLst>
      <a:lin ang="18900000" scaled="1"/>
      <a:tileRect/>
    </a:gradFill>
  </c:spPr>
  <c:txPr>
    <a:bodyPr/>
    <a:lstStyle/>
    <a:p>
      <a:pPr>
        <a:defRPr sz="14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o-RO"/>
              <a:t>PROMOVARE ÎN FUNCȚIE DE PROBELE EXAMENULUI DE BACALAUREAT SUSȚINUTE ÎN SESIUNEA IUNIE-IULIE 2017</a:t>
            </a:r>
            <a:endParaRPr lang="en-US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555555555555558E-2"/>
          <c:y val="0.19432888597258677"/>
          <c:w val="0.95636176727909039"/>
          <c:h val="0.68969123651210285"/>
        </c:manualLayout>
      </c:layout>
      <c:bar3D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REZULTATE_GENERALE!$A$30:$A$33</c:f>
              <c:strCache>
                <c:ptCount val="4"/>
                <c:pt idx="0">
                  <c:v>Proba E) a) (1158)</c:v>
                </c:pt>
                <c:pt idx="1">
                  <c:v>Proba E) b) (764)</c:v>
                </c:pt>
                <c:pt idx="2">
                  <c:v>Proba E) c) (1109)</c:v>
                </c:pt>
                <c:pt idx="3">
                  <c:v>Proba E) d) (1109)</c:v>
                </c:pt>
              </c:strCache>
            </c:strRef>
          </c:cat>
          <c:val>
            <c:numRef>
              <c:f>REZULTATE_GENERALE!$T$30:$T$33</c:f>
              <c:numCache>
                <c:formatCode>0.00%</c:formatCode>
                <c:ptCount val="4"/>
                <c:pt idx="0">
                  <c:v>0.77029360967184812</c:v>
                </c:pt>
                <c:pt idx="1">
                  <c:v>0.95026178010471207</c:v>
                </c:pt>
                <c:pt idx="2">
                  <c:v>0.87736699729486023</c:v>
                </c:pt>
                <c:pt idx="3">
                  <c:v>0.88548241659152394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15-4362-8459-21E77CFBAB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05644288"/>
        <c:axId val="306019648"/>
        <c:axId val="0"/>
      </c:bar3DChart>
      <c:catAx>
        <c:axId val="405644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06019648"/>
        <c:crosses val="autoZero"/>
        <c:auto val="1"/>
        <c:lblAlgn val="ctr"/>
        <c:lblOffset val="100"/>
        <c:noMultiLvlLbl val="0"/>
      </c:catAx>
      <c:valAx>
        <c:axId val="306019648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one"/>
        <c:crossAx val="405644288"/>
        <c:crosses val="autoZero"/>
        <c:crossBetween val="between"/>
      </c:valAx>
    </c:plotArea>
    <c:plotVisOnly val="1"/>
    <c:dispBlanksAs val="gap"/>
    <c:showDLblsOverMax val="0"/>
  </c:chart>
  <c:spPr>
    <a:gradFill flip="none" rotWithShape="1"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16200000" scaled="1"/>
      <a:tileRect/>
    </a:gradFill>
  </c:spPr>
  <c:txPr>
    <a:bodyPr/>
    <a:lstStyle/>
    <a:p>
      <a:pPr>
        <a:defRPr sz="12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o-RO" sz="1400" dirty="0"/>
              <a:t>DISCIPLINE PROBA </a:t>
            </a:r>
            <a:r>
              <a:rPr lang="ro-RO" sz="1400" dirty="0" err="1"/>
              <a:t>Ec</a:t>
            </a:r>
            <a:r>
              <a:rPr lang="ro-RO" sz="1400" dirty="0"/>
              <a:t>)</a:t>
            </a:r>
            <a:endParaRPr lang="en-US" sz="1400" dirty="0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555555555555558E-2"/>
          <c:y val="0.19432888597258677"/>
          <c:w val="0.95636176727909039"/>
          <c:h val="0.68969123651210285"/>
        </c:manualLayout>
      </c:layout>
      <c:bar3D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REZULTATE_GENERALE!$A$118:$A$123</c:f>
              <c:strCache>
                <c:ptCount val="6"/>
                <c:pt idx="0">
                  <c:v>Matematică MATE-INFO (154)</c:v>
                </c:pt>
                <c:pt idx="1">
                  <c:v>Matematică PED (44)</c:v>
                </c:pt>
                <c:pt idx="2">
                  <c:v>Matematică ST-NAT (254)</c:v>
                </c:pt>
                <c:pt idx="3">
                  <c:v>Matematică TEHN (292)</c:v>
                </c:pt>
                <c:pt idx="4">
                  <c:v>Total Matematică (744)</c:v>
                </c:pt>
                <c:pt idx="5">
                  <c:v>Istorie (476)</c:v>
                </c:pt>
              </c:strCache>
            </c:strRef>
          </c:cat>
          <c:val>
            <c:numRef>
              <c:f>REZULTATE_GENERALE!$B$118:$B$123</c:f>
              <c:numCache>
                <c:formatCode>0.00%</c:formatCode>
                <c:ptCount val="6"/>
                <c:pt idx="0">
                  <c:v>0.96103896103896091</c:v>
                </c:pt>
                <c:pt idx="1">
                  <c:v>0.97727272727272729</c:v>
                </c:pt>
                <c:pt idx="2">
                  <c:v>0.97637795275590555</c:v>
                </c:pt>
                <c:pt idx="3">
                  <c:v>0.6061643835616437</c:v>
                </c:pt>
                <c:pt idx="4">
                  <c:v>0.82795698924731176</c:v>
                </c:pt>
                <c:pt idx="5">
                  <c:v>0.98319327731092432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B1-49DB-B6BD-F4333C03667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05646336"/>
        <c:axId val="411272320"/>
        <c:axId val="0"/>
      </c:bar3DChart>
      <c:catAx>
        <c:axId val="405646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11272320"/>
        <c:crosses val="autoZero"/>
        <c:auto val="1"/>
        <c:lblAlgn val="ctr"/>
        <c:lblOffset val="100"/>
        <c:noMultiLvlLbl val="0"/>
      </c:catAx>
      <c:valAx>
        <c:axId val="411272320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one"/>
        <c:crossAx val="405646336"/>
        <c:crosses val="autoZero"/>
        <c:crossBetween val="between"/>
      </c:valAx>
    </c:plotArea>
    <c:plotVisOnly val="1"/>
    <c:dispBlanksAs val="gap"/>
    <c:showDLblsOverMax val="0"/>
  </c:chart>
  <c:spPr>
    <a:gradFill flip="none" rotWithShape="1"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16200000" scaled="1"/>
      <a:tileRect/>
    </a:gradFill>
  </c:spPr>
  <c:txPr>
    <a:bodyPr/>
    <a:lstStyle/>
    <a:p>
      <a:pPr>
        <a:defRPr sz="105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'DISCIPLINE ED'!$A$23</c:f>
              <c:strCache>
                <c:ptCount val="1"/>
                <c:pt idx="0">
                  <c:v>DISCIPLINE PROBA ED)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'DISCIPLINE ED'!$A$24:$A$34</c:f>
              <c:strCache>
                <c:ptCount val="11"/>
                <c:pt idx="0">
                  <c:v>Sociologie (1)</c:v>
                </c:pt>
                <c:pt idx="1">
                  <c:v>Economie (3)</c:v>
                </c:pt>
                <c:pt idx="2">
                  <c:v>Psihologie (13)</c:v>
                </c:pt>
                <c:pt idx="3">
                  <c:v>Filosofie (16)</c:v>
                </c:pt>
                <c:pt idx="4">
                  <c:v>Fizică (39)</c:v>
                </c:pt>
                <c:pt idx="5">
                  <c:v>Informatică (43)</c:v>
                </c:pt>
                <c:pt idx="6">
                  <c:v>Logică (43)</c:v>
                </c:pt>
                <c:pt idx="7">
                  <c:v>Chimie (64)</c:v>
                </c:pt>
                <c:pt idx="8">
                  <c:v>Biologie (419)</c:v>
                </c:pt>
                <c:pt idx="9">
                  <c:v>Geografie (576)</c:v>
                </c:pt>
                <c:pt idx="10">
                  <c:v>Total județ</c:v>
                </c:pt>
              </c:strCache>
            </c:strRef>
          </c:cat>
          <c:val>
            <c:numRef>
              <c:f>'DISCIPLINE ED'!$H$24:$H$34</c:f>
              <c:numCache>
                <c:formatCode>0.00%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0.76923076923076927</c:v>
                </c:pt>
                <c:pt idx="3">
                  <c:v>1</c:v>
                </c:pt>
                <c:pt idx="4">
                  <c:v>0.94871794871794846</c:v>
                </c:pt>
                <c:pt idx="5">
                  <c:v>0.97674418604651181</c:v>
                </c:pt>
                <c:pt idx="6">
                  <c:v>0.9534883720930234</c:v>
                </c:pt>
                <c:pt idx="7">
                  <c:v>0.89062500000000011</c:v>
                </c:pt>
                <c:pt idx="8">
                  <c:v>0.81861575178997614</c:v>
                </c:pt>
                <c:pt idx="9">
                  <c:v>0.9375</c:v>
                </c:pt>
                <c:pt idx="10">
                  <c:v>0.89564502875924401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F8E-42CB-A88E-E71D816DA37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466802176"/>
        <c:axId val="412469504"/>
      </c:barChart>
      <c:catAx>
        <c:axId val="466802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12469504"/>
        <c:crosses val="autoZero"/>
        <c:auto val="1"/>
        <c:lblAlgn val="ctr"/>
        <c:lblOffset val="100"/>
        <c:noMultiLvlLbl val="0"/>
      </c:catAx>
      <c:valAx>
        <c:axId val="41246950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one"/>
        <c:crossAx val="466802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/>
              <a:t>P</a:t>
            </a:r>
            <a:r>
              <a:rPr lang="ro-RO" sz="1600"/>
              <a:t>rocentele de promovare obținute de unitățile de învățământ</a:t>
            </a:r>
            <a:endParaRPr lang="en-US" sz="1600"/>
          </a:p>
        </c:rich>
      </c:tx>
      <c:layout>
        <c:manualLayout>
          <c:xMode val="edge"/>
          <c:yMode val="edge"/>
          <c:x val="0.15133059764981963"/>
          <c:y val="1.8157754317447623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9420249396798438"/>
          <c:y val="7.9039331174864363E-2"/>
          <c:w val="0.50579750603201568"/>
          <c:h val="0.91414275364373709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D-CE10-4ABF-B096-47A6CF64BC4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C-CE10-4ABF-B096-47A6CF64BC4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CE10-4ABF-B096-47A6CF64BC4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E10-4ABF-B096-47A6CF64BC4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E10-4ABF-B096-47A6CF64BC4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E10-4ABF-B096-47A6CF64BC45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E10-4ABF-B096-47A6CF64BC45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E10-4ABF-B096-47A6CF64BC45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CE10-4ABF-B096-47A6CF64BC45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CE10-4ABF-B096-47A6CF64BC45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accent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CE10-4ABF-B096-47A6CF64BC45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CE10-4ABF-B096-47A6CF64BC45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CE10-4ABF-B096-47A6CF64BC45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CE10-4ABF-B096-47A6CF64BC45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CE10-4ABF-B096-47A6CF64BC45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CE10-4ABF-B096-47A6CF64BC45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CE10-4ABF-B096-47A6CF64BC45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CE10-4ABF-B096-47A6CF64BC45}"/>
              </c:ext>
            </c:extLst>
          </c:dPt>
          <c:dPt>
            <c:idx val="1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6-CE10-4ABF-B096-47A6CF64BC4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UNITATI!$A$4:$A$22</c:f>
              <c:strCache>
                <c:ptCount val="19"/>
                <c:pt idx="0">
                  <c:v>Liceul Tehnologic "Apor Péter" Târgu Secuiesc</c:v>
                </c:pt>
                <c:pt idx="1">
                  <c:v>Liceul Tehnologic "Kós Károly" Sfântu Gheorghe</c:v>
                </c:pt>
                <c:pt idx="2">
                  <c:v>Liceul Tehnologic "Puskás Tivadar" Sfântu Gheorghe</c:v>
                </c:pt>
                <c:pt idx="3">
                  <c:v>Liceul Tehnologic "Gábor Áron" Târgu Secuiesc</c:v>
                </c:pt>
                <c:pt idx="4">
                  <c:v>Liceul Tehnologic "Nicolae Bălcescu" Întorsura Buzăului</c:v>
                </c:pt>
                <c:pt idx="5">
                  <c:v>Liceul Tehnologic Economic - Administrativ "Berde Áron" Sfântu Gheorghe</c:v>
                </c:pt>
                <c:pt idx="6">
                  <c:v>Liceul Tehnologic "Baróti Szabó Dávid" Baraolt</c:v>
                </c:pt>
                <c:pt idx="7">
                  <c:v>Liceul Tehnologic "Constantin Brâncuși" Sfântu Gheorghe</c:v>
                </c:pt>
                <c:pt idx="8">
                  <c:v>Liceul de Arte "Plugor Sándor" Sfântu Gheorghe</c:v>
                </c:pt>
                <c:pt idx="9">
                  <c:v>Liceul "Kőrösi Csoma Sándor" Covasna</c:v>
                </c:pt>
                <c:pt idx="10">
                  <c:v>Liceul Teoretic "Nagy Mózes" Târgu Secuiesc</c:v>
                </c:pt>
                <c:pt idx="11">
                  <c:v>Liceul Pedagogic "Bod Péter" Târgu Secuiesc</c:v>
                </c:pt>
                <c:pt idx="12">
                  <c:v>Liceul Teologic Reformat Târgu Secuiesc</c:v>
                </c:pt>
                <c:pt idx="13">
                  <c:v>Liceul Teologic Reformat Sfântu Gheorghe</c:v>
                </c:pt>
                <c:pt idx="14">
                  <c:v>Liceul Teoretic "Mircea Eliade" Întorsura Buzăului</c:v>
                </c:pt>
                <c:pt idx="15">
                  <c:v>Liceul Teoretic "Mikes Kelemen" Sfântu Gheorghe</c:v>
                </c:pt>
                <c:pt idx="16">
                  <c:v>Colegiul Național "Székely Mikó" Sfântu Gheorghe</c:v>
                </c:pt>
                <c:pt idx="17">
                  <c:v>Colegiul Național "Mihai Viteazul" Sfântu Gheorghe</c:v>
                </c:pt>
                <c:pt idx="18">
                  <c:v>TOTAL JUDEȚ</c:v>
                </c:pt>
              </c:strCache>
            </c:strRef>
          </c:cat>
          <c:val>
            <c:numRef>
              <c:f>UNITATI!$O$4:$O$22</c:f>
              <c:numCache>
                <c:formatCode>0.00%</c:formatCode>
                <c:ptCount val="19"/>
                <c:pt idx="0">
                  <c:v>0.13235294117647062</c:v>
                </c:pt>
                <c:pt idx="1">
                  <c:v>0.16666666666666666</c:v>
                </c:pt>
                <c:pt idx="2">
                  <c:v>0.2</c:v>
                </c:pt>
                <c:pt idx="3">
                  <c:v>0.20454545454545461</c:v>
                </c:pt>
                <c:pt idx="4">
                  <c:v>0.23333333333333336</c:v>
                </c:pt>
                <c:pt idx="5">
                  <c:v>0.35000000000000003</c:v>
                </c:pt>
                <c:pt idx="6">
                  <c:v>0.53012048192771077</c:v>
                </c:pt>
                <c:pt idx="7">
                  <c:v>0.57692307692307709</c:v>
                </c:pt>
                <c:pt idx="8">
                  <c:v>0.6842105263157896</c:v>
                </c:pt>
                <c:pt idx="9">
                  <c:v>0.68807339449541283</c:v>
                </c:pt>
                <c:pt idx="10">
                  <c:v>0.7155963302752294</c:v>
                </c:pt>
                <c:pt idx="11">
                  <c:v>0.75000000000000011</c:v>
                </c:pt>
                <c:pt idx="12">
                  <c:v>0.7681159420289857</c:v>
                </c:pt>
                <c:pt idx="13">
                  <c:v>0.80701754385964897</c:v>
                </c:pt>
                <c:pt idx="14">
                  <c:v>0.92035398230088494</c:v>
                </c:pt>
                <c:pt idx="15">
                  <c:v>0.92307692307692302</c:v>
                </c:pt>
                <c:pt idx="16">
                  <c:v>0.94791666666666652</c:v>
                </c:pt>
                <c:pt idx="17">
                  <c:v>0.97297297297297303</c:v>
                </c:pt>
                <c:pt idx="18">
                  <c:v>0.69358867610324737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CE10-4ABF-B096-47A6CF64BC4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66803200"/>
        <c:axId val="498554496"/>
      </c:barChart>
      <c:catAx>
        <c:axId val="4668032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498554496"/>
        <c:crosses val="autoZero"/>
        <c:auto val="1"/>
        <c:lblAlgn val="ctr"/>
        <c:lblOffset val="100"/>
        <c:noMultiLvlLbl val="0"/>
      </c:catAx>
      <c:valAx>
        <c:axId val="498554496"/>
        <c:scaling>
          <c:orientation val="minMax"/>
        </c:scaling>
        <c:delete val="1"/>
        <c:axPos val="b"/>
        <c:numFmt formatCode="0.00%" sourceLinked="1"/>
        <c:majorTickMark val="out"/>
        <c:minorTickMark val="none"/>
        <c:tickLblPos val="none"/>
        <c:crossAx val="466803200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spPr>
    <a:gradFill flip="none" rotWithShape="1">
      <a:gsLst>
        <a:gs pos="0">
          <a:schemeClr val="bg1">
            <a:shade val="30000"/>
            <a:satMod val="115000"/>
          </a:schemeClr>
        </a:gs>
        <a:gs pos="50000">
          <a:schemeClr val="bg1">
            <a:shade val="67500"/>
            <a:satMod val="115000"/>
          </a:schemeClr>
        </a:gs>
        <a:gs pos="100000">
          <a:schemeClr val="bg1">
            <a:shade val="100000"/>
            <a:satMod val="115000"/>
          </a:schemeClr>
        </a:gs>
      </a:gsLst>
      <a:lin ang="18900000" scaled="1"/>
      <a:tileRect/>
    </a:gradFill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o-RO" sz="1400"/>
              <a:t>PROMOVARE ÎN FUNCȚIE DE TIPUL DE SUBIECT</a:t>
            </a:r>
            <a:endParaRPr lang="en-US" sz="1400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096538713910774E-3"/>
          <c:y val="0.19432888597258677"/>
          <c:w val="0.98500758694225699"/>
          <c:h val="0.689691236512102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Matematică!$A$1</c:f>
              <c:strCache>
                <c:ptCount val="1"/>
                <c:pt idx="0">
                  <c:v>Matematică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Matematică!$A$49:$A$53</c:f>
              <c:strCache>
                <c:ptCount val="5"/>
                <c:pt idx="0">
                  <c:v>Matematică MATE-INFO (154)</c:v>
                </c:pt>
                <c:pt idx="1">
                  <c:v>Matematică PED (44)</c:v>
                </c:pt>
                <c:pt idx="2">
                  <c:v>Matematică ST-NAT (254)</c:v>
                </c:pt>
                <c:pt idx="3">
                  <c:v>Matematică TEHN (292)</c:v>
                </c:pt>
                <c:pt idx="4">
                  <c:v>Total județ (744)</c:v>
                </c:pt>
              </c:strCache>
            </c:strRef>
          </c:cat>
          <c:val>
            <c:numRef>
              <c:f>Matematică!$H$49:$H$53</c:f>
              <c:numCache>
                <c:formatCode>0.00%</c:formatCode>
                <c:ptCount val="5"/>
                <c:pt idx="0">
                  <c:v>0.96103896103896091</c:v>
                </c:pt>
                <c:pt idx="1">
                  <c:v>0.97727272727272729</c:v>
                </c:pt>
                <c:pt idx="2">
                  <c:v>0.97637795275590555</c:v>
                </c:pt>
                <c:pt idx="3">
                  <c:v>0.6061643835616437</c:v>
                </c:pt>
                <c:pt idx="4">
                  <c:v>0.82795698924731176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0B-4B34-8A3C-28692D537EE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05925376"/>
        <c:axId val="411276928"/>
        <c:axId val="0"/>
      </c:bar3DChart>
      <c:catAx>
        <c:axId val="405925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411276928"/>
        <c:crosses val="autoZero"/>
        <c:auto val="1"/>
        <c:lblAlgn val="ctr"/>
        <c:lblOffset val="100"/>
        <c:noMultiLvlLbl val="0"/>
      </c:catAx>
      <c:valAx>
        <c:axId val="411276928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one"/>
        <c:crossAx val="4059253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895993000874918"/>
          <c:y val="0.12964603382910472"/>
          <c:w val="0.33758220222472202"/>
          <c:h val="8.6535797608632267E-2"/>
        </c:manualLayout>
      </c:layout>
      <c:overlay val="0"/>
    </c:legend>
    <c:plotVisOnly val="1"/>
    <c:dispBlanksAs val="gap"/>
    <c:showDLblsOverMax val="0"/>
  </c:chart>
  <c:spPr>
    <a:gradFill flip="none" rotWithShape="1"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16200000" scaled="1"/>
      <a:tileRect/>
    </a:gradFill>
    <a:ln>
      <a:solidFill>
        <a:schemeClr val="accent1"/>
      </a:solidFill>
    </a:ln>
  </c:spPr>
  <c:txPr>
    <a:bodyPr/>
    <a:lstStyle/>
    <a:p>
      <a:pPr>
        <a:defRPr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o-RO" sz="1400">
                <a:latin typeface="Arial" panose="020B0604020202020204" pitchFamily="34" charset="0"/>
                <a:cs typeface="Arial" panose="020B0604020202020204" pitchFamily="34" charset="0"/>
              </a:rPr>
              <a:t>REZULTATE PE TRANȘE DE MEDII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5093471757106375E-3"/>
          <c:y val="7.9926960040085634E-2"/>
          <c:w val="0.99149052883013"/>
          <c:h val="0.81493415706594052"/>
        </c:manualLayout>
      </c:layout>
      <c:bar3DChart>
        <c:barDir val="col"/>
        <c:grouping val="clustered"/>
        <c:varyColors val="0"/>
        <c:ser>
          <c:idx val="0"/>
          <c:order val="0"/>
          <c:tx>
            <c:v>Matematică</c:v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Matematică!$I$27:$R$27</c:f>
              <c:strCache>
                <c:ptCount val="10"/>
                <c:pt idx="0">
                  <c:v>1-1.99</c:v>
                </c:pt>
                <c:pt idx="1">
                  <c:v>2-2.99</c:v>
                </c:pt>
                <c:pt idx="2">
                  <c:v>3-3.99</c:v>
                </c:pt>
                <c:pt idx="3">
                  <c:v>4-4.99</c:v>
                </c:pt>
                <c:pt idx="4">
                  <c:v>5-5.99</c:v>
                </c:pt>
                <c:pt idx="5">
                  <c:v>6-6.99</c:v>
                </c:pt>
                <c:pt idx="6">
                  <c:v>7-7.99</c:v>
                </c:pt>
                <c:pt idx="7">
                  <c:v>8-8.99</c:v>
                </c:pt>
                <c:pt idx="8">
                  <c:v>9-9.99</c:v>
                </c:pt>
                <c:pt idx="9">
                  <c:v>10</c:v>
                </c:pt>
              </c:strCache>
            </c:strRef>
          </c:cat>
          <c:val>
            <c:numRef>
              <c:f>Matematică!$I$46:$R$46</c:f>
              <c:numCache>
                <c:formatCode>0.00%</c:formatCode>
                <c:ptCount val="10"/>
                <c:pt idx="0">
                  <c:v>5.1075268817204304E-2</c:v>
                </c:pt>
                <c:pt idx="1">
                  <c:v>4.8387096774193547E-2</c:v>
                </c:pt>
                <c:pt idx="2">
                  <c:v>4.1666666666666664E-2</c:v>
                </c:pt>
                <c:pt idx="3">
                  <c:v>3.0913978494623656E-2</c:v>
                </c:pt>
                <c:pt idx="4">
                  <c:v>0.125</c:v>
                </c:pt>
                <c:pt idx="5">
                  <c:v>9.6774193548387094E-2</c:v>
                </c:pt>
                <c:pt idx="6">
                  <c:v>0.14650537634408603</c:v>
                </c:pt>
                <c:pt idx="7">
                  <c:v>0.14784946236559141</c:v>
                </c:pt>
                <c:pt idx="8">
                  <c:v>0.2325268817204301</c:v>
                </c:pt>
                <c:pt idx="9">
                  <c:v>7.9301075268817203E-2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1E-4958-A33F-B925F63F000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75040768"/>
        <c:axId val="702997056"/>
        <c:axId val="0"/>
      </c:bar3DChart>
      <c:catAx>
        <c:axId val="4750407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02997056"/>
        <c:crosses val="autoZero"/>
        <c:auto val="1"/>
        <c:lblAlgn val="ctr"/>
        <c:lblOffset val="100"/>
        <c:noMultiLvlLbl val="0"/>
      </c:catAx>
      <c:valAx>
        <c:axId val="702997056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4750407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7880949735743647E-2"/>
          <c:y val="0.2237469949836636"/>
          <c:w val="0.36335517662941141"/>
          <c:h val="8.3717191601049873E-2"/>
        </c:manualLayout>
      </c:layout>
      <c:overlay val="0"/>
      <c:txPr>
        <a:bodyPr/>
        <a:lstStyle/>
        <a:p>
          <a:pPr>
            <a:defRPr sz="12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16200000" scaled="1"/>
      <a:tileRect/>
    </a:gradFill>
  </c:spPr>
  <c:txPr>
    <a:bodyPr/>
    <a:lstStyle/>
    <a:p>
      <a:pPr>
        <a:defRPr b="1"/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o-RO" sz="1600"/>
              <a:t>PROMOVARE ÎN FUNCȚIE DE FILIERĂ</a:t>
            </a:r>
            <a:endParaRPr lang="en-US" sz="1600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096538713910774E-3"/>
          <c:y val="0.19432888597258677"/>
          <c:w val="0.98500758694225699"/>
          <c:h val="0.689691236512102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Matematică!$A$1</c:f>
              <c:strCache>
                <c:ptCount val="1"/>
                <c:pt idx="0">
                  <c:v>Matematică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4.446284679853499E-3"/>
                  <c:y val="-6.9444444444444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B82-4509-82EA-B5FDD1522169}"/>
                </c:ext>
              </c:extLst>
            </c:dLbl>
            <c:dLbl>
              <c:idx val="1"/>
              <c:layout>
                <c:manualLayout>
                  <c:x val="1.1856759146276003E-2"/>
                  <c:y val="-3.70370370370370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B82-4509-82EA-B5FDD1522169}"/>
                </c:ext>
              </c:extLst>
            </c:dLbl>
            <c:dLbl>
              <c:idx val="2"/>
              <c:layout>
                <c:manualLayout>
                  <c:x val="1.1856759146276003E-2"/>
                  <c:y val="-3.7037037037037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B82-4509-82EA-B5FDD1522169}"/>
                </c:ext>
              </c:extLst>
            </c:dLbl>
            <c:dLbl>
              <c:idx val="3"/>
              <c:layout>
                <c:manualLayout>
                  <c:x val="1.0374664252991387E-2"/>
                  <c:y val="-6.0185185185185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B82-4509-82EA-B5FDD15221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Matematică!$A$4:$A$7</c:f>
              <c:strCache>
                <c:ptCount val="4"/>
                <c:pt idx="0">
                  <c:v>Tehnologică (292)</c:v>
                </c:pt>
                <c:pt idx="1">
                  <c:v>Teoretică (408)</c:v>
                </c:pt>
                <c:pt idx="2">
                  <c:v>Vocațională (44)</c:v>
                </c:pt>
                <c:pt idx="3">
                  <c:v>Total județ (744)</c:v>
                </c:pt>
              </c:strCache>
            </c:strRef>
          </c:cat>
          <c:val>
            <c:numRef>
              <c:f>Matematică!$H$4:$H$7</c:f>
              <c:numCache>
                <c:formatCode>0.00%</c:formatCode>
                <c:ptCount val="4"/>
                <c:pt idx="0">
                  <c:v>0.6061643835616437</c:v>
                </c:pt>
                <c:pt idx="1">
                  <c:v>0.97058823529411764</c:v>
                </c:pt>
                <c:pt idx="2">
                  <c:v>0.97727272727272729</c:v>
                </c:pt>
                <c:pt idx="3">
                  <c:v>0.82795698924731176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D8-4982-A2E7-435D5897115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06359552"/>
        <c:axId val="411599424"/>
        <c:axId val="0"/>
      </c:bar3DChart>
      <c:catAx>
        <c:axId val="406359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11599424"/>
        <c:crosses val="autoZero"/>
        <c:auto val="1"/>
        <c:lblAlgn val="ctr"/>
        <c:lblOffset val="100"/>
        <c:noMultiLvlLbl val="0"/>
      </c:catAx>
      <c:valAx>
        <c:axId val="411599424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one"/>
        <c:crossAx val="4063595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4.890913147838849E-2"/>
          <c:y val="0.15742381160688249"/>
          <c:w val="0.25918817143566686"/>
          <c:h val="8.6535797608632267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bg1">
            <a:shade val="30000"/>
            <a:satMod val="115000"/>
          </a:schemeClr>
        </a:gs>
        <a:gs pos="50000">
          <a:schemeClr val="bg1">
            <a:shade val="67500"/>
            <a:satMod val="115000"/>
          </a:schemeClr>
        </a:gs>
        <a:gs pos="100000">
          <a:schemeClr val="bg1">
            <a:shade val="100000"/>
            <a:satMod val="115000"/>
          </a:schemeClr>
        </a:gs>
      </a:gsLst>
      <a:lin ang="18900000" scaled="1"/>
      <a:tileRect/>
    </a:gradFill>
    <a:ln>
      <a:solidFill>
        <a:schemeClr val="accent1"/>
      </a:solidFill>
    </a:ln>
  </c:spPr>
  <c:txPr>
    <a:bodyPr/>
    <a:lstStyle/>
    <a:p>
      <a:pPr>
        <a:defRPr sz="16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o-RO" sz="1600"/>
              <a:t>PROMOVARE ÎN FUNCȚIE DE PROFIL</a:t>
            </a:r>
            <a:endParaRPr lang="en-US" sz="1600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346977861045742"/>
          <c:w val="0.99809042081660326"/>
          <c:h val="0.5801573947923913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Matematică!$A$1</c:f>
              <c:strCache>
                <c:ptCount val="1"/>
                <c:pt idx="0">
                  <c:v>Matematică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Matematică!$A$10:$A$15</c:f>
              <c:strCache>
                <c:ptCount val="6"/>
                <c:pt idx="0">
                  <c:v>Pedagogic (44)</c:v>
                </c:pt>
                <c:pt idx="1">
                  <c:v>Real (408)</c:v>
                </c:pt>
                <c:pt idx="2">
                  <c:v>Resurse naturale și protecția mediului (60)</c:v>
                </c:pt>
                <c:pt idx="3">
                  <c:v>Servicii (135)</c:v>
                </c:pt>
                <c:pt idx="4">
                  <c:v>Tehnic (97)</c:v>
                </c:pt>
                <c:pt idx="5">
                  <c:v>Total județ (744)</c:v>
                </c:pt>
              </c:strCache>
            </c:strRef>
          </c:cat>
          <c:val>
            <c:numRef>
              <c:f>Matematică!$H$10:$H$15</c:f>
              <c:numCache>
                <c:formatCode>0.00%</c:formatCode>
                <c:ptCount val="6"/>
                <c:pt idx="0">
                  <c:v>0.97727272727272729</c:v>
                </c:pt>
                <c:pt idx="1">
                  <c:v>0.97058823529411764</c:v>
                </c:pt>
                <c:pt idx="2">
                  <c:v>0.63333333333333341</c:v>
                </c:pt>
                <c:pt idx="3">
                  <c:v>0.58518518518518503</c:v>
                </c:pt>
                <c:pt idx="4">
                  <c:v>0.61855670103092775</c:v>
                </c:pt>
                <c:pt idx="5">
                  <c:v>0.82795698924731176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B9-41B3-A920-1561F0C5688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06458880"/>
        <c:axId val="411601152"/>
        <c:axId val="0"/>
      </c:bar3DChart>
      <c:catAx>
        <c:axId val="406458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411601152"/>
        <c:crosses val="autoZero"/>
        <c:auto val="1"/>
        <c:lblAlgn val="ctr"/>
        <c:lblOffset val="100"/>
        <c:noMultiLvlLbl val="0"/>
      </c:catAx>
      <c:valAx>
        <c:axId val="411601152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one"/>
        <c:crossAx val="4064588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299668809150979"/>
          <c:y val="0.90766998111320951"/>
          <c:w val="0.33758220222472202"/>
          <c:h val="8.6535797608632267E-2"/>
        </c:manualLayout>
      </c:layout>
      <c:overlay val="0"/>
    </c:legend>
    <c:plotVisOnly val="1"/>
    <c:dispBlanksAs val="gap"/>
    <c:showDLblsOverMax val="0"/>
  </c:chart>
  <c:spPr>
    <a:gradFill flip="none" rotWithShape="1"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16200000" scaled="1"/>
      <a:tileRect/>
    </a:gradFill>
    <a:ln>
      <a:solidFill>
        <a:schemeClr val="accent1"/>
      </a:solidFill>
    </a:ln>
  </c:spPr>
  <c:txPr>
    <a:bodyPr/>
    <a:lstStyle/>
    <a:p>
      <a:pPr>
        <a:defRPr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tx>
        <c:rich>
          <a:bodyPr rot="0" vert="horz"/>
          <a:lstStyle/>
          <a:p>
            <a:pPr>
              <a:defRPr sz="1600"/>
            </a:pPr>
            <a:r>
              <a:rPr lang="ro-RO" sz="1600"/>
              <a:t>MDEII GENERALE- EN_VIII 2017</a:t>
            </a:r>
            <a:endParaRPr lang="en-US" sz="1600"/>
          </a:p>
        </c:rich>
      </c:tx>
      <c:layout>
        <c:manualLayout>
          <c:xMode val="edge"/>
          <c:yMode val="edge"/>
          <c:x val="0.30286230887805704"/>
          <c:y val="1.394870854142821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0468066491688515E-3"/>
          <c:y val="0.17291375291375288"/>
          <c:w val="0.98703783902012243"/>
          <c:h val="0.70353056977409012"/>
        </c:manualLayout>
      </c:layout>
      <c:barChart>
        <c:barDir val="col"/>
        <c:grouping val="clustered"/>
        <c:varyColors val="0"/>
        <c:ser>
          <c:idx val="0"/>
          <c:order val="0"/>
          <c:tx>
            <c:v>Medii de 5 și peste 5: 71,80%</c:v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DISCIPLINE!$H$3:$Q$3</c:f>
              <c:strCache>
                <c:ptCount val="10"/>
                <c:pt idx="0">
                  <c:v>1-1.99</c:v>
                </c:pt>
                <c:pt idx="1">
                  <c:v>2-2.99</c:v>
                </c:pt>
                <c:pt idx="2">
                  <c:v>3-3.99</c:v>
                </c:pt>
                <c:pt idx="3">
                  <c:v>4-4.99</c:v>
                </c:pt>
                <c:pt idx="4">
                  <c:v>5-5.99</c:v>
                </c:pt>
                <c:pt idx="5">
                  <c:v>6-6.99</c:v>
                </c:pt>
                <c:pt idx="6">
                  <c:v>7-7.99</c:v>
                </c:pt>
                <c:pt idx="7">
                  <c:v>8-8.99</c:v>
                </c:pt>
                <c:pt idx="8">
                  <c:v>9-9.99</c:v>
                </c:pt>
                <c:pt idx="9">
                  <c:v>10</c:v>
                </c:pt>
              </c:strCache>
            </c:strRef>
          </c:cat>
          <c:val>
            <c:numRef>
              <c:f>DISCIPLINE!$H$12:$Q$12</c:f>
              <c:numCache>
                <c:formatCode>0.00%</c:formatCode>
                <c:ptCount val="10"/>
                <c:pt idx="0">
                  <c:v>4.1465100207325502E-3</c:v>
                </c:pt>
                <c:pt idx="1">
                  <c:v>3.6627505183137531E-2</c:v>
                </c:pt>
                <c:pt idx="2">
                  <c:v>0.10919143054595717</c:v>
                </c:pt>
                <c:pt idx="3">
                  <c:v>0.13199723565998622</c:v>
                </c:pt>
                <c:pt idx="4">
                  <c:v>0.16033172080165858</c:v>
                </c:pt>
                <c:pt idx="5">
                  <c:v>0.18659295093296482</c:v>
                </c:pt>
                <c:pt idx="6">
                  <c:v>0.17553559087767798</c:v>
                </c:pt>
                <c:pt idx="7">
                  <c:v>0.15134761575673811</c:v>
                </c:pt>
                <c:pt idx="8">
                  <c:v>4.4229440221147207E-2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58-467A-B224-250AD8D36FF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01059840"/>
        <c:axId val="416076864"/>
      </c:barChart>
      <c:catAx>
        <c:axId val="401059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416076864"/>
        <c:crosses val="autoZero"/>
        <c:auto val="1"/>
        <c:lblAlgn val="ctr"/>
        <c:lblOffset val="100"/>
        <c:noMultiLvlLbl val="0"/>
      </c:catAx>
      <c:valAx>
        <c:axId val="416076864"/>
        <c:scaling>
          <c:orientation val="minMax"/>
        </c:scaling>
        <c:delete val="1"/>
        <c:axPos val="l"/>
        <c:majorGridlines/>
        <c:numFmt formatCode="0.00%" sourceLinked="1"/>
        <c:majorTickMark val="none"/>
        <c:minorTickMark val="none"/>
        <c:tickLblPos val="none"/>
        <c:crossAx val="4010598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4.439778361038204E-2"/>
          <c:y val="0.12786557274746255"/>
          <c:w val="0.26565512644252798"/>
          <c:h val="0.23447864471486521"/>
        </c:manualLayout>
      </c:layout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100" b="1"/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o-RO" sz="1400"/>
              <a:t>PROMOVARE ÎN FUNCȚIE DE SECȚIA DE PREDARE</a:t>
            </a:r>
            <a:endParaRPr lang="en-US" sz="1400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096538713910774E-3"/>
          <c:y val="0.15850863094002929"/>
          <c:w val="0.98500758694225699"/>
          <c:h val="0.7255114881093646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Matematică!$A$1</c:f>
              <c:strCache>
                <c:ptCount val="1"/>
                <c:pt idx="0">
                  <c:v>Matematică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Matematică!$A$23:$A$25</c:f>
              <c:strCache>
                <c:ptCount val="3"/>
                <c:pt idx="0">
                  <c:v>Maghiară (535)</c:v>
                </c:pt>
                <c:pt idx="1">
                  <c:v>Română (209)</c:v>
                </c:pt>
                <c:pt idx="2">
                  <c:v>Total județ (744)</c:v>
                </c:pt>
              </c:strCache>
            </c:strRef>
          </c:cat>
          <c:val>
            <c:numRef>
              <c:f>Matematică!$H$23:$H$25</c:f>
              <c:numCache>
                <c:formatCode>0.00%</c:formatCode>
                <c:ptCount val="3"/>
                <c:pt idx="0">
                  <c:v>0.81682242990654208</c:v>
                </c:pt>
                <c:pt idx="1">
                  <c:v>0.85645933014354081</c:v>
                </c:pt>
                <c:pt idx="2">
                  <c:v>0.82795698924731176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6A-4401-BA99-8679E7E64C2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06461952"/>
        <c:axId val="411604032"/>
        <c:axId val="0"/>
      </c:bar3DChart>
      <c:catAx>
        <c:axId val="406461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411604032"/>
        <c:crosses val="autoZero"/>
        <c:auto val="1"/>
        <c:lblAlgn val="ctr"/>
        <c:lblOffset val="100"/>
        <c:noMultiLvlLbl val="0"/>
      </c:catAx>
      <c:valAx>
        <c:axId val="411604032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one"/>
        <c:crossAx val="4064619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4198025246844175E-2"/>
          <c:y val="0.15742381160688249"/>
          <c:w val="0.33758220222472202"/>
          <c:h val="8.6535797608632267E-2"/>
        </c:manualLayout>
      </c:layout>
      <c:overlay val="0"/>
    </c:legend>
    <c:plotVisOnly val="1"/>
    <c:dispBlanksAs val="gap"/>
    <c:showDLblsOverMax val="0"/>
  </c:chart>
  <c:spPr>
    <a:gradFill flip="none" rotWithShape="1"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16200000" scaled="1"/>
      <a:tileRect/>
    </a:gradFill>
    <a:ln>
      <a:solidFill>
        <a:schemeClr val="accent1"/>
      </a:solidFill>
    </a:ln>
  </c:spPr>
  <c:txPr>
    <a:bodyPr/>
    <a:lstStyle/>
    <a:p>
      <a:pPr>
        <a:defRPr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o-RO" sz="1400"/>
              <a:t>PROMOVARE ÎN FUNCȚIE DE FORMA DE ÎNVĂȚĂMÂNT</a:t>
            </a:r>
            <a:endParaRPr lang="en-US" sz="1400"/>
          </a:p>
        </c:rich>
      </c:tx>
      <c:layout>
        <c:manualLayout>
          <c:xMode val="edge"/>
          <c:yMode val="edge"/>
          <c:x val="0.2054377089435224"/>
          <c:y val="3.2407407407407413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096538713910774E-3"/>
          <c:y val="0.19432888597258677"/>
          <c:w val="0.98500758694225699"/>
          <c:h val="0.689691236512102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Matematică!$A$1</c:f>
              <c:strCache>
                <c:ptCount val="1"/>
                <c:pt idx="0">
                  <c:v>Matematică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1"/>
              <c:layout>
                <c:manualLayout>
                  <c:x val="3.8095238095238099E-2"/>
                  <c:y val="2.121889068003334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D72-4B53-A538-23940C7B1F2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Matematică!$A$18:$A$20</c:f>
              <c:strCache>
                <c:ptCount val="3"/>
                <c:pt idx="0">
                  <c:v>Seral (0)</c:v>
                </c:pt>
                <c:pt idx="1">
                  <c:v>Zi (744)</c:v>
                </c:pt>
                <c:pt idx="2">
                  <c:v>Total județ (744)</c:v>
                </c:pt>
              </c:strCache>
            </c:strRef>
          </c:cat>
          <c:val>
            <c:numRef>
              <c:f>Matematică!$H$18:$H$20</c:f>
              <c:numCache>
                <c:formatCode>0.00%</c:formatCode>
                <c:ptCount val="3"/>
                <c:pt idx="0">
                  <c:v>0</c:v>
                </c:pt>
                <c:pt idx="1">
                  <c:v>0.82795698924731176</c:v>
                </c:pt>
                <c:pt idx="2">
                  <c:v>0.82795698924731176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72-4B53-A538-23940C7B1F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08891904"/>
        <c:axId val="411605760"/>
        <c:axId val="0"/>
      </c:bar3DChart>
      <c:catAx>
        <c:axId val="408891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11605760"/>
        <c:crosses val="autoZero"/>
        <c:auto val="1"/>
        <c:lblAlgn val="ctr"/>
        <c:lblOffset val="100"/>
        <c:noMultiLvlLbl val="0"/>
      </c:catAx>
      <c:valAx>
        <c:axId val="411605760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one"/>
        <c:crossAx val="4088919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9367449935141919E-3"/>
          <c:y val="0.18057195975503068"/>
          <c:w val="0.26305358500648279"/>
          <c:h val="8.6535797608632267E-2"/>
        </c:manualLayout>
      </c:layout>
      <c:overlay val="0"/>
    </c:legend>
    <c:plotVisOnly val="1"/>
    <c:dispBlanksAs val="gap"/>
    <c:showDLblsOverMax val="0"/>
  </c:chart>
  <c:spPr>
    <a:gradFill flip="none" rotWithShape="1"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16200000" scaled="1"/>
      <a:tileRect/>
    </a:gradFill>
    <a:ln>
      <a:solidFill>
        <a:schemeClr val="accent1"/>
      </a:solidFill>
    </a:ln>
  </c:spPr>
  <c:txPr>
    <a:bodyPr/>
    <a:lstStyle/>
    <a:p>
      <a:pPr>
        <a:defRPr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o-RO" sz="1600"/>
              <a:t>REZULTATE PE TRANȘE DE MEDII</a:t>
            </a:r>
            <a:endParaRPr lang="en-US" sz="1600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555555555555558E-2"/>
          <c:y val="0.19432888597258677"/>
          <c:w val="0.96944441547455584"/>
          <c:h val="0.7041808836395451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Matematică!$A$55</c:f>
              <c:strCache>
                <c:ptCount val="1"/>
                <c:pt idx="0">
                  <c:v>TIP SUBIECT: MATEMATICĂ MATE-INFO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Matematică!$I$56:$R$56</c:f>
              <c:strCache>
                <c:ptCount val="10"/>
                <c:pt idx="0">
                  <c:v>1-1.99</c:v>
                </c:pt>
                <c:pt idx="1">
                  <c:v>2-2.99</c:v>
                </c:pt>
                <c:pt idx="2">
                  <c:v>3-3.99</c:v>
                </c:pt>
                <c:pt idx="3">
                  <c:v>4-4.99</c:v>
                </c:pt>
                <c:pt idx="4">
                  <c:v>5-5.99</c:v>
                </c:pt>
                <c:pt idx="5">
                  <c:v>6-6.99</c:v>
                </c:pt>
                <c:pt idx="6">
                  <c:v>7-7.99</c:v>
                </c:pt>
                <c:pt idx="7">
                  <c:v>8-8.99</c:v>
                </c:pt>
                <c:pt idx="8">
                  <c:v>9-9.99</c:v>
                </c:pt>
                <c:pt idx="9">
                  <c:v>10</c:v>
                </c:pt>
              </c:strCache>
            </c:strRef>
          </c:cat>
          <c:val>
            <c:numRef>
              <c:f>Matematică!$I$68:$R$68</c:f>
              <c:numCache>
                <c:formatCode>0.00%</c:formatCode>
                <c:ptCount val="10"/>
                <c:pt idx="0">
                  <c:v>0</c:v>
                </c:pt>
                <c:pt idx="1">
                  <c:v>6.4935064935064948E-3</c:v>
                </c:pt>
                <c:pt idx="2">
                  <c:v>1.9480519480519484E-2</c:v>
                </c:pt>
                <c:pt idx="3">
                  <c:v>1.2987012987012988E-2</c:v>
                </c:pt>
                <c:pt idx="4">
                  <c:v>8.4415584415584416E-2</c:v>
                </c:pt>
                <c:pt idx="5">
                  <c:v>0.12337662337662342</c:v>
                </c:pt>
                <c:pt idx="6">
                  <c:v>0.19480519480519484</c:v>
                </c:pt>
                <c:pt idx="7">
                  <c:v>0.21428571428571427</c:v>
                </c:pt>
                <c:pt idx="8">
                  <c:v>0.30519480519480535</c:v>
                </c:pt>
                <c:pt idx="9">
                  <c:v>3.896103896103896E-2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27-41CA-996A-9F0FE9A7115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09300992"/>
        <c:axId val="411969216"/>
        <c:axId val="0"/>
      </c:bar3DChart>
      <c:catAx>
        <c:axId val="409300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11969216"/>
        <c:crosses val="autoZero"/>
        <c:auto val="1"/>
        <c:lblAlgn val="ctr"/>
        <c:lblOffset val="100"/>
        <c:noMultiLvlLbl val="0"/>
      </c:catAx>
      <c:valAx>
        <c:axId val="411969216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one"/>
        <c:crossAx val="4093009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2605088271250861E-2"/>
          <c:y val="0.17131270049577138"/>
          <c:w val="0.55774769941329017"/>
          <c:h val="8.3717191601049887E-2"/>
        </c:manualLayout>
      </c:layout>
      <c:overlay val="0"/>
    </c:legend>
    <c:plotVisOnly val="1"/>
    <c:dispBlanksAs val="gap"/>
    <c:showDLblsOverMax val="0"/>
  </c:chart>
  <c:spPr>
    <a:gradFill flip="none" rotWithShape="1"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16200000" scaled="1"/>
      <a:tileRect/>
    </a:gradFill>
  </c:spPr>
  <c:txPr>
    <a:bodyPr/>
    <a:lstStyle/>
    <a:p>
      <a:pPr>
        <a:defRPr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o-RO" sz="1600"/>
              <a:t>REZULTATE PE TRANȘE DE MEDII</a:t>
            </a:r>
            <a:endParaRPr lang="en-US" sz="1600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555555555555558E-2"/>
          <c:y val="0.19432888597258677"/>
          <c:w val="0.96944441547455584"/>
          <c:h val="0.7041808836395451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Matematică!$A$69</c:f>
              <c:strCache>
                <c:ptCount val="1"/>
                <c:pt idx="0">
                  <c:v>TIP SUBIECT: MATEMATICĂ ST-NAT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Matematică!$I$70:$R$70</c:f>
              <c:strCache>
                <c:ptCount val="10"/>
                <c:pt idx="0">
                  <c:v>1-1.99</c:v>
                </c:pt>
                <c:pt idx="1">
                  <c:v>2-2.99</c:v>
                </c:pt>
                <c:pt idx="2">
                  <c:v>3-3.99</c:v>
                </c:pt>
                <c:pt idx="3">
                  <c:v>4-4.99</c:v>
                </c:pt>
                <c:pt idx="4">
                  <c:v>5-5.99</c:v>
                </c:pt>
                <c:pt idx="5">
                  <c:v>6-6.99</c:v>
                </c:pt>
                <c:pt idx="6">
                  <c:v>7-7.99</c:v>
                </c:pt>
                <c:pt idx="7">
                  <c:v>8-8.99</c:v>
                </c:pt>
                <c:pt idx="8">
                  <c:v>9-9.99</c:v>
                </c:pt>
                <c:pt idx="9">
                  <c:v>10</c:v>
                </c:pt>
              </c:strCache>
            </c:strRef>
          </c:cat>
          <c:val>
            <c:numRef>
              <c:f>Matematică!$I$81:$R$81</c:f>
              <c:numCache>
                <c:formatCode>0.00%</c:formatCode>
                <c:ptCount val="10"/>
                <c:pt idx="0">
                  <c:v>0</c:v>
                </c:pt>
                <c:pt idx="1">
                  <c:v>7.874015748031496E-3</c:v>
                </c:pt>
                <c:pt idx="2">
                  <c:v>3.937007874015748E-3</c:v>
                </c:pt>
                <c:pt idx="3">
                  <c:v>1.1811023622047247E-2</c:v>
                </c:pt>
                <c:pt idx="4">
                  <c:v>3.1496062992125991E-2</c:v>
                </c:pt>
                <c:pt idx="5">
                  <c:v>4.3307086614173235E-2</c:v>
                </c:pt>
                <c:pt idx="6">
                  <c:v>0.14960629921259844</c:v>
                </c:pt>
                <c:pt idx="7">
                  <c:v>0.18503937007874019</c:v>
                </c:pt>
                <c:pt idx="8">
                  <c:v>0.37795275590551186</c:v>
                </c:pt>
                <c:pt idx="9">
                  <c:v>0.1889763779527559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C1-4996-BAEF-7AB5CA7F08B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09302528"/>
        <c:axId val="411970944"/>
        <c:axId val="0"/>
      </c:bar3DChart>
      <c:catAx>
        <c:axId val="409302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11970944"/>
        <c:crosses val="autoZero"/>
        <c:auto val="1"/>
        <c:lblAlgn val="ctr"/>
        <c:lblOffset val="100"/>
        <c:noMultiLvlLbl val="0"/>
      </c:catAx>
      <c:valAx>
        <c:axId val="411970944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one"/>
        <c:crossAx val="4093025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2605088271250861E-2"/>
          <c:y val="0.17131270049577138"/>
          <c:w val="0.51948902213681902"/>
          <c:h val="8.3717191601049887E-2"/>
        </c:manualLayout>
      </c:layout>
      <c:overlay val="0"/>
    </c:legend>
    <c:plotVisOnly val="1"/>
    <c:dispBlanksAs val="gap"/>
    <c:showDLblsOverMax val="0"/>
  </c:chart>
  <c:spPr>
    <a:gradFill flip="none" rotWithShape="1"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16200000" scaled="1"/>
      <a:tileRect/>
    </a:gradFill>
  </c:spPr>
  <c:txPr>
    <a:bodyPr/>
    <a:lstStyle/>
    <a:p>
      <a:pPr>
        <a:defRPr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o-RO" sz="1600"/>
              <a:t>REZULTATE PE TRANȘE DE MEDII</a:t>
            </a:r>
            <a:endParaRPr lang="en-US" sz="1600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555555555555558E-2"/>
          <c:y val="0.19432888597258677"/>
          <c:w val="0.96944441547455584"/>
          <c:h val="0.7041808836395451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Matematică!$A$82</c:f>
              <c:strCache>
                <c:ptCount val="1"/>
                <c:pt idx="0">
                  <c:v>TIP SUBIECT: MATEMATICĂ TEHN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Matematică!$I$83:$R$83</c:f>
              <c:strCache>
                <c:ptCount val="10"/>
                <c:pt idx="0">
                  <c:v>1-1.99</c:v>
                </c:pt>
                <c:pt idx="1">
                  <c:v>2-2.99</c:v>
                </c:pt>
                <c:pt idx="2">
                  <c:v>3-3.99</c:v>
                </c:pt>
                <c:pt idx="3">
                  <c:v>4-4.99</c:v>
                </c:pt>
                <c:pt idx="4">
                  <c:v>5-5.99</c:v>
                </c:pt>
                <c:pt idx="5">
                  <c:v>6-6.99</c:v>
                </c:pt>
                <c:pt idx="6">
                  <c:v>7-7.99</c:v>
                </c:pt>
                <c:pt idx="7">
                  <c:v>8-8.99</c:v>
                </c:pt>
                <c:pt idx="8">
                  <c:v>9-9.99</c:v>
                </c:pt>
                <c:pt idx="9">
                  <c:v>10</c:v>
                </c:pt>
              </c:strCache>
            </c:strRef>
          </c:cat>
          <c:val>
            <c:numRef>
              <c:f>Matematică!$I$94:$R$94</c:f>
              <c:numCache>
                <c:formatCode>0.00%</c:formatCode>
                <c:ptCount val="10"/>
                <c:pt idx="0">
                  <c:v>0.13013698630136988</c:v>
                </c:pt>
                <c:pt idx="1">
                  <c:v>0.1095890410958904</c:v>
                </c:pt>
                <c:pt idx="2">
                  <c:v>9.2465753424657529E-2</c:v>
                </c:pt>
                <c:pt idx="3">
                  <c:v>6.1643835616438353E-2</c:v>
                </c:pt>
                <c:pt idx="4">
                  <c:v>0.24315068493150685</c:v>
                </c:pt>
                <c:pt idx="5">
                  <c:v>0.13013698630136988</c:v>
                </c:pt>
                <c:pt idx="6">
                  <c:v>0.11643835616438354</c:v>
                </c:pt>
                <c:pt idx="7">
                  <c:v>7.1917808219178078E-2</c:v>
                </c:pt>
                <c:pt idx="8">
                  <c:v>4.4520547945205491E-2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DA-4068-BE7E-EF78EA9EA47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10063360"/>
        <c:axId val="411973824"/>
        <c:axId val="0"/>
      </c:bar3DChart>
      <c:catAx>
        <c:axId val="41006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11973824"/>
        <c:crosses val="autoZero"/>
        <c:auto val="1"/>
        <c:lblAlgn val="ctr"/>
        <c:lblOffset val="100"/>
        <c:noMultiLvlLbl val="0"/>
      </c:catAx>
      <c:valAx>
        <c:axId val="411973824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one"/>
        <c:crossAx val="4100633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3284671532846728"/>
          <c:y val="0.17988708003139484"/>
          <c:w val="0.44121405444757344"/>
          <c:h val="8.3717191601049887E-2"/>
        </c:manualLayout>
      </c:layout>
      <c:overlay val="0"/>
    </c:legend>
    <c:plotVisOnly val="1"/>
    <c:dispBlanksAs val="gap"/>
    <c:showDLblsOverMax val="0"/>
  </c:chart>
  <c:spPr>
    <a:gradFill flip="none" rotWithShape="1"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16200000" scaled="1"/>
      <a:tileRect/>
    </a:gradFill>
  </c:spPr>
  <c:txPr>
    <a:bodyPr/>
    <a:lstStyle/>
    <a:p>
      <a:pPr>
        <a:defRPr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o-RO" sz="1400">
                <a:latin typeface="Arial" panose="020B0604020202020204" pitchFamily="34" charset="0"/>
                <a:cs typeface="Arial" panose="020B0604020202020204" pitchFamily="34" charset="0"/>
              </a:rPr>
              <a:t>REZULTATE PE TRANȘE DE MEDII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1664601678718468"/>
          <c:y val="2.7444031463393553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555555555555558E-2"/>
          <c:y val="0.19432888597258677"/>
          <c:w val="0.96944441547455584"/>
          <c:h val="0.7041808836395451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Matematică!$A$95</c:f>
              <c:strCache>
                <c:ptCount val="1"/>
                <c:pt idx="0">
                  <c:v>TIP SUBIECT: MATEMATICĂ PED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Matematică!$I$96:$R$96</c:f>
              <c:strCache>
                <c:ptCount val="10"/>
                <c:pt idx="0">
                  <c:v>1-1.99</c:v>
                </c:pt>
                <c:pt idx="1">
                  <c:v>2-2.99</c:v>
                </c:pt>
                <c:pt idx="2">
                  <c:v>3-3.99</c:v>
                </c:pt>
                <c:pt idx="3">
                  <c:v>4-4.99</c:v>
                </c:pt>
                <c:pt idx="4">
                  <c:v>5-5.99</c:v>
                </c:pt>
                <c:pt idx="5">
                  <c:v>6-6.99</c:v>
                </c:pt>
                <c:pt idx="6">
                  <c:v>7-7.99</c:v>
                </c:pt>
                <c:pt idx="7">
                  <c:v>8-8.99</c:v>
                </c:pt>
                <c:pt idx="8">
                  <c:v>9-9.99</c:v>
                </c:pt>
                <c:pt idx="9">
                  <c:v>10</c:v>
                </c:pt>
              </c:strCache>
            </c:strRef>
          </c:cat>
          <c:val>
            <c:numRef>
              <c:f>Matematică!$I$100:$R$100</c:f>
              <c:numCache>
                <c:formatCode>0.00%</c:formatCode>
                <c:ptCount val="10"/>
                <c:pt idx="0">
                  <c:v>0</c:v>
                </c:pt>
                <c:pt idx="1">
                  <c:v>2.2727272727272742E-2</c:v>
                </c:pt>
                <c:pt idx="2">
                  <c:v>0</c:v>
                </c:pt>
                <c:pt idx="3">
                  <c:v>0</c:v>
                </c:pt>
                <c:pt idx="4">
                  <c:v>2.2727272727272742E-2</c:v>
                </c:pt>
                <c:pt idx="5">
                  <c:v>9.0909090909090939E-2</c:v>
                </c:pt>
                <c:pt idx="6">
                  <c:v>0.15909090909090912</c:v>
                </c:pt>
                <c:pt idx="7">
                  <c:v>0.20454545454545461</c:v>
                </c:pt>
                <c:pt idx="8">
                  <c:v>0.38636363636363641</c:v>
                </c:pt>
                <c:pt idx="9">
                  <c:v>0.11363636363636362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A6-4730-AC05-9C19F82FC96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10064384"/>
        <c:axId val="412155904"/>
        <c:axId val="0"/>
      </c:bar3DChart>
      <c:catAx>
        <c:axId val="410064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12155904"/>
        <c:crosses val="autoZero"/>
        <c:auto val="1"/>
        <c:lblAlgn val="ctr"/>
        <c:lblOffset val="100"/>
        <c:noMultiLvlLbl val="0"/>
      </c:catAx>
      <c:valAx>
        <c:axId val="412155904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one"/>
        <c:crossAx val="4100643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2605088271250861E-2"/>
          <c:y val="0.17131270049577138"/>
          <c:w val="0.57983728971147963"/>
          <c:h val="8.3717191601049887E-2"/>
        </c:manualLayout>
      </c:layout>
      <c:overlay val="0"/>
      <c:txPr>
        <a:bodyPr/>
        <a:lstStyle/>
        <a:p>
          <a:pPr>
            <a:defRPr sz="11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16200000" scaled="1"/>
      <a:tileRect/>
    </a:gradFill>
  </c:spPr>
  <c:txPr>
    <a:bodyPr/>
    <a:lstStyle/>
    <a:p>
      <a:pPr>
        <a:defRPr b="1"/>
      </a:pPr>
      <a:endParaRPr lang="en-U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Matematică!$A$95</c:f>
              <c:strCache>
                <c:ptCount val="1"/>
                <c:pt idx="0">
                  <c:v>TIP SUBIECT: MATEMATICĂ PED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42E-42D6-9A24-DA5323D70713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42E-42D6-9A24-DA5323D7071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Matematică!$A$97:$A$99</c:f>
              <c:strCache>
                <c:ptCount val="3"/>
                <c:pt idx="0">
                  <c:v>Colegiul Național "Mihai Viteazul" Sfântu Gheorghe (16)</c:v>
                </c:pt>
                <c:pt idx="1">
                  <c:v>Liceul Pedagogic "Bod Péter" Târgu Secuiesc (28)</c:v>
                </c:pt>
                <c:pt idx="2">
                  <c:v>Total județ (44)</c:v>
                </c:pt>
              </c:strCache>
            </c:strRef>
          </c:cat>
          <c:val>
            <c:numRef>
              <c:f>Matematică!$H$97:$H$99</c:f>
              <c:numCache>
                <c:formatCode>0.00%</c:formatCode>
                <c:ptCount val="3"/>
                <c:pt idx="0">
                  <c:v>1</c:v>
                </c:pt>
                <c:pt idx="1">
                  <c:v>0.96428571428571441</c:v>
                </c:pt>
                <c:pt idx="2">
                  <c:v>0.97727272727272729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2E-42D6-9A24-DA5323D7071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10065408"/>
        <c:axId val="412157632"/>
      </c:barChart>
      <c:catAx>
        <c:axId val="410065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2157632"/>
        <c:crosses val="autoZero"/>
        <c:auto val="1"/>
        <c:lblAlgn val="ctr"/>
        <c:lblOffset val="100"/>
        <c:noMultiLvlLbl val="0"/>
      </c:catAx>
      <c:valAx>
        <c:axId val="412157632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one"/>
        <c:crossAx val="410065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16200000" scaled="1"/>
    </a:gra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 b="1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/>
              <a:t>P</a:t>
            </a:r>
            <a:r>
              <a:rPr lang="ro-RO" sz="1600" dirty="0" err="1"/>
              <a:t>rocentele</a:t>
            </a:r>
            <a:r>
              <a:rPr lang="ro-RO" sz="1600" dirty="0"/>
              <a:t> de promovare obținute de unitățile de învățământ</a:t>
            </a:r>
            <a:endParaRPr lang="en-US" sz="1600" dirty="0"/>
          </a:p>
        </c:rich>
      </c:tx>
      <c:layout>
        <c:manualLayout>
          <c:xMode val="edge"/>
          <c:yMode val="edge"/>
          <c:x val="0.18416314670242523"/>
          <c:y val="1.401616925604757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57894330705574315"/>
          <c:y val="7.996790561282667E-2"/>
          <c:w val="0.47142418299002053"/>
          <c:h val="0.9132139557593014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Matematică!$A$1</c:f>
              <c:strCache>
                <c:ptCount val="1"/>
                <c:pt idx="0">
                  <c:v>Matematică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677-41D8-9807-23D766C67D77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677-41D8-9807-23D766C67D7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677-41D8-9807-23D766C67D7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677-41D8-9807-23D766C67D7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1677-41D8-9807-23D766C67D77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1677-41D8-9807-23D766C67D77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1677-41D8-9807-23D766C67D77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1677-41D8-9807-23D766C67D77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1677-41D8-9807-23D766C67D77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1677-41D8-9807-23D766C67D77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accent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1677-41D8-9807-23D766C67D77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1677-41D8-9807-23D766C67D77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1677-41D8-9807-23D766C67D77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1677-41D8-9807-23D766C67D77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1677-41D8-9807-23D766C67D77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1677-41D8-9807-23D766C67D77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1-1677-41D8-9807-23D766C67D77}"/>
              </c:ext>
            </c:extLst>
          </c:dPt>
          <c:dPt>
            <c:idx val="1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3-1677-41D8-9807-23D766C67D77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Matematică!$A$28:$A$45</c:f>
              <c:strCache>
                <c:ptCount val="18"/>
                <c:pt idx="0">
                  <c:v>Liceul Tehnologic "Apor Péter" Târgu Secuiesc (72)</c:v>
                </c:pt>
                <c:pt idx="1">
                  <c:v>Liceul Tehnologic "Gábor Áron" Târgu Secuiesc (44)</c:v>
                </c:pt>
                <c:pt idx="2">
                  <c:v>Liceul Tehnologic "Nicolae Bălcescu" Întorsura Buzăului (31)</c:v>
                </c:pt>
                <c:pt idx="3">
                  <c:v>Liceul Tehnologic "Constantin Brâncuși" Sfântu Gheorghe (28)</c:v>
                </c:pt>
                <c:pt idx="4">
                  <c:v>Liceul Tehnologic Economic - Administrativ "Berde Áron" Sfântu Gheorghe (41)</c:v>
                </c:pt>
                <c:pt idx="5">
                  <c:v>Liceul "Kőrösi Csoma Sándor" Covasna (58)</c:v>
                </c:pt>
                <c:pt idx="6">
                  <c:v>Liceul Tehnologic "Baróti Szabó Dávid" Baraolt (51)</c:v>
                </c:pt>
                <c:pt idx="7">
                  <c:v>Liceul Teoretic "Nagy Mózes" Târgu Secuiesc (75)</c:v>
                </c:pt>
                <c:pt idx="8">
                  <c:v>Liceul Tehnologic "Puskás Tivadar" Sfântu Gheorghe (31)</c:v>
                </c:pt>
                <c:pt idx="9">
                  <c:v>Liceul Pedagogic "Bod Péter" Târgu Secuiesc (32)</c:v>
                </c:pt>
                <c:pt idx="10">
                  <c:v>Liceul Teoretic "Mircea Eliade" Întorsura Buzăului (52)</c:v>
                </c:pt>
                <c:pt idx="11">
                  <c:v>Colegiul Național "Mihai Viteazul" Sfântu Gheorghe (56)</c:v>
                </c:pt>
                <c:pt idx="12">
                  <c:v>Colegiul Național "Székely Mikó" Sfântu Gheorghe (62)</c:v>
                </c:pt>
                <c:pt idx="13">
                  <c:v>Liceul Tehnologic "Kós Károly" Sfântu Gheorghe (1)</c:v>
                </c:pt>
                <c:pt idx="14">
                  <c:v>Liceul Teologic Reformat Sfântu Gheorghe (23)</c:v>
                </c:pt>
                <c:pt idx="15">
                  <c:v>Liceul Teologic Reformat Târgu Secuiesc (33)</c:v>
                </c:pt>
                <c:pt idx="16">
                  <c:v>Liceul Teoretic "Mikes Kelemen" Sfântu Gheorghe (54)</c:v>
                </c:pt>
                <c:pt idx="17">
                  <c:v>Total județ (744)</c:v>
                </c:pt>
              </c:strCache>
            </c:strRef>
          </c:cat>
          <c:val>
            <c:numRef>
              <c:f>Matematică!$H$28:$H$45</c:f>
              <c:numCache>
                <c:formatCode>0.00%</c:formatCode>
                <c:ptCount val="18"/>
                <c:pt idx="0">
                  <c:v>0.31944444444444448</c:v>
                </c:pt>
                <c:pt idx="1">
                  <c:v>0.40909090909090917</c:v>
                </c:pt>
                <c:pt idx="2">
                  <c:v>0.67741935483870963</c:v>
                </c:pt>
                <c:pt idx="3">
                  <c:v>0.75000000000000011</c:v>
                </c:pt>
                <c:pt idx="4">
                  <c:v>0.75609756097560976</c:v>
                </c:pt>
                <c:pt idx="5">
                  <c:v>0.8275862068965516</c:v>
                </c:pt>
                <c:pt idx="6">
                  <c:v>0.90196078431372551</c:v>
                </c:pt>
                <c:pt idx="7">
                  <c:v>0.92</c:v>
                </c:pt>
                <c:pt idx="8">
                  <c:v>0.93548387096774177</c:v>
                </c:pt>
                <c:pt idx="9">
                  <c:v>0.96875000000000011</c:v>
                </c:pt>
                <c:pt idx="10">
                  <c:v>0.98076923076923062</c:v>
                </c:pt>
                <c:pt idx="11">
                  <c:v>0.9821428571428571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0.82795698924731176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1677-41D8-9807-23D766C67D7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10224640"/>
        <c:axId val="412160512"/>
      </c:barChart>
      <c:catAx>
        <c:axId val="4102246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412160512"/>
        <c:crosses val="autoZero"/>
        <c:auto val="1"/>
        <c:lblAlgn val="ctr"/>
        <c:lblOffset val="100"/>
        <c:noMultiLvlLbl val="0"/>
      </c:catAx>
      <c:valAx>
        <c:axId val="412160512"/>
        <c:scaling>
          <c:orientation val="minMax"/>
        </c:scaling>
        <c:delete val="1"/>
        <c:axPos val="b"/>
        <c:numFmt formatCode="0.00%" sourceLinked="1"/>
        <c:majorTickMark val="out"/>
        <c:minorTickMark val="none"/>
        <c:tickLblPos val="none"/>
        <c:crossAx val="410224640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spPr>
    <a:gradFill flip="none" rotWithShape="1">
      <a:gsLst>
        <a:gs pos="0">
          <a:schemeClr val="bg1">
            <a:shade val="30000"/>
            <a:satMod val="115000"/>
          </a:schemeClr>
        </a:gs>
        <a:gs pos="50000">
          <a:schemeClr val="bg1">
            <a:shade val="67500"/>
            <a:satMod val="115000"/>
          </a:schemeClr>
        </a:gs>
        <a:gs pos="100000">
          <a:schemeClr val="bg1">
            <a:shade val="100000"/>
            <a:satMod val="115000"/>
          </a:schemeClr>
        </a:gs>
      </a:gsLst>
      <a:lin ang="18900000" scaled="1"/>
      <a:tileRect/>
    </a:gradFill>
    <a:ln>
      <a:solidFill>
        <a:schemeClr val="accent1"/>
      </a:solidFill>
    </a:ln>
  </c:spPr>
  <c:txPr>
    <a:bodyPr/>
    <a:lstStyle/>
    <a:p>
      <a:pPr>
        <a:defRPr sz="12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Matematică!$A$55</c:f>
              <c:strCache>
                <c:ptCount val="1"/>
                <c:pt idx="0">
                  <c:v>TIP SUBIECT: MATEMATICĂ MATE-INFO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F4A-4FA3-88A8-0955F87C1DF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F4A-4FA3-88A8-0955F87C1DF2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F4A-4FA3-88A8-0955F87C1DF2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F4A-4FA3-88A8-0955F87C1DF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Matematică!$A$57:$A$67</c:f>
              <c:strCache>
                <c:ptCount val="11"/>
                <c:pt idx="0">
                  <c:v>Liceul Tehnologic "Gábor Áron" Târgu Secuiesc (2)</c:v>
                </c:pt>
                <c:pt idx="1">
                  <c:v>Liceul Teoretic "Nagy Mózes" Târgu Secuiesc (25)</c:v>
                </c:pt>
                <c:pt idx="2">
                  <c:v>Liceul Tehnologic "Baróti Szabó Dávid" Baraolt (16)</c:v>
                </c:pt>
                <c:pt idx="3">
                  <c:v>Colegiul Național "Mihai Viteazul" Sfântu Gheorghe (23)</c:v>
                </c:pt>
                <c:pt idx="4">
                  <c:v>Colegiul Național "Székely Mikó" Sfântu Gheorghe (31)</c:v>
                </c:pt>
                <c:pt idx="5">
                  <c:v>Liceul Pedagogic "Bod Péter" Târgu Secuiesc (4)</c:v>
                </c:pt>
                <c:pt idx="6">
                  <c:v>Liceul Teologic Reformat Sfântu Gheorghe (1)</c:v>
                </c:pt>
                <c:pt idx="7">
                  <c:v>Liceul Teoretic "Mikes Kelemen" Sfântu Gheorghe (25)</c:v>
                </c:pt>
                <c:pt idx="8">
                  <c:v>Liceul Teoretic "Mircea Eliade" Întorsura Buzăului (27)</c:v>
                </c:pt>
                <c:pt idx="9">
                  <c:v>Liceul Tehnologic Economic - Administrativ "Berde Áron" Sfântu Gheorghe (0)</c:v>
                </c:pt>
                <c:pt idx="10">
                  <c:v>Total județ (154)</c:v>
                </c:pt>
              </c:strCache>
            </c:strRef>
          </c:cat>
          <c:val>
            <c:numRef>
              <c:f>Matematică!$H$57:$H$67</c:f>
              <c:numCache>
                <c:formatCode>0.00%</c:formatCode>
                <c:ptCount val="11"/>
                <c:pt idx="0">
                  <c:v>0.5</c:v>
                </c:pt>
                <c:pt idx="1">
                  <c:v>0.84000000000000008</c:v>
                </c:pt>
                <c:pt idx="2">
                  <c:v>0.9375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10">
                  <c:v>0.96103896103896091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F4A-4FA3-88A8-0955F87C1DF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10363392"/>
        <c:axId val="412163392"/>
      </c:barChart>
      <c:catAx>
        <c:axId val="4103633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2163392"/>
        <c:crosses val="autoZero"/>
        <c:auto val="1"/>
        <c:lblAlgn val="ctr"/>
        <c:lblOffset val="100"/>
        <c:noMultiLvlLbl val="0"/>
      </c:catAx>
      <c:valAx>
        <c:axId val="412163392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one"/>
        <c:crossAx val="410363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16200000" scaled="1"/>
    </a:gra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 b="1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Matematică!$A$69</c:f>
              <c:strCache>
                <c:ptCount val="1"/>
                <c:pt idx="0">
                  <c:v>TIP SUBIECT: MATEMATICĂ ST-NAT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286-4AC1-8544-EB3867755965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286-4AC1-8544-EB3867755965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286-4AC1-8544-EB3867755965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286-4AC1-8544-EB3867755965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286-4AC1-8544-EB386775596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Matematică!$A$71:$A$80</c:f>
              <c:strCache>
                <c:ptCount val="10"/>
                <c:pt idx="0">
                  <c:v>Colegiul Național "Mihai Viteazul" Sfântu Gheorghe (17)</c:v>
                </c:pt>
                <c:pt idx="1">
                  <c:v>Liceul "Kőrösi Csoma Sándor" Covasna (46)</c:v>
                </c:pt>
                <c:pt idx="2">
                  <c:v>Liceul Teoretic "Mircea Eliade" Întorsura Buzăului (25)</c:v>
                </c:pt>
                <c:pt idx="3">
                  <c:v>Liceul Teoretic "Nagy Mózes" Târgu Secuiesc 50)</c:v>
                </c:pt>
                <c:pt idx="4">
                  <c:v>Colegiul Național "Székely Mikó" Sfântu Gheorghe (31)</c:v>
                </c:pt>
                <c:pt idx="5">
                  <c:v>Liceul Tehnologic "Gábor Áron" Târgu Secuiesc (1)</c:v>
                </c:pt>
                <c:pt idx="6">
                  <c:v>Liceul Teologic Reformat Sfântu Gheorghe (22)</c:v>
                </c:pt>
                <c:pt idx="7">
                  <c:v>Liceul Teologic Reformat Târgu Secuiesc (33)</c:v>
                </c:pt>
                <c:pt idx="8">
                  <c:v>Liceul Teoretic "Mikes Kelemen" Sfântu Gheorghe (29)</c:v>
                </c:pt>
                <c:pt idx="9">
                  <c:v>Total județ (254)</c:v>
                </c:pt>
              </c:strCache>
            </c:strRef>
          </c:cat>
          <c:val>
            <c:numRef>
              <c:f>Matematică!$H$71:$H$80</c:f>
              <c:numCache>
                <c:formatCode>0.00%</c:formatCode>
                <c:ptCount val="10"/>
                <c:pt idx="0">
                  <c:v>0.94117647058823539</c:v>
                </c:pt>
                <c:pt idx="1">
                  <c:v>0.95652173913043481</c:v>
                </c:pt>
                <c:pt idx="2">
                  <c:v>0.96000000000000008</c:v>
                </c:pt>
                <c:pt idx="3">
                  <c:v>0.96000000000000008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0.97637795275590555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286-4AC1-8544-EB386775596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10461696"/>
        <c:axId val="152987904"/>
      </c:barChart>
      <c:catAx>
        <c:axId val="410461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987904"/>
        <c:crosses val="autoZero"/>
        <c:auto val="1"/>
        <c:lblAlgn val="ctr"/>
        <c:lblOffset val="100"/>
        <c:noMultiLvlLbl val="0"/>
      </c:catAx>
      <c:valAx>
        <c:axId val="152987904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one"/>
        <c:crossAx val="410461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16200000" scaled="1"/>
    </a:gra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 b="1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o-RO" sz="1400" u="sng" dirty="0"/>
              <a:t>Limba și literatura română</a:t>
            </a:r>
            <a:endParaRPr lang="en-US" sz="1400" u="sng" dirty="0"/>
          </a:p>
        </c:rich>
      </c:tx>
      <c:layout>
        <c:manualLayout>
          <c:xMode val="edge"/>
          <c:yMode val="edge"/>
          <c:x val="0.14526475834769922"/>
          <c:y val="1.734779924270710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5942038495188106E-2"/>
          <c:y val="0.25888111888111881"/>
          <c:w val="0.9740579592499391"/>
          <c:h val="0.65627847218398416"/>
        </c:manualLayout>
      </c:layout>
      <c:barChart>
        <c:barDir val="col"/>
        <c:grouping val="clustered"/>
        <c:varyColors val="0"/>
        <c:ser>
          <c:idx val="0"/>
          <c:order val="0"/>
          <c:tx>
            <c:v>Procent de promovare 67,03%</c:v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DISCIPLINE!$H$3:$Q$3</c:f>
              <c:strCache>
                <c:ptCount val="10"/>
                <c:pt idx="0">
                  <c:v>1-1.99</c:v>
                </c:pt>
                <c:pt idx="1">
                  <c:v>2-2.99</c:v>
                </c:pt>
                <c:pt idx="2">
                  <c:v>3-3.99</c:v>
                </c:pt>
                <c:pt idx="3">
                  <c:v>4-4.99</c:v>
                </c:pt>
                <c:pt idx="4">
                  <c:v>5-5.99</c:v>
                </c:pt>
                <c:pt idx="5">
                  <c:v>6-6.99</c:v>
                </c:pt>
                <c:pt idx="6">
                  <c:v>7-7.99</c:v>
                </c:pt>
                <c:pt idx="7">
                  <c:v>8-8.99</c:v>
                </c:pt>
                <c:pt idx="8">
                  <c:v>9-9.99</c:v>
                </c:pt>
                <c:pt idx="9">
                  <c:v>10</c:v>
                </c:pt>
              </c:strCache>
            </c:strRef>
          </c:cat>
          <c:val>
            <c:numRef>
              <c:f>DISCIPLINE!$H$9:$Q$9</c:f>
              <c:numCache>
                <c:formatCode>0.00%</c:formatCode>
                <c:ptCount val="10"/>
                <c:pt idx="0">
                  <c:v>6.4693737095664158E-2</c:v>
                </c:pt>
                <c:pt idx="1">
                  <c:v>8.8093599449415014E-2</c:v>
                </c:pt>
                <c:pt idx="2">
                  <c:v>7.8458362009635255E-2</c:v>
                </c:pt>
                <c:pt idx="3">
                  <c:v>9.8417068134893371E-2</c:v>
                </c:pt>
                <c:pt idx="4">
                  <c:v>0.16517549896765313</c:v>
                </c:pt>
                <c:pt idx="5">
                  <c:v>0.17136958017894016</c:v>
                </c:pt>
                <c:pt idx="6">
                  <c:v>0.15622849277357195</c:v>
                </c:pt>
                <c:pt idx="7">
                  <c:v>0.13145216792842396</c:v>
                </c:pt>
                <c:pt idx="8">
                  <c:v>4.5423262216104612E-2</c:v>
                </c:pt>
                <c:pt idx="9">
                  <c:v>6.8823124569855479E-4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90-4AEB-BD65-4961B17EEB7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01149952"/>
        <c:axId val="152969792"/>
      </c:barChart>
      <c:catAx>
        <c:axId val="401149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152969792"/>
        <c:crosses val="autoZero"/>
        <c:auto val="1"/>
        <c:lblAlgn val="ctr"/>
        <c:lblOffset val="100"/>
        <c:noMultiLvlLbl val="0"/>
      </c:catAx>
      <c:valAx>
        <c:axId val="15296979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.00%" sourceLinked="1"/>
        <c:majorTickMark val="none"/>
        <c:minorTickMark val="none"/>
        <c:tickLblPos val="none"/>
        <c:crossAx val="4011499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6073374767358262"/>
          <c:y val="9.8155112439112541E-2"/>
          <c:w val="0.51041259752500623"/>
          <c:h val="7.9165381007763186E-2"/>
        </c:manualLayout>
      </c:layout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100" b="1"/>
      </a:pPr>
      <a:endParaRPr lang="en-US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Matematică!$A$82</c:f>
              <c:strCache>
                <c:ptCount val="1"/>
                <c:pt idx="0">
                  <c:v>TIP SUBIECT: MATEMATICĂ TEHN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5EF-42FD-A073-4433F89486B4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5EF-42FD-A073-4433F89486B4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5EF-42FD-A073-4433F89486B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5EF-42FD-A073-4433F89486B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5EF-42FD-A073-4433F89486B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5EF-42FD-A073-4433F89486B4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5EF-42FD-A073-4433F89486B4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55EF-42FD-A073-4433F89486B4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55EF-42FD-A073-4433F89486B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Matematică!$A$84:$A$93</c:f>
              <c:strCache>
                <c:ptCount val="10"/>
                <c:pt idx="0">
                  <c:v>Liceul Tehnologic "Apor Péter" Târgu Secuiesc (72)</c:v>
                </c:pt>
                <c:pt idx="1">
                  <c:v>Liceul "Kőrösi Csoma Sándor" Covasna (12)</c:v>
                </c:pt>
                <c:pt idx="2">
                  <c:v>Liceul Tehnologic "Gábor Áron" Târgu Secuiesc (41)</c:v>
                </c:pt>
                <c:pt idx="3">
                  <c:v>Liceul Tehnologic "Nicolae Bălcescu" Întorsura Buzăului (31)</c:v>
                </c:pt>
                <c:pt idx="4">
                  <c:v>Liceul Tehnologic "Constantin Brâncuși" Sfântu Gheorghe (28)</c:v>
                </c:pt>
                <c:pt idx="5">
                  <c:v>Liceul Tehnologic Economic - Administrativ "Berde Áron" Sfântu Gheorghe (41)</c:v>
                </c:pt>
                <c:pt idx="6">
                  <c:v>Liceul Tehnologic "Baróti Szabó Dávid" Baraolt (35)</c:v>
                </c:pt>
                <c:pt idx="7">
                  <c:v>Liceul Tehnologic "Puskás Tivadar" Sfântu Gheorghe (31)</c:v>
                </c:pt>
                <c:pt idx="8">
                  <c:v>Liceul Tehnologic "Kós Károly" Sfântu Gheorghe (1)</c:v>
                </c:pt>
                <c:pt idx="9">
                  <c:v>Total județ (292)</c:v>
                </c:pt>
              </c:strCache>
            </c:strRef>
          </c:cat>
          <c:val>
            <c:numRef>
              <c:f>Matematică!$H$84:$H$93</c:f>
              <c:numCache>
                <c:formatCode>0.00%</c:formatCode>
                <c:ptCount val="10"/>
                <c:pt idx="0">
                  <c:v>0.31944444444444448</c:v>
                </c:pt>
                <c:pt idx="1">
                  <c:v>0.33333333333333331</c:v>
                </c:pt>
                <c:pt idx="2">
                  <c:v>0.3902439024390244</c:v>
                </c:pt>
                <c:pt idx="3">
                  <c:v>0.67741935483870963</c:v>
                </c:pt>
                <c:pt idx="4">
                  <c:v>0.75000000000000011</c:v>
                </c:pt>
                <c:pt idx="5">
                  <c:v>0.75609756097560976</c:v>
                </c:pt>
                <c:pt idx="6">
                  <c:v>0.88571428571428557</c:v>
                </c:pt>
                <c:pt idx="7">
                  <c:v>0.93548387096774177</c:v>
                </c:pt>
                <c:pt idx="8">
                  <c:v>1</c:v>
                </c:pt>
                <c:pt idx="9">
                  <c:v>0.6061643835616437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55EF-42FD-A073-4433F89486B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66964992"/>
        <c:axId val="470499904"/>
      </c:barChart>
      <c:catAx>
        <c:axId val="466964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0499904"/>
        <c:crosses val="autoZero"/>
        <c:auto val="1"/>
        <c:lblAlgn val="ctr"/>
        <c:lblOffset val="100"/>
        <c:noMultiLvlLbl val="0"/>
      </c:catAx>
      <c:valAx>
        <c:axId val="470499904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one"/>
        <c:crossAx val="466964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16200000" scaled="1"/>
    </a:gra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 b="1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o-RO"/>
              <a:t>Analiză comparativă a rezultatelor obținute pe discipline la examenul de bacalaureat / </a:t>
            </a:r>
          </a:p>
          <a:p>
            <a:pPr>
              <a:defRPr/>
            </a:pPr>
            <a:r>
              <a:rPr lang="ro-RO"/>
              <a:t>2013 - 2017</a:t>
            </a:r>
          </a:p>
        </c:rich>
      </c:tx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185174328737242"/>
          <c:y val="0.15740740740740747"/>
          <c:w val="0.76159980913559311"/>
          <c:h val="0.7866531787693205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'Comparativ discipline_2011-2017'!$E$2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'Comparativ discipline_2011-2017'!$B$3:$B$6</c:f>
              <c:strCache>
                <c:ptCount val="4"/>
                <c:pt idx="0">
                  <c:v>Istorie</c:v>
                </c:pt>
                <c:pt idx="1">
                  <c:v>Matematică</c:v>
                </c:pt>
                <c:pt idx="2">
                  <c:v>Limba și literatura maghiară</c:v>
                </c:pt>
                <c:pt idx="3">
                  <c:v>Limba și literatura română</c:v>
                </c:pt>
              </c:strCache>
            </c:strRef>
          </c:cat>
          <c:val>
            <c:numRef>
              <c:f>'Comparativ discipline_2011-2017'!$E$3:$E$6</c:f>
              <c:numCache>
                <c:formatCode>0.00%</c:formatCode>
                <c:ptCount val="4"/>
                <c:pt idx="0">
                  <c:v>0.89900000000000002</c:v>
                </c:pt>
                <c:pt idx="1">
                  <c:v>0.65570000000000006</c:v>
                </c:pt>
                <c:pt idx="2">
                  <c:v>0.88880000000000003</c:v>
                </c:pt>
                <c:pt idx="3">
                  <c:v>0.56330000000000002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37-4C09-B291-0FF7A2363990}"/>
            </c:ext>
          </c:extLst>
        </c:ser>
        <c:ser>
          <c:idx val="1"/>
          <c:order val="1"/>
          <c:tx>
            <c:strRef>
              <c:f>'Comparativ discipline_2011-2017'!$F$2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'Comparativ discipline_2011-2017'!$B$3:$B$6</c:f>
              <c:strCache>
                <c:ptCount val="4"/>
                <c:pt idx="0">
                  <c:v>Istorie</c:v>
                </c:pt>
                <c:pt idx="1">
                  <c:v>Matematică</c:v>
                </c:pt>
                <c:pt idx="2">
                  <c:v>Limba și literatura maghiară</c:v>
                </c:pt>
                <c:pt idx="3">
                  <c:v>Limba și literatura română</c:v>
                </c:pt>
              </c:strCache>
            </c:strRef>
          </c:cat>
          <c:val>
            <c:numRef>
              <c:f>'Comparativ discipline_2011-2017'!$F$3:$F$6</c:f>
              <c:numCache>
                <c:formatCode>0.00%</c:formatCode>
                <c:ptCount val="4"/>
                <c:pt idx="0">
                  <c:v>0.91111111111111109</c:v>
                </c:pt>
                <c:pt idx="1">
                  <c:v>0.75602094240837714</c:v>
                </c:pt>
                <c:pt idx="2">
                  <c:v>0.919436052366566</c:v>
                </c:pt>
                <c:pt idx="3">
                  <c:v>0.67920656634746923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37-4C09-B291-0FF7A2363990}"/>
            </c:ext>
          </c:extLst>
        </c:ser>
        <c:ser>
          <c:idx val="2"/>
          <c:order val="2"/>
          <c:tx>
            <c:strRef>
              <c:f>'Comparativ discipline_2011-2017'!$G$2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'Comparativ discipline_2011-2017'!$B$3:$B$6</c:f>
              <c:strCache>
                <c:ptCount val="4"/>
                <c:pt idx="0">
                  <c:v>Istorie</c:v>
                </c:pt>
                <c:pt idx="1">
                  <c:v>Matematică</c:v>
                </c:pt>
                <c:pt idx="2">
                  <c:v>Limba și literatura maghiară</c:v>
                </c:pt>
                <c:pt idx="3">
                  <c:v>Limba și literatura română</c:v>
                </c:pt>
              </c:strCache>
            </c:strRef>
          </c:cat>
          <c:val>
            <c:numRef>
              <c:f>'Comparativ discipline_2011-2017'!$G$3:$G$6</c:f>
              <c:numCache>
                <c:formatCode>0.00%</c:formatCode>
                <c:ptCount val="4"/>
                <c:pt idx="0">
                  <c:v>0.93656716417910446</c:v>
                </c:pt>
                <c:pt idx="1">
                  <c:v>0.76231263383297643</c:v>
                </c:pt>
                <c:pt idx="2">
                  <c:v>0.9499518768046199</c:v>
                </c:pt>
                <c:pt idx="3">
                  <c:v>0.77080491132332885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37-4C09-B291-0FF7A2363990}"/>
            </c:ext>
          </c:extLst>
        </c:ser>
        <c:ser>
          <c:idx val="3"/>
          <c:order val="3"/>
          <c:tx>
            <c:strRef>
              <c:f>'Comparativ discipline_2011-2017'!$H$2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'Comparativ discipline_2011-2017'!$B$3:$B$6</c:f>
              <c:strCache>
                <c:ptCount val="4"/>
                <c:pt idx="0">
                  <c:v>Istorie</c:v>
                </c:pt>
                <c:pt idx="1">
                  <c:v>Matematică</c:v>
                </c:pt>
                <c:pt idx="2">
                  <c:v>Limba și literatura maghiară</c:v>
                </c:pt>
                <c:pt idx="3">
                  <c:v>Limba și literatura română</c:v>
                </c:pt>
              </c:strCache>
            </c:strRef>
          </c:cat>
          <c:val>
            <c:numRef>
              <c:f>'Comparativ discipline_2011-2017'!$H$3:$H$6</c:f>
              <c:numCache>
                <c:formatCode>0.00%</c:formatCode>
                <c:ptCount val="4"/>
                <c:pt idx="0">
                  <c:v>0.96178343949044598</c:v>
                </c:pt>
                <c:pt idx="1">
                  <c:v>0.79898218829516532</c:v>
                </c:pt>
                <c:pt idx="2">
                  <c:v>0.97884187082405372</c:v>
                </c:pt>
                <c:pt idx="3">
                  <c:v>0.77058353317346129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037-4C09-B291-0FF7A2363990}"/>
            </c:ext>
          </c:extLst>
        </c:ser>
        <c:ser>
          <c:idx val="4"/>
          <c:order val="4"/>
          <c:tx>
            <c:strRef>
              <c:f>'Comparativ discipline_2011-2017'!$I$2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'Comparativ discipline_2011-2017'!$B$3:$B$6</c:f>
              <c:strCache>
                <c:ptCount val="4"/>
                <c:pt idx="0">
                  <c:v>Istorie</c:v>
                </c:pt>
                <c:pt idx="1">
                  <c:v>Matematică</c:v>
                </c:pt>
                <c:pt idx="2">
                  <c:v>Limba și literatura maghiară</c:v>
                </c:pt>
                <c:pt idx="3">
                  <c:v>Limba și literatura română</c:v>
                </c:pt>
              </c:strCache>
            </c:strRef>
          </c:cat>
          <c:val>
            <c:numRef>
              <c:f>'Comparativ discipline_2011-2017'!$I$3:$I$6</c:f>
              <c:numCache>
                <c:formatCode>0.00%</c:formatCode>
                <c:ptCount val="4"/>
                <c:pt idx="0">
                  <c:v>0.98319999999999996</c:v>
                </c:pt>
                <c:pt idx="1">
                  <c:v>0.82800000000000007</c:v>
                </c:pt>
                <c:pt idx="2">
                  <c:v>0.95640000000000003</c:v>
                </c:pt>
                <c:pt idx="3">
                  <c:v>0.78090000000000004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037-4C09-B291-0FF7A236399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11526656"/>
        <c:axId val="152991360"/>
        <c:axId val="0"/>
      </c:bar3DChart>
      <c:catAx>
        <c:axId val="4115266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52991360"/>
        <c:crosses val="autoZero"/>
        <c:auto val="1"/>
        <c:lblAlgn val="ctr"/>
        <c:lblOffset val="100"/>
        <c:noMultiLvlLbl val="0"/>
      </c:catAx>
      <c:valAx>
        <c:axId val="152991360"/>
        <c:scaling>
          <c:orientation val="minMax"/>
        </c:scaling>
        <c:delete val="1"/>
        <c:axPos val="b"/>
        <c:numFmt formatCode="0.00%" sourceLinked="1"/>
        <c:majorTickMark val="out"/>
        <c:minorTickMark val="none"/>
        <c:tickLblPos val="none"/>
        <c:crossAx val="41152665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4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RO" sz="1200" dirty="0">
                <a:latin typeface="Arial" panose="020B0604020202020204" pitchFamily="34" charset="0"/>
                <a:cs typeface="Arial" panose="020B0604020202020204" pitchFamily="34" charset="0"/>
              </a:rPr>
              <a:t>MEDIU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2.2517334586907987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12677698775336116"/>
          <c:w val="0.9641791044776119"/>
          <c:h val="0.59535090545268088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STATISTICA!$A$6:$A$7</c:f>
              <c:strCache>
                <c:ptCount val="2"/>
                <c:pt idx="0">
                  <c:v>rural</c:v>
                </c:pt>
                <c:pt idx="1">
                  <c:v>urban</c:v>
                </c:pt>
              </c:strCache>
            </c:strRef>
          </c:cat>
          <c:val>
            <c:numRef>
              <c:f>STATISTICA!$B$6:$B$7</c:f>
              <c:numCache>
                <c:formatCode>General</c:formatCode>
                <c:ptCount val="2"/>
                <c:pt idx="0">
                  <c:v>75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49-439A-80EC-BBEAF11A305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11817984"/>
        <c:axId val="412377088"/>
      </c:barChart>
      <c:catAx>
        <c:axId val="411817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2377088"/>
        <c:crosses val="autoZero"/>
        <c:auto val="1"/>
        <c:lblAlgn val="ctr"/>
        <c:lblOffset val="100"/>
        <c:noMultiLvlLbl val="0"/>
      </c:catAx>
      <c:valAx>
        <c:axId val="4123770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411817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>
          <a:latin typeface="+mn-lt"/>
        </a:defRPr>
      </a:pPr>
      <a:endParaRPr lang="en-US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RO" sz="1200" dirty="0">
                <a:latin typeface="Arial" panose="020B0604020202020204" pitchFamily="34" charset="0"/>
                <a:cs typeface="Arial" panose="020B0604020202020204" pitchFamily="34" charset="0"/>
              </a:rPr>
              <a:t>STATUT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34222417812709999"/>
          <c:y val="1.92029713804309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4724935587222093E-3"/>
          <c:y val="8.3807375850979363E-3"/>
          <c:w val="0.98069540572723957"/>
          <c:h val="0.6165351042058221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STATISTICA!$A$12:$A$15</c:f>
              <c:strCache>
                <c:ptCount val="4"/>
                <c:pt idx="0">
                  <c:v>Titular</c:v>
                </c:pt>
                <c:pt idx="1">
                  <c:v>Suplinitor calificat</c:v>
                </c:pt>
                <c:pt idx="2">
                  <c:v>Pensionar</c:v>
                </c:pt>
                <c:pt idx="3">
                  <c:v>Suplinitor necalificat</c:v>
                </c:pt>
              </c:strCache>
            </c:strRef>
          </c:cat>
          <c:val>
            <c:numRef>
              <c:f>STATISTICA!$B$12:$B$15</c:f>
              <c:numCache>
                <c:formatCode>General</c:formatCode>
                <c:ptCount val="4"/>
                <c:pt idx="0">
                  <c:v>124</c:v>
                </c:pt>
                <c:pt idx="1">
                  <c:v>21</c:v>
                </c:pt>
                <c:pt idx="2">
                  <c:v>11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02-4A59-984B-1F697600038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11819520"/>
        <c:axId val="412378816"/>
      </c:barChart>
      <c:catAx>
        <c:axId val="411819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2378816"/>
        <c:crosses val="autoZero"/>
        <c:auto val="1"/>
        <c:lblAlgn val="ctr"/>
        <c:lblOffset val="100"/>
        <c:noMultiLvlLbl val="0"/>
      </c:catAx>
      <c:valAx>
        <c:axId val="4123788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411819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/>
      </a:pPr>
      <a:endParaRPr lang="en-US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RO" sz="1200" dirty="0">
                <a:latin typeface="Arial" panose="020B0604020202020204" pitchFamily="34" charset="0"/>
                <a:cs typeface="Arial" panose="020B0604020202020204" pitchFamily="34" charset="0"/>
              </a:rPr>
              <a:t>VECHIME ÎN ÎNVĂȚĂMÂNT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8.6041517537580551E-3"/>
          <c:y val="1.44917374468152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333333333333334E-2"/>
          <c:y val="0.21290716257445888"/>
          <c:w val="0.93333333333333335"/>
          <c:h val="0.4532192357983437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STATISTICA!$A$20:$A$28</c:f>
              <c:strCache>
                <c:ptCount val="9"/>
                <c:pt idx="0">
                  <c:v>0-5 ani</c:v>
                </c:pt>
                <c:pt idx="1">
                  <c:v>6-10 ani</c:v>
                </c:pt>
                <c:pt idx="2">
                  <c:v>11-15 ani</c:v>
                </c:pt>
                <c:pt idx="3">
                  <c:v>16-20 ani</c:v>
                </c:pt>
                <c:pt idx="4">
                  <c:v>21-25 ani </c:v>
                </c:pt>
                <c:pt idx="5">
                  <c:v>26-30 ani</c:v>
                </c:pt>
                <c:pt idx="6">
                  <c:v>31-35 ani</c:v>
                </c:pt>
                <c:pt idx="7">
                  <c:v>36-40 ani</c:v>
                </c:pt>
                <c:pt idx="8">
                  <c:v>41-47 ani</c:v>
                </c:pt>
              </c:strCache>
            </c:strRef>
          </c:cat>
          <c:val>
            <c:numRef>
              <c:f>STATISTICA!$B$20:$B$28</c:f>
              <c:numCache>
                <c:formatCode>General</c:formatCode>
                <c:ptCount val="9"/>
                <c:pt idx="0">
                  <c:v>15</c:v>
                </c:pt>
                <c:pt idx="1">
                  <c:v>9</c:v>
                </c:pt>
                <c:pt idx="2">
                  <c:v>18</c:v>
                </c:pt>
                <c:pt idx="3">
                  <c:v>30</c:v>
                </c:pt>
                <c:pt idx="4">
                  <c:v>17</c:v>
                </c:pt>
                <c:pt idx="5">
                  <c:v>21</c:v>
                </c:pt>
                <c:pt idx="6">
                  <c:v>22</c:v>
                </c:pt>
                <c:pt idx="7">
                  <c:v>23</c:v>
                </c:pt>
                <c:pt idx="8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E4-4E43-8AFF-3F49B16D187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11890176"/>
        <c:axId val="412380544"/>
      </c:barChart>
      <c:catAx>
        <c:axId val="411890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2380544"/>
        <c:crosses val="autoZero"/>
        <c:auto val="1"/>
        <c:lblAlgn val="ctr"/>
        <c:lblOffset val="100"/>
        <c:noMultiLvlLbl val="0"/>
      </c:catAx>
      <c:valAx>
        <c:axId val="4123805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411890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/>
      </a:pPr>
      <a:endParaRPr lang="en-US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SEX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3873546172665715"/>
          <c:y val="9.312721177127959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8928439682331034E-2"/>
          <c:y val="0.23053308864174057"/>
          <c:w val="0.96107134751632251"/>
          <c:h val="0.4968996395958167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STATISTICA!$A$33:$A$34</c:f>
              <c:strCache>
                <c:ptCount val="2"/>
                <c:pt idx="0">
                  <c:v>FEMININ</c:v>
                </c:pt>
                <c:pt idx="1">
                  <c:v>MASCULIN</c:v>
                </c:pt>
              </c:strCache>
            </c:strRef>
          </c:cat>
          <c:val>
            <c:numRef>
              <c:f>STATISTICA!$B$33:$B$34</c:f>
              <c:numCache>
                <c:formatCode>General</c:formatCode>
                <c:ptCount val="2"/>
                <c:pt idx="0">
                  <c:v>102</c:v>
                </c:pt>
                <c:pt idx="1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15-43AF-97B4-B93753494A0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11891200"/>
        <c:axId val="412382272"/>
      </c:barChart>
      <c:catAx>
        <c:axId val="411891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2382272"/>
        <c:crosses val="autoZero"/>
        <c:auto val="1"/>
        <c:lblAlgn val="ctr"/>
        <c:lblOffset val="100"/>
        <c:noMultiLvlLbl val="0"/>
      </c:catAx>
      <c:valAx>
        <c:axId val="4123822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411891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/>
      </a:pPr>
      <a:endParaRPr lang="en-US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RO" sz="1200" dirty="0">
                <a:latin typeface="Arial" panose="020B0604020202020204" pitchFamily="34" charset="0"/>
                <a:cs typeface="Arial" panose="020B0604020202020204" pitchFamily="34" charset="0"/>
              </a:rPr>
              <a:t>VÂRSTA CADRELOR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1.3352105792894003E-2"/>
          <c:y val="3.54768500484387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STATISTICA!$A$39:$A$49</c:f>
              <c:strCache>
                <c:ptCount val="11"/>
                <c:pt idx="0">
                  <c:v>23-25 ani</c:v>
                </c:pt>
                <c:pt idx="1">
                  <c:v>26-30 ani</c:v>
                </c:pt>
                <c:pt idx="2">
                  <c:v>31-35 ani</c:v>
                </c:pt>
                <c:pt idx="3">
                  <c:v>36-40 ani</c:v>
                </c:pt>
                <c:pt idx="4">
                  <c:v>41-45 ani</c:v>
                </c:pt>
                <c:pt idx="5">
                  <c:v>46-50 ani</c:v>
                </c:pt>
                <c:pt idx="6">
                  <c:v>51-55 ani</c:v>
                </c:pt>
                <c:pt idx="7">
                  <c:v>56-60 ani</c:v>
                </c:pt>
                <c:pt idx="8">
                  <c:v>61-65 ani</c:v>
                </c:pt>
                <c:pt idx="9">
                  <c:v>66-70 ani</c:v>
                </c:pt>
                <c:pt idx="10">
                  <c:v>71-72 ani</c:v>
                </c:pt>
              </c:strCache>
            </c:strRef>
          </c:cat>
          <c:val>
            <c:numRef>
              <c:f>STATISTICA!$B$39:$B$49</c:f>
              <c:numCache>
                <c:formatCode>General</c:formatCode>
                <c:ptCount val="11"/>
                <c:pt idx="0">
                  <c:v>3</c:v>
                </c:pt>
                <c:pt idx="1">
                  <c:v>9</c:v>
                </c:pt>
                <c:pt idx="2">
                  <c:v>9</c:v>
                </c:pt>
                <c:pt idx="3">
                  <c:v>16</c:v>
                </c:pt>
                <c:pt idx="4">
                  <c:v>21</c:v>
                </c:pt>
                <c:pt idx="5">
                  <c:v>32</c:v>
                </c:pt>
                <c:pt idx="6">
                  <c:v>17</c:v>
                </c:pt>
                <c:pt idx="7">
                  <c:v>26</c:v>
                </c:pt>
                <c:pt idx="8">
                  <c:v>21</c:v>
                </c:pt>
                <c:pt idx="9">
                  <c:v>4</c:v>
                </c:pt>
                <c:pt idx="1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D4-417C-92E5-53F87BE447D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11892224"/>
        <c:axId val="412384000"/>
      </c:barChart>
      <c:catAx>
        <c:axId val="411892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2384000"/>
        <c:crosses val="autoZero"/>
        <c:auto val="1"/>
        <c:lblAlgn val="ctr"/>
        <c:lblOffset val="100"/>
        <c:noMultiLvlLbl val="0"/>
      </c:catAx>
      <c:valAx>
        <c:axId val="4123840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411892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/>
      </a:pPr>
      <a:endParaRPr lang="en-US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RO" sz="1200" dirty="0">
                <a:latin typeface="Arial" panose="020B0604020202020204" pitchFamily="34" charset="0"/>
                <a:cs typeface="Arial" panose="020B0604020202020204" pitchFamily="34" charset="0"/>
              </a:rPr>
              <a:t>VÂRSTA CADRELOR DE SEX FEMININ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2.5202073621394624E-4"/>
          <c:y val="3.54768500484387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STATISTICA!$A$39:$A$47</c:f>
              <c:strCache>
                <c:ptCount val="9"/>
                <c:pt idx="0">
                  <c:v>23-25 ani</c:v>
                </c:pt>
                <c:pt idx="1">
                  <c:v>26-30 ani</c:v>
                </c:pt>
                <c:pt idx="2">
                  <c:v>31-35 ani</c:v>
                </c:pt>
                <c:pt idx="3">
                  <c:v>36-40 ani</c:v>
                </c:pt>
                <c:pt idx="4">
                  <c:v>41-45 ani</c:v>
                </c:pt>
                <c:pt idx="5">
                  <c:v>46-50 ani</c:v>
                </c:pt>
                <c:pt idx="6">
                  <c:v>51-55 ani</c:v>
                </c:pt>
                <c:pt idx="7">
                  <c:v>56-60 ani</c:v>
                </c:pt>
                <c:pt idx="8">
                  <c:v>61-65 ani</c:v>
                </c:pt>
              </c:strCache>
            </c:strRef>
          </c:cat>
          <c:val>
            <c:numRef>
              <c:f>STATISTICA!$C$39:$C$47</c:f>
              <c:numCache>
                <c:formatCode>General</c:formatCode>
                <c:ptCount val="9"/>
                <c:pt idx="0">
                  <c:v>3</c:v>
                </c:pt>
                <c:pt idx="1">
                  <c:v>7</c:v>
                </c:pt>
                <c:pt idx="2">
                  <c:v>6</c:v>
                </c:pt>
                <c:pt idx="3">
                  <c:v>11</c:v>
                </c:pt>
                <c:pt idx="4">
                  <c:v>19</c:v>
                </c:pt>
                <c:pt idx="5">
                  <c:v>23</c:v>
                </c:pt>
                <c:pt idx="6">
                  <c:v>10</c:v>
                </c:pt>
                <c:pt idx="7">
                  <c:v>16</c:v>
                </c:pt>
                <c:pt idx="8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FC-493B-9583-42BCB5EDBC5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11893248"/>
        <c:axId val="412541504"/>
      </c:barChart>
      <c:catAx>
        <c:axId val="411893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2541504"/>
        <c:crosses val="autoZero"/>
        <c:auto val="1"/>
        <c:lblAlgn val="ctr"/>
        <c:lblOffset val="100"/>
        <c:noMultiLvlLbl val="0"/>
      </c:catAx>
      <c:valAx>
        <c:axId val="4125415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411893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/>
      </a:pPr>
      <a:endParaRPr lang="en-US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RO" sz="1200" dirty="0">
                <a:latin typeface="Arial" panose="020B0604020202020204" pitchFamily="34" charset="0"/>
                <a:cs typeface="Arial" panose="020B0604020202020204" pitchFamily="34" charset="0"/>
              </a:rPr>
              <a:t>VÂRSTA CADRELOR DE SEX MASCULIN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"/>
          <c:y val="1.7086058766542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STATISTICA!$A$40:$A$49</c:f>
              <c:strCache>
                <c:ptCount val="10"/>
                <c:pt idx="0">
                  <c:v>26-30 ani</c:v>
                </c:pt>
                <c:pt idx="1">
                  <c:v>31-35 ani</c:v>
                </c:pt>
                <c:pt idx="2">
                  <c:v>36-40 ani</c:v>
                </c:pt>
                <c:pt idx="3">
                  <c:v>41-45 ani</c:v>
                </c:pt>
                <c:pt idx="4">
                  <c:v>46-50 ani</c:v>
                </c:pt>
                <c:pt idx="5">
                  <c:v>51-55 ani</c:v>
                </c:pt>
                <c:pt idx="6">
                  <c:v>56-60 ani</c:v>
                </c:pt>
                <c:pt idx="7">
                  <c:v>61-65 ani</c:v>
                </c:pt>
                <c:pt idx="8">
                  <c:v>66-70 ani</c:v>
                </c:pt>
                <c:pt idx="9">
                  <c:v>71-72 ani</c:v>
                </c:pt>
              </c:strCache>
            </c:strRef>
          </c:cat>
          <c:val>
            <c:numRef>
              <c:f>STATISTICA!$D$40:$D$49</c:f>
              <c:numCache>
                <c:formatCode>General</c:formatCode>
                <c:ptCount val="10"/>
                <c:pt idx="0">
                  <c:v>2</c:v>
                </c:pt>
                <c:pt idx="1">
                  <c:v>3</c:v>
                </c:pt>
                <c:pt idx="2">
                  <c:v>5</c:v>
                </c:pt>
                <c:pt idx="3">
                  <c:v>2</c:v>
                </c:pt>
                <c:pt idx="4">
                  <c:v>9</c:v>
                </c:pt>
                <c:pt idx="5">
                  <c:v>7</c:v>
                </c:pt>
                <c:pt idx="6">
                  <c:v>10</c:v>
                </c:pt>
                <c:pt idx="7">
                  <c:v>14</c:v>
                </c:pt>
                <c:pt idx="8">
                  <c:v>0</c:v>
                </c:pt>
                <c:pt idx="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C6-4021-A630-199EF3DAA56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12287488"/>
        <c:axId val="412543232"/>
      </c:barChart>
      <c:catAx>
        <c:axId val="412287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2543232"/>
        <c:crosses val="autoZero"/>
        <c:auto val="1"/>
        <c:lblAlgn val="ctr"/>
        <c:lblOffset val="100"/>
        <c:noMultiLvlLbl val="0"/>
      </c:catAx>
      <c:valAx>
        <c:axId val="4125432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412287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/>
      </a:pPr>
      <a:endParaRPr lang="en-US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Rezultate_Titularizare!$A$3</c:f>
              <c:strCache>
                <c:ptCount val="1"/>
                <c:pt idx="0">
                  <c:v>Inspecție la clasă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Rezultate_Titularizare!$B$2:$K$2</c:f>
              <c:strCache>
                <c:ptCount val="10"/>
                <c:pt idx="0">
                  <c:v>1-1.99</c:v>
                </c:pt>
                <c:pt idx="1">
                  <c:v>2-2.99</c:v>
                </c:pt>
                <c:pt idx="2">
                  <c:v>3-3.99</c:v>
                </c:pt>
                <c:pt idx="3">
                  <c:v>4-4.99</c:v>
                </c:pt>
                <c:pt idx="4">
                  <c:v>5-5.99</c:v>
                </c:pt>
                <c:pt idx="5">
                  <c:v>6-6.99</c:v>
                </c:pt>
                <c:pt idx="6">
                  <c:v>7-7.99</c:v>
                </c:pt>
                <c:pt idx="7">
                  <c:v>8-8.99</c:v>
                </c:pt>
                <c:pt idx="8">
                  <c:v>9-9.99</c:v>
                </c:pt>
                <c:pt idx="9">
                  <c:v>10</c:v>
                </c:pt>
              </c:strCache>
            </c:strRef>
          </c:cat>
          <c:val>
            <c:numRef>
              <c:f>Rezultate_Titularizare!$B$3:$K$3</c:f>
              <c:numCache>
                <c:formatCode>General</c:formatCode>
                <c:ptCount val="10"/>
                <c:pt idx="7">
                  <c:v>3</c:v>
                </c:pt>
                <c:pt idx="8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3E-4ACE-BDDE-982B98E7C608}"/>
            </c:ext>
          </c:extLst>
        </c:ser>
        <c:ser>
          <c:idx val="1"/>
          <c:order val="1"/>
          <c:tx>
            <c:strRef>
              <c:f>Rezultate_Titularizare!$A$4</c:f>
              <c:strCache>
                <c:ptCount val="1"/>
                <c:pt idx="0">
                  <c:v>Rezultate proba scrisă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Rezultate_Titularizare!$B$2:$K$2</c:f>
              <c:strCache>
                <c:ptCount val="10"/>
                <c:pt idx="0">
                  <c:v>1-1.99</c:v>
                </c:pt>
                <c:pt idx="1">
                  <c:v>2-2.99</c:v>
                </c:pt>
                <c:pt idx="2">
                  <c:v>3-3.99</c:v>
                </c:pt>
                <c:pt idx="3">
                  <c:v>4-4.99</c:v>
                </c:pt>
                <c:pt idx="4">
                  <c:v>5-5.99</c:v>
                </c:pt>
                <c:pt idx="5">
                  <c:v>6-6.99</c:v>
                </c:pt>
                <c:pt idx="6">
                  <c:v>7-7.99</c:v>
                </c:pt>
                <c:pt idx="7">
                  <c:v>8-8.99</c:v>
                </c:pt>
                <c:pt idx="8">
                  <c:v>9-9.99</c:v>
                </c:pt>
                <c:pt idx="9">
                  <c:v>10</c:v>
                </c:pt>
              </c:strCache>
            </c:strRef>
          </c:cat>
          <c:val>
            <c:numRef>
              <c:f>Rezultate_Titularizare!$B$4:$K$4</c:f>
              <c:numCache>
                <c:formatCode>General</c:formatCode>
                <c:ptCount val="10"/>
                <c:pt idx="5">
                  <c:v>1</c:v>
                </c:pt>
                <c:pt idx="6">
                  <c:v>2</c:v>
                </c:pt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3E-4ACE-BDDE-982B98E7C6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14070784"/>
        <c:axId val="412547264"/>
      </c:barChart>
      <c:catAx>
        <c:axId val="41407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12547264"/>
        <c:crosses val="autoZero"/>
        <c:auto val="1"/>
        <c:lblAlgn val="ctr"/>
        <c:lblOffset val="100"/>
        <c:noMultiLvlLbl val="0"/>
      </c:catAx>
      <c:valAx>
        <c:axId val="4125472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414070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o-RO" u="sng" dirty="0"/>
              <a:t>Limba și literatura maghiară</a:t>
            </a:r>
            <a:endParaRPr lang="en-US" dirty="0"/>
          </a:p>
        </c:rich>
      </c:tx>
      <c:layout>
        <c:manualLayout>
          <c:xMode val="edge"/>
          <c:yMode val="edge"/>
          <c:x val="0.13658856804349429"/>
          <c:y val="1.511737091064701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0555555555555558E-2"/>
          <c:y val="0.20759906759906765"/>
          <c:w val="0.95000000000000007"/>
          <c:h val="0.70756052346603504"/>
        </c:manualLayout>
      </c:layout>
      <c:barChart>
        <c:barDir val="col"/>
        <c:grouping val="clustered"/>
        <c:varyColors val="0"/>
        <c:ser>
          <c:idx val="0"/>
          <c:order val="0"/>
          <c:tx>
            <c:v>Procent promovare 90,92%</c:v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DISCIPLINE!$H$3:$Q$3</c:f>
              <c:strCache>
                <c:ptCount val="10"/>
                <c:pt idx="0">
                  <c:v>1-1.99</c:v>
                </c:pt>
                <c:pt idx="1">
                  <c:v>2-2.99</c:v>
                </c:pt>
                <c:pt idx="2">
                  <c:v>3-3.99</c:v>
                </c:pt>
                <c:pt idx="3">
                  <c:v>4-4.99</c:v>
                </c:pt>
                <c:pt idx="4">
                  <c:v>5-5.99</c:v>
                </c:pt>
                <c:pt idx="5">
                  <c:v>6-6.99</c:v>
                </c:pt>
                <c:pt idx="6">
                  <c:v>7-7.99</c:v>
                </c:pt>
                <c:pt idx="7">
                  <c:v>8-8.99</c:v>
                </c:pt>
                <c:pt idx="8">
                  <c:v>9-9.99</c:v>
                </c:pt>
                <c:pt idx="9">
                  <c:v>10</c:v>
                </c:pt>
              </c:strCache>
            </c:strRef>
          </c:cat>
          <c:val>
            <c:numRef>
              <c:f>DISCIPLINE!$H$10:$Q$10</c:f>
              <c:numCache>
                <c:formatCode>0.00%</c:formatCode>
                <c:ptCount val="10"/>
                <c:pt idx="0">
                  <c:v>2.8089887640449446E-3</c:v>
                </c:pt>
                <c:pt idx="1">
                  <c:v>3.745318352059926E-3</c:v>
                </c:pt>
                <c:pt idx="2">
                  <c:v>2.9026217228464428E-2</c:v>
                </c:pt>
                <c:pt idx="3">
                  <c:v>5.5243445692883884E-2</c:v>
                </c:pt>
                <c:pt idx="4">
                  <c:v>0.12734082397003743</c:v>
                </c:pt>
                <c:pt idx="5">
                  <c:v>0.1769662921348315</c:v>
                </c:pt>
                <c:pt idx="6">
                  <c:v>0.22471910112359553</c:v>
                </c:pt>
                <c:pt idx="7">
                  <c:v>0.24812734082397006</c:v>
                </c:pt>
                <c:pt idx="8">
                  <c:v>0.12921348314606748</c:v>
                </c:pt>
                <c:pt idx="9">
                  <c:v>2.8089887640449446E-3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F8-4250-A353-D329EA47B9F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01151488"/>
        <c:axId val="152971520"/>
      </c:barChart>
      <c:catAx>
        <c:axId val="401151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2971520"/>
        <c:crosses val="autoZero"/>
        <c:auto val="1"/>
        <c:lblAlgn val="ctr"/>
        <c:lblOffset val="100"/>
        <c:noMultiLvlLbl val="0"/>
      </c:catAx>
      <c:valAx>
        <c:axId val="15297152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one"/>
        <c:crossAx val="401151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761596161446542"/>
          <c:y val="0.10032359045632319"/>
          <c:w val="0.54197130653913261"/>
          <c:h val="6.1226103057754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o-RO" sz="1600"/>
              <a:t>Perfecționare prin grade didactice</a:t>
            </a:r>
            <a:endParaRPr lang="en-US" sz="1600"/>
          </a:p>
        </c:rich>
      </c:tx>
      <c:layout>
        <c:manualLayout>
          <c:xMode val="edge"/>
          <c:yMode val="edge"/>
          <c:x val="0.19205836346466554"/>
          <c:y val="4.60116782232417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1642749571035309E-2"/>
          <c:y val="0.19908358947771237"/>
          <c:w val="0.94610938290807201"/>
          <c:h val="0.692677665444580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Grafic!$A$3</c:f>
              <c:strCache>
                <c:ptCount val="1"/>
                <c:pt idx="0">
                  <c:v>An școlar 2016-2017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Grafic!$B$2:$C$2</c:f>
              <c:strCache>
                <c:ptCount val="2"/>
                <c:pt idx="0">
                  <c:v>Grad I</c:v>
                </c:pt>
                <c:pt idx="1">
                  <c:v>Grad II</c:v>
                </c:pt>
              </c:strCache>
            </c:strRef>
          </c:cat>
          <c:val>
            <c:numRef>
              <c:f>Grafic!$B$3:$C$3</c:f>
              <c:numCache>
                <c:formatCode>General</c:formatCode>
                <c:ptCount val="2"/>
                <c:pt idx="0">
                  <c:v>3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AC-4FB5-859C-AE642EBD57CE}"/>
            </c:ext>
          </c:extLst>
        </c:ser>
        <c:ser>
          <c:idx val="1"/>
          <c:order val="1"/>
          <c:tx>
            <c:strRef>
              <c:f>Grafic!$A$4</c:f>
              <c:strCache>
                <c:ptCount val="1"/>
                <c:pt idx="0">
                  <c:v>An școlar 2017-2018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Grafic!$B$2:$C$2</c:f>
              <c:strCache>
                <c:ptCount val="2"/>
                <c:pt idx="0">
                  <c:v>Grad I</c:v>
                </c:pt>
                <c:pt idx="1">
                  <c:v>Grad II</c:v>
                </c:pt>
              </c:strCache>
            </c:strRef>
          </c:cat>
          <c:val>
            <c:numRef>
              <c:f>Grafic!$B$4:$C$4</c:f>
              <c:numCache>
                <c:formatCode>General</c:formatCode>
                <c:ptCount val="2"/>
                <c:pt idx="0">
                  <c:v>3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AC-4FB5-859C-AE642EBD57C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14158336"/>
        <c:axId val="153001984"/>
      </c:barChart>
      <c:catAx>
        <c:axId val="414158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3001984"/>
        <c:crosses val="autoZero"/>
        <c:auto val="1"/>
        <c:lblAlgn val="ctr"/>
        <c:lblOffset val="100"/>
        <c:noMultiLvlLbl val="0"/>
      </c:catAx>
      <c:valAx>
        <c:axId val="1530019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414158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1.5404170778410246E-2"/>
          <c:y val="0.27631189127134032"/>
          <c:w val="0.74735349621646985"/>
          <c:h val="9.42418434988705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o-RO" sz="1400"/>
              <a:t>Curs de formare </a:t>
            </a:r>
          </a:p>
          <a:p>
            <a:pPr>
              <a:defRPr sz="1400"/>
            </a:pPr>
            <a:r>
              <a:rPr lang="ro-RO" sz="1400"/>
              <a:t>Matematica gimnazială prin metode IBL (bazate pe investigări și pe curiozitate)  </a:t>
            </a:r>
            <a:endParaRPr lang="en-US" sz="1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1658922818099576E-2"/>
          <c:y val="0.28849482356372125"/>
          <c:w val="0.98834107718190045"/>
          <c:h val="0.60894320501603971"/>
        </c:manualLayout>
      </c:layout>
      <c:barChart>
        <c:barDir val="col"/>
        <c:grouping val="clustered"/>
        <c:varyColors val="0"/>
        <c:ser>
          <c:idx val="0"/>
          <c:order val="0"/>
          <c:tx>
            <c:v>Participanți pe zone</c:v>
          </c:tx>
          <c:spPr>
            <a:solidFill>
              <a:schemeClr val="accent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Grafic!$A$30:$A$33</c:f>
              <c:strCache>
                <c:ptCount val="4"/>
                <c:pt idx="0">
                  <c:v>Baraolt</c:v>
                </c:pt>
                <c:pt idx="1">
                  <c:v>Tg.Secuiesc</c:v>
                </c:pt>
                <c:pt idx="2">
                  <c:v>Covasna</c:v>
                </c:pt>
                <c:pt idx="3">
                  <c:v>Sf.Gheorghe</c:v>
                </c:pt>
              </c:strCache>
            </c:strRef>
          </c:cat>
          <c:val>
            <c:numRef>
              <c:f>Grafic!$B$30:$B$33</c:f>
              <c:numCache>
                <c:formatCode>General</c:formatCode>
                <c:ptCount val="4"/>
                <c:pt idx="0">
                  <c:v>12</c:v>
                </c:pt>
                <c:pt idx="1">
                  <c:v>31</c:v>
                </c:pt>
                <c:pt idx="2">
                  <c:v>3</c:v>
                </c:pt>
                <c:pt idx="3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DC-460B-8624-90219EAD281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14183936"/>
        <c:axId val="153004288"/>
      </c:barChart>
      <c:catAx>
        <c:axId val="414183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3004288"/>
        <c:crosses val="autoZero"/>
        <c:auto val="1"/>
        <c:lblAlgn val="ctr"/>
        <c:lblOffset val="100"/>
        <c:noMultiLvlLbl val="0"/>
      </c:catAx>
      <c:valAx>
        <c:axId val="1530042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414183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7023205534482069"/>
          <c:y val="0.32416856085059631"/>
          <c:w val="0.42138505774490675"/>
          <c:h val="9.18831841507099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o-RO" sz="1400" dirty="0"/>
              <a:t>Curs de formare </a:t>
            </a:r>
          </a:p>
          <a:p>
            <a:pPr>
              <a:defRPr sz="1400"/>
            </a:pPr>
            <a:r>
              <a:rPr lang="ro-RO" sz="1400" dirty="0"/>
              <a:t>Utilizarea tablei interactive </a:t>
            </a:r>
            <a:endParaRPr lang="en-US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0555555555555558E-2"/>
          <c:y val="0.3299537037037038"/>
          <c:w val="0.95117629046369212"/>
          <c:h val="0.56264690871974332"/>
        </c:manualLayout>
      </c:layout>
      <c:barChart>
        <c:barDir val="col"/>
        <c:grouping val="clustered"/>
        <c:varyColors val="0"/>
        <c:ser>
          <c:idx val="0"/>
          <c:order val="0"/>
          <c:tx>
            <c:v>Participanți pe zone</c:v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Grafic!$A$37:$A$38</c:f>
              <c:strCache>
                <c:ptCount val="2"/>
                <c:pt idx="0">
                  <c:v>Tg.Secuiesc</c:v>
                </c:pt>
                <c:pt idx="1">
                  <c:v>Sf.Gheorghe</c:v>
                </c:pt>
              </c:strCache>
            </c:strRef>
          </c:cat>
          <c:val>
            <c:numRef>
              <c:f>Grafic!$B$37:$B$38</c:f>
              <c:numCache>
                <c:formatCode>General</c:formatCode>
                <c:ptCount val="2"/>
                <c:pt idx="0">
                  <c:v>29</c:v>
                </c:pt>
                <c:pt idx="1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E5-4C60-A51E-48414DA52AC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14184960"/>
        <c:axId val="153006016"/>
      </c:barChart>
      <c:catAx>
        <c:axId val="414184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3006016"/>
        <c:crosses val="autoZero"/>
        <c:auto val="1"/>
        <c:lblAlgn val="ctr"/>
        <c:lblOffset val="100"/>
        <c:noMultiLvlLbl val="0"/>
      </c:catAx>
      <c:valAx>
        <c:axId val="1530060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414184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tx>
        <c:rich>
          <a:bodyPr rot="0" vert="horz"/>
          <a:lstStyle/>
          <a:p>
            <a:pPr>
              <a:defRPr sz="2000"/>
            </a:pPr>
            <a:r>
              <a:rPr lang="ro-RO" sz="2000" dirty="0"/>
              <a:t>MATEMATICĂ- EN_VIII 2017</a:t>
            </a:r>
            <a:endParaRPr lang="en-US" sz="2000" dirty="0"/>
          </a:p>
        </c:rich>
      </c:tx>
      <c:layout>
        <c:manualLayout>
          <c:xMode val="edge"/>
          <c:yMode val="edge"/>
          <c:x val="0.2353271609022218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4519903762029746E-2"/>
          <c:y val="0.23465861949145131"/>
          <c:w val="0.96987817147856514"/>
          <c:h val="0.68050092542908946"/>
        </c:manualLayout>
      </c:layout>
      <c:barChart>
        <c:barDir val="col"/>
        <c:grouping val="clustered"/>
        <c:varyColors val="0"/>
        <c:ser>
          <c:idx val="0"/>
          <c:order val="0"/>
          <c:tx>
            <c:v>Procent promovare 60,77%</c:v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DISCIPLINE!$H$3:$Q$3</c:f>
              <c:strCache>
                <c:ptCount val="10"/>
                <c:pt idx="0">
                  <c:v>1-1.99</c:v>
                </c:pt>
                <c:pt idx="1">
                  <c:v>2-2.99</c:v>
                </c:pt>
                <c:pt idx="2">
                  <c:v>3-3.99</c:v>
                </c:pt>
                <c:pt idx="3">
                  <c:v>4-4.99</c:v>
                </c:pt>
                <c:pt idx="4">
                  <c:v>5-5.99</c:v>
                </c:pt>
                <c:pt idx="5">
                  <c:v>6-6.99</c:v>
                </c:pt>
                <c:pt idx="6">
                  <c:v>7-7.99</c:v>
                </c:pt>
                <c:pt idx="7">
                  <c:v>8-8.99</c:v>
                </c:pt>
                <c:pt idx="8">
                  <c:v>9-9.99</c:v>
                </c:pt>
                <c:pt idx="9">
                  <c:v>10</c:v>
                </c:pt>
              </c:strCache>
            </c:strRef>
          </c:cat>
          <c:val>
            <c:numRef>
              <c:f>DISCIPLINE!$H$11:$Q$11</c:f>
              <c:numCache>
                <c:formatCode>0.00%</c:formatCode>
                <c:ptCount val="10"/>
                <c:pt idx="0">
                  <c:v>2.1408839779005526E-2</c:v>
                </c:pt>
                <c:pt idx="1">
                  <c:v>7.665745856353591E-2</c:v>
                </c:pt>
                <c:pt idx="2">
                  <c:v>0.15124309392265192</c:v>
                </c:pt>
                <c:pt idx="3">
                  <c:v>0.14295580110497239</c:v>
                </c:pt>
                <c:pt idx="4">
                  <c:v>0.13812154696132597</c:v>
                </c:pt>
                <c:pt idx="5">
                  <c:v>0.13328729281767956</c:v>
                </c:pt>
                <c:pt idx="6">
                  <c:v>0.13881215469613259</c:v>
                </c:pt>
                <c:pt idx="7">
                  <c:v>0.12223756906077347</c:v>
                </c:pt>
                <c:pt idx="8">
                  <c:v>7.3204419889502756E-2</c:v>
                </c:pt>
                <c:pt idx="9">
                  <c:v>2.0718232044198894E-3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76-4BFB-9EA6-9DE283C176E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30016000"/>
        <c:axId val="412739264"/>
      </c:barChart>
      <c:catAx>
        <c:axId val="430016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412739264"/>
        <c:crosses val="autoZero"/>
        <c:auto val="1"/>
        <c:lblAlgn val="ctr"/>
        <c:lblOffset val="100"/>
        <c:noMultiLvlLbl val="0"/>
      </c:catAx>
      <c:valAx>
        <c:axId val="412739264"/>
        <c:scaling>
          <c:orientation val="minMax"/>
        </c:scaling>
        <c:delete val="1"/>
        <c:axPos val="l"/>
        <c:majorGridlines>
          <c:spPr>
            <a:ln>
              <a:solidFill>
                <a:schemeClr val="accent1">
                  <a:lumMod val="20000"/>
                  <a:lumOff val="80000"/>
                </a:schemeClr>
              </a:solidFill>
            </a:ln>
          </c:spPr>
        </c:majorGridlines>
        <c:numFmt formatCode="0.00%" sourceLinked="1"/>
        <c:majorTickMark val="none"/>
        <c:minorTickMark val="none"/>
        <c:tickLblPos val="nextTo"/>
        <c:crossAx val="4300160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460407020942742"/>
          <c:y val="8.3860356662059626E-2"/>
          <c:w val="0.52546455512433698"/>
          <c:h val="8.3260708916239823E-2"/>
        </c:manualLayout>
      </c:layout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 b="1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cap="none" spc="5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o-RO"/>
              <a:t>EVALUARE NAȚIONALĂ 2017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cap="none" spc="5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90000"/>
          </a:schemeClr>
        </a:solidFill>
        <a:ln w="12700"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DISCIPLINE!$B$46</c:f>
              <c:strCache>
                <c:ptCount val="1"/>
                <c:pt idx="0">
                  <c:v>JUDEȚUL COVASNA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DISCIPLINE!$A$47:$A$50</c:f>
              <c:strCache>
                <c:ptCount val="4"/>
                <c:pt idx="0">
                  <c:v>Limba și literatura română (Locul 41 la nivel național)</c:v>
                </c:pt>
                <c:pt idx="1">
                  <c:v>Limba și literatura maternă/maghiară (Locul 14 la nivel național)</c:v>
                </c:pt>
                <c:pt idx="2">
                  <c:v>Matematică (Locul 28 la nivel național)</c:v>
                </c:pt>
                <c:pt idx="3">
                  <c:v>Media generală (Locul 29 la nivel național)</c:v>
                </c:pt>
              </c:strCache>
            </c:strRef>
          </c:cat>
          <c:val>
            <c:numRef>
              <c:f>DISCIPLINE!$B$47:$B$50</c:f>
              <c:numCache>
                <c:formatCode>0.00%</c:formatCode>
                <c:ptCount val="4"/>
                <c:pt idx="0">
                  <c:v>0.67030000000000012</c:v>
                </c:pt>
                <c:pt idx="1">
                  <c:v>0.90920000000000001</c:v>
                </c:pt>
                <c:pt idx="2">
                  <c:v>0.60770000000000013</c:v>
                </c:pt>
                <c:pt idx="3">
                  <c:v>0.71800000000000008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7D-40A1-9190-E3430FC8B51B}"/>
            </c:ext>
          </c:extLst>
        </c:ser>
        <c:ser>
          <c:idx val="1"/>
          <c:order val="1"/>
          <c:tx>
            <c:strRef>
              <c:f>DISCIPLINE!$C$46</c:f>
              <c:strCache>
                <c:ptCount val="1"/>
                <c:pt idx="0">
                  <c:v>NIVEL NAȚIONAL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1.763085399449036E-2"/>
                  <c:y val="-1.3888888888888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37D-40A1-9190-E3430FC8B51B}"/>
                </c:ext>
              </c:extLst>
            </c:dLbl>
            <c:dLbl>
              <c:idx val="1"/>
              <c:layout>
                <c:manualLayout>
                  <c:x val="2.644628099173554E-2"/>
                  <c:y val="-1.3888888888888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37D-40A1-9190-E3430FC8B51B}"/>
                </c:ext>
              </c:extLst>
            </c:dLbl>
            <c:dLbl>
              <c:idx val="2"/>
              <c:layout>
                <c:manualLayout>
                  <c:x val="2.203856749311295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37D-40A1-9190-E3430FC8B51B}"/>
                </c:ext>
              </c:extLst>
            </c:dLbl>
            <c:dLbl>
              <c:idx val="3"/>
              <c:layout>
                <c:manualLayout>
                  <c:x val="1.763085399449036E-2"/>
                  <c:y val="-2.31481481481481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37D-40A1-9190-E3430FC8B5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DISCIPLINE!$A$47:$A$50</c:f>
              <c:strCache>
                <c:ptCount val="4"/>
                <c:pt idx="0">
                  <c:v>Limba și literatura română (Locul 41 la nivel național)</c:v>
                </c:pt>
                <c:pt idx="1">
                  <c:v>Limba și literatura maternă/maghiară (Locul 14 la nivel național)</c:v>
                </c:pt>
                <c:pt idx="2">
                  <c:v>Matematică (Locul 28 la nivel național)</c:v>
                </c:pt>
                <c:pt idx="3">
                  <c:v>Media generală (Locul 29 la nivel național)</c:v>
                </c:pt>
              </c:strCache>
            </c:strRef>
          </c:cat>
          <c:val>
            <c:numRef>
              <c:f>DISCIPLINE!$C$47:$C$50</c:f>
              <c:numCache>
                <c:formatCode>0.00%</c:formatCode>
                <c:ptCount val="4"/>
                <c:pt idx="0">
                  <c:v>0.8610000000000001</c:v>
                </c:pt>
                <c:pt idx="1">
                  <c:v>0.91700000000000004</c:v>
                </c:pt>
                <c:pt idx="2">
                  <c:v>0.66010000000000013</c:v>
                </c:pt>
                <c:pt idx="3">
                  <c:v>0.77000000000000013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37D-40A1-9190-E3430FC8B51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32592384"/>
        <c:axId val="412471808"/>
        <c:axId val="0"/>
      </c:bar3DChart>
      <c:catAx>
        <c:axId val="432592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12471808"/>
        <c:crosses val="autoZero"/>
        <c:auto val="1"/>
        <c:lblAlgn val="ctr"/>
        <c:lblOffset val="100"/>
        <c:noMultiLvlLbl val="0"/>
      </c:catAx>
      <c:valAx>
        <c:axId val="4124718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one"/>
        <c:crossAx val="432592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90000"/>
          </a:schemeClr>
        </a:solidFill>
        <a:ln w="12700"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1568627450980388E-2"/>
          <c:y val="7.7029404140280713E-2"/>
          <c:w val="1"/>
          <c:h val="0.6974286807638657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MEDIU_SECTIE!$V$2</c:f>
              <c:strCache>
                <c:ptCount val="1"/>
                <c:pt idx="0">
                  <c:v>RURAL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MEDIU_SECTIE!$U$3:$U$6</c:f>
              <c:strCache>
                <c:ptCount val="4"/>
                <c:pt idx="0">
                  <c:v>REZULTATE GENERALE</c:v>
                </c:pt>
                <c:pt idx="1">
                  <c:v>LIMBA ȘI LITERATURA ROMÂNĂ</c:v>
                </c:pt>
                <c:pt idx="2">
                  <c:v>LIMBA ȘI LITERATURA MAGHIARĂ</c:v>
                </c:pt>
                <c:pt idx="3">
                  <c:v>MATEMATICĂ</c:v>
                </c:pt>
              </c:strCache>
            </c:strRef>
          </c:cat>
          <c:val>
            <c:numRef>
              <c:f>MEDIU_SECTIE!$V$3:$V$7</c:f>
              <c:numCache>
                <c:formatCode>0.00%</c:formatCode>
                <c:ptCount val="5"/>
                <c:pt idx="0">
                  <c:v>0.59662576687116553</c:v>
                </c:pt>
                <c:pt idx="1">
                  <c:v>0.55707762557077634</c:v>
                </c:pt>
                <c:pt idx="2">
                  <c:v>0.86693548387096764</c:v>
                </c:pt>
                <c:pt idx="3">
                  <c:v>0.4624808575803982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C4-4C29-9F0C-87AE9F128F99}"/>
            </c:ext>
          </c:extLst>
        </c:ser>
        <c:ser>
          <c:idx val="1"/>
          <c:order val="1"/>
          <c:tx>
            <c:strRef>
              <c:f>MEDIU_SECTIE!$W$2</c:f>
              <c:strCache>
                <c:ptCount val="1"/>
                <c:pt idx="0">
                  <c:v>URBAN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MEDIU_SECTIE!$U$3:$U$6</c:f>
              <c:strCache>
                <c:ptCount val="4"/>
                <c:pt idx="0">
                  <c:v>REZULTATE GENERALE</c:v>
                </c:pt>
                <c:pt idx="1">
                  <c:v>LIMBA ȘI LITERATURA ROMÂNĂ</c:v>
                </c:pt>
                <c:pt idx="2">
                  <c:v>LIMBA ȘI LITERATURA MAGHIARĂ</c:v>
                </c:pt>
                <c:pt idx="3">
                  <c:v>MATEMATICĂ</c:v>
                </c:pt>
              </c:strCache>
            </c:strRef>
          </c:cat>
          <c:val>
            <c:numRef>
              <c:f>MEDIU_SECTIE!$W$3:$W$7</c:f>
              <c:numCache>
                <c:formatCode>0.00%</c:formatCode>
                <c:ptCount val="5"/>
                <c:pt idx="0">
                  <c:v>0.81761006289308191</c:v>
                </c:pt>
                <c:pt idx="1">
                  <c:v>0.76381909547738702</c:v>
                </c:pt>
                <c:pt idx="2">
                  <c:v>0.94580419580419584</c:v>
                </c:pt>
                <c:pt idx="3">
                  <c:v>0.72704402515723254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C4-4C29-9F0C-87AE9F128F9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01412608"/>
        <c:axId val="152974400"/>
        <c:axId val="0"/>
      </c:bar3DChart>
      <c:catAx>
        <c:axId val="401412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2974400"/>
        <c:crosses val="autoZero"/>
        <c:auto val="1"/>
        <c:lblAlgn val="ctr"/>
        <c:lblOffset val="100"/>
        <c:noMultiLvlLbl val="0"/>
      </c:catAx>
      <c:valAx>
        <c:axId val="1529744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one"/>
        <c:crossAx val="401412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83202376606682"/>
          <c:y val="6.5411713513313333E-2"/>
          <c:w val="0.11049041603087185"/>
          <c:h val="0.16216078363183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90000"/>
          </a:schemeClr>
        </a:solidFill>
        <a:ln w="12700"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9658072152745617E-2"/>
          <c:w val="0.97675079556616928"/>
          <c:h val="0.8033711080232618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MEDIU_SECTIE!$V$22</c:f>
              <c:strCache>
                <c:ptCount val="1"/>
                <c:pt idx="0">
                  <c:v>MAGHIARĂ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MEDIU_SECTIE!$U$23:$U$25</c:f>
              <c:strCache>
                <c:ptCount val="3"/>
                <c:pt idx="0">
                  <c:v>REZULTATE GENERALE</c:v>
                </c:pt>
                <c:pt idx="1">
                  <c:v>LIMBA ȘI LITERATURA ROMÂNĂ</c:v>
                </c:pt>
                <c:pt idx="2">
                  <c:v>MATEMATICĂ</c:v>
                </c:pt>
              </c:strCache>
            </c:strRef>
          </c:cat>
          <c:val>
            <c:numRef>
              <c:f>MEDIU_SECTIE!$V$23:$V$25</c:f>
              <c:numCache>
                <c:formatCode>0.00%</c:formatCode>
                <c:ptCount val="3"/>
                <c:pt idx="0">
                  <c:v>0.69288389513108628</c:v>
                </c:pt>
                <c:pt idx="1">
                  <c:v>0.59366262814538662</c:v>
                </c:pt>
                <c:pt idx="2">
                  <c:v>0.59307764265668861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1C-4B1B-B572-91315159052E}"/>
            </c:ext>
          </c:extLst>
        </c:ser>
        <c:ser>
          <c:idx val="1"/>
          <c:order val="1"/>
          <c:tx>
            <c:strRef>
              <c:f>MEDIU_SECTIE!$W$22</c:f>
              <c:strCache>
                <c:ptCount val="1"/>
                <c:pt idx="0">
                  <c:v>ROMÂNĂ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MEDIU_SECTIE!$U$23:$U$25</c:f>
              <c:strCache>
                <c:ptCount val="3"/>
                <c:pt idx="0">
                  <c:v>REZULTATE GENERALE</c:v>
                </c:pt>
                <c:pt idx="1">
                  <c:v>LIMBA ȘI LITERATURA ROMÂNĂ</c:v>
                </c:pt>
                <c:pt idx="2">
                  <c:v>MATEMATICĂ</c:v>
                </c:pt>
              </c:strCache>
            </c:strRef>
          </c:cat>
          <c:val>
            <c:numRef>
              <c:f>MEDIU_SECTIE!$W$23:$W$25</c:f>
              <c:numCache>
                <c:formatCode>0.00%</c:formatCode>
                <c:ptCount val="3"/>
                <c:pt idx="0">
                  <c:v>0.78891820580474936</c:v>
                </c:pt>
                <c:pt idx="1">
                  <c:v>0.88684210526315788</c:v>
                </c:pt>
                <c:pt idx="2">
                  <c:v>0.64907651715039594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1C-4B1B-B572-91315159052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01414144"/>
        <c:axId val="152976128"/>
        <c:axId val="0"/>
      </c:bar3DChart>
      <c:catAx>
        <c:axId val="401414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2976128"/>
        <c:crosses val="autoZero"/>
        <c:auto val="1"/>
        <c:lblAlgn val="ctr"/>
        <c:lblOffset val="100"/>
        <c:noMultiLvlLbl val="0"/>
      </c:catAx>
      <c:valAx>
        <c:axId val="1529761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one"/>
        <c:crossAx val="401414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803683529112838"/>
          <c:y val="0.10342587681247038"/>
          <c:w val="0.14678704566379316"/>
          <c:h val="0.188400476842435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2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>
            <a:lumMod val="75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>
            <a:lumMod val="75000"/>
          </a:schemeClr>
        </a:solidFill>
      </a:ln>
      <a:scene3d>
        <a:camera prst="orthographicFront"/>
        <a:lightRig rig="threePt" dir="t"/>
      </a:scene3d>
      <a:sp3d prstMaterial="translucentPowder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  <a:ln>
        <a:solidFill>
          <a:schemeClr val="phClr">
            <a:lumMod val="7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lt1"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40A9B0-645E-4E94-A549-FC569F4692AA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hu-HU"/>
        </a:p>
      </dgm:t>
    </dgm:pt>
    <dgm:pt modelId="{E54FF862-A227-4294-B55E-A69454AD5234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o-RO" sz="2400" b="1" dirty="0">
              <a:latin typeface="Arial" panose="020B0604020202020204" pitchFamily="34" charset="0"/>
              <a:cs typeface="Arial" panose="020B0604020202020204" pitchFamily="34" charset="0"/>
            </a:rPr>
            <a:t>SIMULĂRI ORGANIZATE</a:t>
          </a:r>
          <a:endParaRPr lang="hu-H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029C8F-5DA9-4EB8-8CDD-B42500A0C7C5}" type="parTrans" cxnId="{9B5DA467-1665-49F9-96A6-98E865A7461E}">
      <dgm:prSet/>
      <dgm:spPr/>
      <dgm:t>
        <a:bodyPr/>
        <a:lstStyle/>
        <a:p>
          <a:endParaRPr lang="hu-H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364B95-D2D3-4BCE-B849-586259D10B0C}" type="sibTrans" cxnId="{9B5DA467-1665-49F9-96A6-98E865A7461E}">
      <dgm:prSet/>
      <dgm:spPr/>
      <dgm:t>
        <a:bodyPr/>
        <a:lstStyle/>
        <a:p>
          <a:endParaRPr lang="hu-H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95D1CA-7C09-4CB2-B49E-77F378CBCC3F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o-RO" sz="1800" b="1" dirty="0">
              <a:latin typeface="Arial" panose="020B0604020202020204" pitchFamily="34" charset="0"/>
              <a:cs typeface="Arial" panose="020B0604020202020204" pitchFamily="34" charset="0"/>
            </a:rPr>
            <a:t>CLASA A XI-A</a:t>
          </a:r>
          <a:endParaRPr lang="hu-H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9F781C-2929-4BC9-A322-B531CF6FC937}" type="parTrans" cxnId="{253603AB-A49E-4AE8-A05A-1760EB40D7D9}">
      <dgm:prSet custT="1"/>
      <dgm:spPr>
        <a:ln>
          <a:solidFill>
            <a:schemeClr val="accent1"/>
          </a:solidFill>
        </a:ln>
      </dgm:spPr>
      <dgm:t>
        <a:bodyPr/>
        <a:lstStyle/>
        <a:p>
          <a:endParaRPr lang="hu-H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B22AD6-B684-41D5-950F-8059156870C8}" type="sibTrans" cxnId="{253603AB-A49E-4AE8-A05A-1760EB40D7D9}">
      <dgm:prSet/>
      <dgm:spPr/>
      <dgm:t>
        <a:bodyPr/>
        <a:lstStyle/>
        <a:p>
          <a:endParaRPr lang="hu-H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D8E3C9-BB24-4E38-9460-15019CBE56E6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o-RO" sz="1600" b="1" u="sng" dirty="0">
              <a:latin typeface="Arial" panose="020B0604020202020204" pitchFamily="34" charset="0"/>
              <a:cs typeface="Arial" panose="020B0604020202020204" pitchFamily="34" charset="0"/>
            </a:rPr>
            <a:t>SIMULARE NAȚIONALĂ </a:t>
          </a:r>
        </a:p>
        <a:p>
          <a:r>
            <a:rPr lang="ro-RO" sz="1600" b="1" dirty="0">
              <a:latin typeface="Arial" panose="020B0604020202020204" pitchFamily="34" charset="0"/>
              <a:cs typeface="Arial" panose="020B0604020202020204" pitchFamily="34" charset="0"/>
            </a:rPr>
            <a:t>pentru probele Ea), </a:t>
          </a:r>
          <a:r>
            <a:rPr lang="ro-RO" sz="1600" b="1" dirty="0" err="1">
              <a:latin typeface="Arial" panose="020B0604020202020204" pitchFamily="34" charset="0"/>
              <a:cs typeface="Arial" panose="020B0604020202020204" pitchFamily="34" charset="0"/>
            </a:rPr>
            <a:t>Eb</a:t>
          </a:r>
          <a:r>
            <a:rPr lang="ro-RO" sz="1600" b="1" dirty="0">
              <a:latin typeface="Arial" panose="020B0604020202020204" pitchFamily="34" charset="0"/>
              <a:cs typeface="Arial" panose="020B0604020202020204" pitchFamily="34" charset="0"/>
            </a:rPr>
            <a:t>), </a:t>
          </a:r>
          <a:r>
            <a:rPr lang="ro-RO" sz="1600" b="1" dirty="0" err="1">
              <a:latin typeface="Arial" panose="020B0604020202020204" pitchFamily="34" charset="0"/>
              <a:cs typeface="Arial" panose="020B0604020202020204" pitchFamily="34" charset="0"/>
            </a:rPr>
            <a:t>Ec</a:t>
          </a:r>
          <a:r>
            <a:rPr lang="ro-RO" sz="1600" b="1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  <a:p>
          <a:r>
            <a:rPr lang="ro-RO" sz="1600" b="1" u="sng" dirty="0">
              <a:latin typeface="Arial" panose="020B0604020202020204" pitchFamily="34" charset="0"/>
              <a:cs typeface="Arial" panose="020B0604020202020204" pitchFamily="34" charset="0"/>
            </a:rPr>
            <a:t>(7-10 martie 2016)</a:t>
          </a:r>
        </a:p>
        <a:p>
          <a:r>
            <a:rPr lang="ro-RO" sz="1600" b="1" dirty="0">
              <a:latin typeface="Arial" panose="020B0604020202020204" pitchFamily="34" charset="0"/>
              <a:cs typeface="Arial" panose="020B0604020202020204" pitchFamily="34" charset="0"/>
            </a:rPr>
            <a:t>1242 ELEVI PREZENȚI</a:t>
          </a:r>
          <a:endParaRPr lang="hu-H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B83399-0751-4FAF-8235-A6711A9D1A3D}" type="parTrans" cxnId="{C443A153-8217-41CA-8FB6-5EC82883A5E8}">
      <dgm:prSet custT="1"/>
      <dgm:spPr/>
      <dgm:t>
        <a:bodyPr/>
        <a:lstStyle/>
        <a:p>
          <a:endParaRPr lang="hu-H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25E203-A727-48B6-A5D4-083A190447D4}" type="sibTrans" cxnId="{C443A153-8217-41CA-8FB6-5EC82883A5E8}">
      <dgm:prSet/>
      <dgm:spPr/>
      <dgm:t>
        <a:bodyPr/>
        <a:lstStyle/>
        <a:p>
          <a:endParaRPr lang="hu-H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085AC0-0573-4E57-8D15-18E8A36F2B21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o-RO" sz="1800" b="1" dirty="0">
              <a:latin typeface="Arial" panose="020B0604020202020204" pitchFamily="34" charset="0"/>
              <a:cs typeface="Arial" panose="020B0604020202020204" pitchFamily="34" charset="0"/>
            </a:rPr>
            <a:t>CLASA A XII-A</a:t>
          </a:r>
          <a:endParaRPr lang="hu-H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19B462-FA32-4B54-829C-038E8C5A3452}" type="parTrans" cxnId="{8056CBEF-6DC6-42A4-84C4-D97CA3C6E70F}">
      <dgm:prSet custT="1"/>
      <dgm:spPr>
        <a:ln>
          <a:solidFill>
            <a:schemeClr val="accent1"/>
          </a:solidFill>
        </a:ln>
      </dgm:spPr>
      <dgm:t>
        <a:bodyPr/>
        <a:lstStyle/>
        <a:p>
          <a:endParaRPr lang="hu-H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E239F4-E297-4585-9430-4337B64EFF0C}" type="sibTrans" cxnId="{8056CBEF-6DC6-42A4-84C4-D97CA3C6E70F}">
      <dgm:prSet/>
      <dgm:spPr/>
      <dgm:t>
        <a:bodyPr/>
        <a:lstStyle/>
        <a:p>
          <a:endParaRPr lang="hu-H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CB8DF5-D239-451F-8153-B26E4BCD5EBE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o-RO" sz="1600" b="1" u="sng" dirty="0">
              <a:latin typeface="Arial" panose="020B0604020202020204" pitchFamily="34" charset="0"/>
              <a:cs typeface="Arial" panose="020B0604020202020204" pitchFamily="34" charset="0"/>
            </a:rPr>
            <a:t>SIMULARE JUDEȚEANĂ </a:t>
          </a:r>
          <a:r>
            <a:rPr lang="ro-RO" sz="1600" b="1" dirty="0">
              <a:latin typeface="Arial" panose="020B0604020202020204" pitchFamily="34" charset="0"/>
              <a:cs typeface="Arial" panose="020B0604020202020204" pitchFamily="34" charset="0"/>
            </a:rPr>
            <a:t>pentru probele Ea), </a:t>
          </a:r>
          <a:r>
            <a:rPr lang="ro-RO" sz="1600" b="1" dirty="0" err="1">
              <a:latin typeface="Arial" panose="020B0604020202020204" pitchFamily="34" charset="0"/>
              <a:cs typeface="Arial" panose="020B0604020202020204" pitchFamily="34" charset="0"/>
            </a:rPr>
            <a:t>Eb</a:t>
          </a:r>
          <a:r>
            <a:rPr lang="ro-RO" sz="1600" b="1" dirty="0">
              <a:latin typeface="Arial" panose="020B0604020202020204" pitchFamily="34" charset="0"/>
              <a:cs typeface="Arial" panose="020B0604020202020204" pitchFamily="34" charset="0"/>
            </a:rPr>
            <a:t>), </a:t>
          </a:r>
          <a:r>
            <a:rPr lang="ro-RO" sz="1600" b="1" dirty="0" err="1">
              <a:latin typeface="Arial" panose="020B0604020202020204" pitchFamily="34" charset="0"/>
              <a:cs typeface="Arial" panose="020B0604020202020204" pitchFamily="34" charset="0"/>
            </a:rPr>
            <a:t>Ec</a:t>
          </a:r>
          <a:r>
            <a:rPr lang="ro-RO" sz="1600" b="1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  <a:p>
          <a:r>
            <a:rPr lang="ro-RO" sz="1600" b="1" u="sng" dirty="0">
              <a:latin typeface="Arial" panose="020B0604020202020204" pitchFamily="34" charset="0"/>
              <a:cs typeface="Arial" panose="020B0604020202020204" pitchFamily="34" charset="0"/>
            </a:rPr>
            <a:t>(6-8 decembrie 2017)</a:t>
          </a:r>
        </a:p>
        <a:p>
          <a:r>
            <a:rPr lang="ro-RO" sz="1600" b="1" dirty="0">
              <a:latin typeface="Arial" panose="020B0604020202020204" pitchFamily="34" charset="0"/>
              <a:cs typeface="Arial" panose="020B0604020202020204" pitchFamily="34" charset="0"/>
            </a:rPr>
            <a:t>1231 ELEVI PREZENȚI</a:t>
          </a:r>
          <a:endParaRPr lang="hu-H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83A94E-13CD-4933-B609-871CD11ED90E}" type="parTrans" cxnId="{97B1EA0E-77EB-4C36-BE7A-F53E75AFE96D}">
      <dgm:prSet custT="1"/>
      <dgm:spPr>
        <a:ln>
          <a:solidFill>
            <a:schemeClr val="accent2"/>
          </a:solidFill>
        </a:ln>
      </dgm:spPr>
      <dgm:t>
        <a:bodyPr/>
        <a:lstStyle/>
        <a:p>
          <a:endParaRPr lang="hu-H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2AA5DE-BE04-4DCC-AC42-F5718E5AB217}" type="sibTrans" cxnId="{97B1EA0E-77EB-4C36-BE7A-F53E75AFE96D}">
      <dgm:prSet/>
      <dgm:spPr/>
      <dgm:t>
        <a:bodyPr/>
        <a:lstStyle/>
        <a:p>
          <a:endParaRPr lang="hu-H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429E6B-D19E-4936-AEDE-017F9E819C4D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o-RO" sz="1600" b="1" u="sng" dirty="0">
              <a:latin typeface="Arial" panose="020B0604020202020204" pitchFamily="34" charset="0"/>
              <a:cs typeface="Arial" panose="020B0604020202020204" pitchFamily="34" charset="0"/>
            </a:rPr>
            <a:t>SIMULARE NAȚIONALĂ </a:t>
          </a:r>
          <a:r>
            <a:rPr lang="ro-RO" sz="1600" b="1" dirty="0">
              <a:latin typeface="Arial" panose="020B0604020202020204" pitchFamily="34" charset="0"/>
              <a:cs typeface="Arial" panose="020B0604020202020204" pitchFamily="34" charset="0"/>
            </a:rPr>
            <a:t>pentru toate probele</a:t>
          </a:r>
        </a:p>
        <a:p>
          <a:r>
            <a:rPr lang="ro-RO" sz="1600" b="1" u="sng" dirty="0">
              <a:latin typeface="Arial" panose="020B0604020202020204" pitchFamily="34" charset="0"/>
              <a:cs typeface="Arial" panose="020B0604020202020204" pitchFamily="34" charset="0"/>
            </a:rPr>
            <a:t>(13-17 martie 2017)</a:t>
          </a:r>
        </a:p>
        <a:p>
          <a:r>
            <a:rPr lang="ro-RO" sz="1600" b="1" dirty="0">
              <a:latin typeface="Arial" panose="020B0604020202020204" pitchFamily="34" charset="0"/>
              <a:cs typeface="Arial" panose="020B0604020202020204" pitchFamily="34" charset="0"/>
            </a:rPr>
            <a:t>1215 ELEVI PREZENȚI</a:t>
          </a:r>
          <a:endParaRPr lang="hu-H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98012B-159C-4E2A-B2B3-1E9E21F2D3DD}" type="parTrans" cxnId="{ED2B4F12-738D-4DED-8DB7-36571D38D028}">
      <dgm:prSet custT="1"/>
      <dgm:spPr>
        <a:ln>
          <a:solidFill>
            <a:schemeClr val="accent2"/>
          </a:solidFill>
        </a:ln>
      </dgm:spPr>
      <dgm:t>
        <a:bodyPr/>
        <a:lstStyle/>
        <a:p>
          <a:endParaRPr lang="hu-H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118DE0-89AC-49DD-B544-04B9CEFCD1D7}" type="sibTrans" cxnId="{ED2B4F12-738D-4DED-8DB7-36571D38D028}">
      <dgm:prSet/>
      <dgm:spPr/>
      <dgm:t>
        <a:bodyPr/>
        <a:lstStyle/>
        <a:p>
          <a:endParaRPr lang="hu-H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A4860C-F7DE-4F5C-82AF-613BF45B9051}" type="pres">
      <dgm:prSet presAssocID="{E140A9B0-645E-4E94-A549-FC569F4692A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86C06E7-B30D-4F1B-AF86-BCAB40647FD7}" type="pres">
      <dgm:prSet presAssocID="{E54FF862-A227-4294-B55E-A69454AD5234}" presName="root1" presStyleCnt="0"/>
      <dgm:spPr/>
    </dgm:pt>
    <dgm:pt modelId="{E508B852-414D-411A-9D39-1E16D3B89161}" type="pres">
      <dgm:prSet presAssocID="{E54FF862-A227-4294-B55E-A69454AD5234}" presName="LevelOneTextNode" presStyleLbl="node0" presStyleIdx="0" presStyleCnt="1" custScaleX="144579" custScaleY="170003">
        <dgm:presLayoutVars>
          <dgm:chPref val="3"/>
        </dgm:presLayoutVars>
      </dgm:prSet>
      <dgm:spPr/>
    </dgm:pt>
    <dgm:pt modelId="{9CF14679-E063-43D9-8D0A-D6E73235E72F}" type="pres">
      <dgm:prSet presAssocID="{E54FF862-A227-4294-B55E-A69454AD5234}" presName="level2hierChild" presStyleCnt="0"/>
      <dgm:spPr/>
    </dgm:pt>
    <dgm:pt modelId="{2129F1D7-B2CC-4103-8259-85584F5E54CE}" type="pres">
      <dgm:prSet presAssocID="{BC9F781C-2929-4BC9-A322-B531CF6FC937}" presName="conn2-1" presStyleLbl="parChTrans1D2" presStyleIdx="0" presStyleCnt="2"/>
      <dgm:spPr/>
    </dgm:pt>
    <dgm:pt modelId="{67DF5677-49C7-40DA-8802-477D2EF4B6D7}" type="pres">
      <dgm:prSet presAssocID="{BC9F781C-2929-4BC9-A322-B531CF6FC937}" presName="connTx" presStyleLbl="parChTrans1D2" presStyleIdx="0" presStyleCnt="2"/>
      <dgm:spPr/>
    </dgm:pt>
    <dgm:pt modelId="{04B9456B-5AC9-4D59-A80E-AB9151C1F417}" type="pres">
      <dgm:prSet presAssocID="{DE95D1CA-7C09-4CB2-B49E-77F378CBCC3F}" presName="root2" presStyleCnt="0"/>
      <dgm:spPr/>
    </dgm:pt>
    <dgm:pt modelId="{E9F5D62D-7B14-43DF-AA5D-2A558F3E0D2F}" type="pres">
      <dgm:prSet presAssocID="{DE95D1CA-7C09-4CB2-B49E-77F378CBCC3F}" presName="LevelTwoTextNode" presStyleLbl="node2" presStyleIdx="0" presStyleCnt="2" custScaleX="117670">
        <dgm:presLayoutVars>
          <dgm:chPref val="3"/>
        </dgm:presLayoutVars>
      </dgm:prSet>
      <dgm:spPr/>
    </dgm:pt>
    <dgm:pt modelId="{1CDFF8D5-B158-46B7-A271-2E149ED4D3B8}" type="pres">
      <dgm:prSet presAssocID="{DE95D1CA-7C09-4CB2-B49E-77F378CBCC3F}" presName="level3hierChild" presStyleCnt="0"/>
      <dgm:spPr/>
    </dgm:pt>
    <dgm:pt modelId="{2ECD0A4A-B7BF-414E-86BF-1718BF92EC3D}" type="pres">
      <dgm:prSet presAssocID="{19B83399-0751-4FAF-8235-A6711A9D1A3D}" presName="conn2-1" presStyleLbl="parChTrans1D3" presStyleIdx="0" presStyleCnt="3"/>
      <dgm:spPr/>
    </dgm:pt>
    <dgm:pt modelId="{4CDE3916-B3EB-4479-893F-B0F791CA8181}" type="pres">
      <dgm:prSet presAssocID="{19B83399-0751-4FAF-8235-A6711A9D1A3D}" presName="connTx" presStyleLbl="parChTrans1D3" presStyleIdx="0" presStyleCnt="3"/>
      <dgm:spPr/>
    </dgm:pt>
    <dgm:pt modelId="{6D564D89-74BC-435F-B82B-0D57DD4005DF}" type="pres">
      <dgm:prSet presAssocID="{8AD8E3C9-BB24-4E38-9460-15019CBE56E6}" presName="root2" presStyleCnt="0"/>
      <dgm:spPr/>
    </dgm:pt>
    <dgm:pt modelId="{6F3B564F-6614-4D21-8671-67C25FCB60A7}" type="pres">
      <dgm:prSet presAssocID="{8AD8E3C9-BB24-4E38-9460-15019CBE56E6}" presName="LevelTwoTextNode" presStyleLbl="node3" presStyleIdx="0" presStyleCnt="3" custScaleX="180064" custScaleY="174575">
        <dgm:presLayoutVars>
          <dgm:chPref val="3"/>
        </dgm:presLayoutVars>
      </dgm:prSet>
      <dgm:spPr/>
    </dgm:pt>
    <dgm:pt modelId="{5CE11993-6668-4780-8896-7F138952FF0D}" type="pres">
      <dgm:prSet presAssocID="{8AD8E3C9-BB24-4E38-9460-15019CBE56E6}" presName="level3hierChild" presStyleCnt="0"/>
      <dgm:spPr/>
    </dgm:pt>
    <dgm:pt modelId="{EE22FFC8-5517-4C41-B2A0-E8AB4521FB85}" type="pres">
      <dgm:prSet presAssocID="{9E19B462-FA32-4B54-829C-038E8C5A3452}" presName="conn2-1" presStyleLbl="parChTrans1D2" presStyleIdx="1" presStyleCnt="2"/>
      <dgm:spPr/>
    </dgm:pt>
    <dgm:pt modelId="{F1637437-E688-48E0-9A86-193668429A15}" type="pres">
      <dgm:prSet presAssocID="{9E19B462-FA32-4B54-829C-038E8C5A3452}" presName="connTx" presStyleLbl="parChTrans1D2" presStyleIdx="1" presStyleCnt="2"/>
      <dgm:spPr/>
    </dgm:pt>
    <dgm:pt modelId="{111C32E8-70E6-426C-AFC0-2D73DD9589A3}" type="pres">
      <dgm:prSet presAssocID="{D6085AC0-0573-4E57-8D15-18E8A36F2B21}" presName="root2" presStyleCnt="0"/>
      <dgm:spPr/>
    </dgm:pt>
    <dgm:pt modelId="{D3DC433A-B827-4FC1-B572-CE0B47CF3558}" type="pres">
      <dgm:prSet presAssocID="{D6085AC0-0573-4E57-8D15-18E8A36F2B21}" presName="LevelTwoTextNode" presStyleLbl="node2" presStyleIdx="1" presStyleCnt="2" custScaleX="118624">
        <dgm:presLayoutVars>
          <dgm:chPref val="3"/>
        </dgm:presLayoutVars>
      </dgm:prSet>
      <dgm:spPr/>
    </dgm:pt>
    <dgm:pt modelId="{E19BCF7E-1C76-467F-8B2D-C48A8146FF92}" type="pres">
      <dgm:prSet presAssocID="{D6085AC0-0573-4E57-8D15-18E8A36F2B21}" presName="level3hierChild" presStyleCnt="0"/>
      <dgm:spPr/>
    </dgm:pt>
    <dgm:pt modelId="{C7787A7A-F55F-4D8A-A780-891EF21E3BE7}" type="pres">
      <dgm:prSet presAssocID="{BB83A94E-13CD-4933-B609-871CD11ED90E}" presName="conn2-1" presStyleLbl="parChTrans1D3" presStyleIdx="1" presStyleCnt="3"/>
      <dgm:spPr/>
    </dgm:pt>
    <dgm:pt modelId="{98C02BB4-F88A-48BF-9EE4-EA74B3A6D7A4}" type="pres">
      <dgm:prSet presAssocID="{BB83A94E-13CD-4933-B609-871CD11ED90E}" presName="connTx" presStyleLbl="parChTrans1D3" presStyleIdx="1" presStyleCnt="3"/>
      <dgm:spPr/>
    </dgm:pt>
    <dgm:pt modelId="{7FD8B26F-9D57-4C3F-BAE7-14106EED499E}" type="pres">
      <dgm:prSet presAssocID="{BECB8DF5-D239-451F-8153-B26E4BCD5EBE}" presName="root2" presStyleCnt="0"/>
      <dgm:spPr/>
    </dgm:pt>
    <dgm:pt modelId="{A92D4FE7-A221-404E-BC2D-55EFECD866B8}" type="pres">
      <dgm:prSet presAssocID="{BECB8DF5-D239-451F-8153-B26E4BCD5EBE}" presName="LevelTwoTextNode" presStyleLbl="node3" presStyleIdx="1" presStyleCnt="3" custScaleX="183169" custScaleY="183188" custLinFactNeighborX="762" custLinFactNeighborY="33595">
        <dgm:presLayoutVars>
          <dgm:chPref val="3"/>
        </dgm:presLayoutVars>
      </dgm:prSet>
      <dgm:spPr/>
    </dgm:pt>
    <dgm:pt modelId="{9368D43E-21FD-4044-950D-0DD46E4AECD3}" type="pres">
      <dgm:prSet presAssocID="{BECB8DF5-D239-451F-8153-B26E4BCD5EBE}" presName="level3hierChild" presStyleCnt="0"/>
      <dgm:spPr/>
    </dgm:pt>
    <dgm:pt modelId="{41404E34-E048-47FD-A850-5F53271AC3DD}" type="pres">
      <dgm:prSet presAssocID="{3098012B-159C-4E2A-B2B3-1E9E21F2D3DD}" presName="conn2-1" presStyleLbl="parChTrans1D3" presStyleIdx="2" presStyleCnt="3"/>
      <dgm:spPr/>
    </dgm:pt>
    <dgm:pt modelId="{A3C045BD-E1C2-4777-BEED-B43DDC90F0EE}" type="pres">
      <dgm:prSet presAssocID="{3098012B-159C-4E2A-B2B3-1E9E21F2D3DD}" presName="connTx" presStyleLbl="parChTrans1D3" presStyleIdx="2" presStyleCnt="3"/>
      <dgm:spPr/>
    </dgm:pt>
    <dgm:pt modelId="{51531DA3-D29E-4E37-B521-162FC85C67B7}" type="pres">
      <dgm:prSet presAssocID="{D8429E6B-D19E-4936-AEDE-017F9E819C4D}" presName="root2" presStyleCnt="0"/>
      <dgm:spPr/>
    </dgm:pt>
    <dgm:pt modelId="{5E94A8E1-0E6A-494C-A55F-E8AAEAEAE18E}" type="pres">
      <dgm:prSet presAssocID="{D8429E6B-D19E-4936-AEDE-017F9E819C4D}" presName="LevelTwoTextNode" presStyleLbl="node3" presStyleIdx="2" presStyleCnt="3" custScaleX="180705" custScaleY="169881" custLinFactNeighborX="-3833" custLinFactNeighborY="61115">
        <dgm:presLayoutVars>
          <dgm:chPref val="3"/>
        </dgm:presLayoutVars>
      </dgm:prSet>
      <dgm:spPr/>
    </dgm:pt>
    <dgm:pt modelId="{F9671DEB-062F-4A2F-9ECA-C66ABFC52E29}" type="pres">
      <dgm:prSet presAssocID="{D8429E6B-D19E-4936-AEDE-017F9E819C4D}" presName="level3hierChild" presStyleCnt="0"/>
      <dgm:spPr/>
    </dgm:pt>
  </dgm:ptLst>
  <dgm:cxnLst>
    <dgm:cxn modelId="{A27D5205-7AD1-4B04-8849-3475194A94F0}" type="presOf" srcId="{9E19B462-FA32-4B54-829C-038E8C5A3452}" destId="{EE22FFC8-5517-4C41-B2A0-E8AB4521FB85}" srcOrd="0" destOrd="0" presId="urn:microsoft.com/office/officeart/2005/8/layout/hierarchy2"/>
    <dgm:cxn modelId="{97B1EA0E-77EB-4C36-BE7A-F53E75AFE96D}" srcId="{D6085AC0-0573-4E57-8D15-18E8A36F2B21}" destId="{BECB8DF5-D239-451F-8153-B26E4BCD5EBE}" srcOrd="0" destOrd="0" parTransId="{BB83A94E-13CD-4933-B609-871CD11ED90E}" sibTransId="{2F2AA5DE-BE04-4DCC-AC42-F5718E5AB217}"/>
    <dgm:cxn modelId="{ED2B4F12-738D-4DED-8DB7-36571D38D028}" srcId="{D6085AC0-0573-4E57-8D15-18E8A36F2B21}" destId="{D8429E6B-D19E-4936-AEDE-017F9E819C4D}" srcOrd="1" destOrd="0" parTransId="{3098012B-159C-4E2A-B2B3-1E9E21F2D3DD}" sibTransId="{7E118DE0-89AC-49DD-B544-04B9CEFCD1D7}"/>
    <dgm:cxn modelId="{737D3513-1C39-41A9-892B-12AD772C8070}" type="presOf" srcId="{DE95D1CA-7C09-4CB2-B49E-77F378CBCC3F}" destId="{E9F5D62D-7B14-43DF-AA5D-2A558F3E0D2F}" srcOrd="0" destOrd="0" presId="urn:microsoft.com/office/officeart/2005/8/layout/hierarchy2"/>
    <dgm:cxn modelId="{36B11825-F819-4894-8CC4-82B8D94AF78A}" type="presOf" srcId="{19B83399-0751-4FAF-8235-A6711A9D1A3D}" destId="{2ECD0A4A-B7BF-414E-86BF-1718BF92EC3D}" srcOrd="0" destOrd="0" presId="urn:microsoft.com/office/officeart/2005/8/layout/hierarchy2"/>
    <dgm:cxn modelId="{36C94C29-662D-42B1-97EC-6A9F44D6A0AB}" type="presOf" srcId="{E140A9B0-645E-4E94-A549-FC569F4692AA}" destId="{A5A4860C-F7DE-4F5C-82AF-613BF45B9051}" srcOrd="0" destOrd="0" presId="urn:microsoft.com/office/officeart/2005/8/layout/hierarchy2"/>
    <dgm:cxn modelId="{3EF99637-711E-4307-8A56-A08ED94FE75D}" type="presOf" srcId="{E54FF862-A227-4294-B55E-A69454AD5234}" destId="{E508B852-414D-411A-9D39-1E16D3B89161}" srcOrd="0" destOrd="0" presId="urn:microsoft.com/office/officeart/2005/8/layout/hierarchy2"/>
    <dgm:cxn modelId="{F151D85B-7F1C-4BDF-8C2D-093A60705109}" type="presOf" srcId="{BB83A94E-13CD-4933-B609-871CD11ED90E}" destId="{C7787A7A-F55F-4D8A-A780-891EF21E3BE7}" srcOrd="0" destOrd="0" presId="urn:microsoft.com/office/officeart/2005/8/layout/hierarchy2"/>
    <dgm:cxn modelId="{9DCA605F-DA69-4D14-8348-A9148BBD38CD}" type="presOf" srcId="{BC9F781C-2929-4BC9-A322-B531CF6FC937}" destId="{67DF5677-49C7-40DA-8802-477D2EF4B6D7}" srcOrd="1" destOrd="0" presId="urn:microsoft.com/office/officeart/2005/8/layout/hierarchy2"/>
    <dgm:cxn modelId="{2386A444-C687-4B7B-8F93-2337DF27966B}" type="presOf" srcId="{3098012B-159C-4E2A-B2B3-1E9E21F2D3DD}" destId="{41404E34-E048-47FD-A850-5F53271AC3DD}" srcOrd="0" destOrd="0" presId="urn:microsoft.com/office/officeart/2005/8/layout/hierarchy2"/>
    <dgm:cxn modelId="{9B5DA467-1665-49F9-96A6-98E865A7461E}" srcId="{E140A9B0-645E-4E94-A549-FC569F4692AA}" destId="{E54FF862-A227-4294-B55E-A69454AD5234}" srcOrd="0" destOrd="0" parTransId="{D0029C8F-5DA9-4EB8-8CDD-B42500A0C7C5}" sibTransId="{A5364B95-D2D3-4BCE-B849-586259D10B0C}"/>
    <dgm:cxn modelId="{DC074A4C-68A7-4E2F-81B0-B758CC896AE9}" type="presOf" srcId="{19B83399-0751-4FAF-8235-A6711A9D1A3D}" destId="{4CDE3916-B3EB-4479-893F-B0F791CA8181}" srcOrd="1" destOrd="0" presId="urn:microsoft.com/office/officeart/2005/8/layout/hierarchy2"/>
    <dgm:cxn modelId="{05D68353-1D89-492C-B746-21DBB6BE31D2}" type="presOf" srcId="{9E19B462-FA32-4B54-829C-038E8C5A3452}" destId="{F1637437-E688-48E0-9A86-193668429A15}" srcOrd="1" destOrd="0" presId="urn:microsoft.com/office/officeart/2005/8/layout/hierarchy2"/>
    <dgm:cxn modelId="{C443A153-8217-41CA-8FB6-5EC82883A5E8}" srcId="{DE95D1CA-7C09-4CB2-B49E-77F378CBCC3F}" destId="{8AD8E3C9-BB24-4E38-9460-15019CBE56E6}" srcOrd="0" destOrd="0" parTransId="{19B83399-0751-4FAF-8235-A6711A9D1A3D}" sibTransId="{7E25E203-A727-48B6-A5D4-083A190447D4}"/>
    <dgm:cxn modelId="{5362E456-8E7E-4770-AA1A-D8220E2262DB}" type="presOf" srcId="{BECB8DF5-D239-451F-8153-B26E4BCD5EBE}" destId="{A92D4FE7-A221-404E-BC2D-55EFECD866B8}" srcOrd="0" destOrd="0" presId="urn:microsoft.com/office/officeart/2005/8/layout/hierarchy2"/>
    <dgm:cxn modelId="{463F2B7F-FC43-46EE-BAE3-2E7ECBD26707}" type="presOf" srcId="{D8429E6B-D19E-4936-AEDE-017F9E819C4D}" destId="{5E94A8E1-0E6A-494C-A55F-E8AAEAEAE18E}" srcOrd="0" destOrd="0" presId="urn:microsoft.com/office/officeart/2005/8/layout/hierarchy2"/>
    <dgm:cxn modelId="{2531F38D-CBF7-46A0-95FE-98321276A8AC}" type="presOf" srcId="{BB83A94E-13CD-4933-B609-871CD11ED90E}" destId="{98C02BB4-F88A-48BF-9EE4-EA74B3A6D7A4}" srcOrd="1" destOrd="0" presId="urn:microsoft.com/office/officeart/2005/8/layout/hierarchy2"/>
    <dgm:cxn modelId="{BA7BDCA0-5989-4543-BA00-0DD182958633}" type="presOf" srcId="{8AD8E3C9-BB24-4E38-9460-15019CBE56E6}" destId="{6F3B564F-6614-4D21-8671-67C25FCB60A7}" srcOrd="0" destOrd="0" presId="urn:microsoft.com/office/officeart/2005/8/layout/hierarchy2"/>
    <dgm:cxn modelId="{253603AB-A49E-4AE8-A05A-1760EB40D7D9}" srcId="{E54FF862-A227-4294-B55E-A69454AD5234}" destId="{DE95D1CA-7C09-4CB2-B49E-77F378CBCC3F}" srcOrd="0" destOrd="0" parTransId="{BC9F781C-2929-4BC9-A322-B531CF6FC937}" sibTransId="{5EB22AD6-B684-41D5-950F-8059156870C8}"/>
    <dgm:cxn modelId="{24D4BDC7-EA2E-4CEE-AFCB-692BEE433F0B}" type="presOf" srcId="{3098012B-159C-4E2A-B2B3-1E9E21F2D3DD}" destId="{A3C045BD-E1C2-4777-BEED-B43DDC90F0EE}" srcOrd="1" destOrd="0" presId="urn:microsoft.com/office/officeart/2005/8/layout/hierarchy2"/>
    <dgm:cxn modelId="{8056CBEF-6DC6-42A4-84C4-D97CA3C6E70F}" srcId="{E54FF862-A227-4294-B55E-A69454AD5234}" destId="{D6085AC0-0573-4E57-8D15-18E8A36F2B21}" srcOrd="1" destOrd="0" parTransId="{9E19B462-FA32-4B54-829C-038E8C5A3452}" sibTransId="{AAE239F4-E297-4585-9430-4337B64EFF0C}"/>
    <dgm:cxn modelId="{97F971F0-DD18-4F4C-8A2D-80B55C26B810}" type="presOf" srcId="{BC9F781C-2929-4BC9-A322-B531CF6FC937}" destId="{2129F1D7-B2CC-4103-8259-85584F5E54CE}" srcOrd="0" destOrd="0" presId="urn:microsoft.com/office/officeart/2005/8/layout/hierarchy2"/>
    <dgm:cxn modelId="{E7887FF2-6E25-49BB-B866-5E9E87335534}" type="presOf" srcId="{D6085AC0-0573-4E57-8D15-18E8A36F2B21}" destId="{D3DC433A-B827-4FC1-B572-CE0B47CF3558}" srcOrd="0" destOrd="0" presId="urn:microsoft.com/office/officeart/2005/8/layout/hierarchy2"/>
    <dgm:cxn modelId="{5E0A3F63-6264-4039-B796-004997300BCF}" type="presParOf" srcId="{A5A4860C-F7DE-4F5C-82AF-613BF45B9051}" destId="{D86C06E7-B30D-4F1B-AF86-BCAB40647FD7}" srcOrd="0" destOrd="0" presId="urn:microsoft.com/office/officeart/2005/8/layout/hierarchy2"/>
    <dgm:cxn modelId="{1EF90521-971E-4F0D-97D8-7FE32F61E447}" type="presParOf" srcId="{D86C06E7-B30D-4F1B-AF86-BCAB40647FD7}" destId="{E508B852-414D-411A-9D39-1E16D3B89161}" srcOrd="0" destOrd="0" presId="urn:microsoft.com/office/officeart/2005/8/layout/hierarchy2"/>
    <dgm:cxn modelId="{A3348FCC-B897-4992-9667-3692277FC703}" type="presParOf" srcId="{D86C06E7-B30D-4F1B-AF86-BCAB40647FD7}" destId="{9CF14679-E063-43D9-8D0A-D6E73235E72F}" srcOrd="1" destOrd="0" presId="urn:microsoft.com/office/officeart/2005/8/layout/hierarchy2"/>
    <dgm:cxn modelId="{56914A6D-15E4-4FEA-9FF0-CFB8D12284F6}" type="presParOf" srcId="{9CF14679-E063-43D9-8D0A-D6E73235E72F}" destId="{2129F1D7-B2CC-4103-8259-85584F5E54CE}" srcOrd="0" destOrd="0" presId="urn:microsoft.com/office/officeart/2005/8/layout/hierarchy2"/>
    <dgm:cxn modelId="{49948D2E-D97B-4EA4-B3EF-3E489FFF45FF}" type="presParOf" srcId="{2129F1D7-B2CC-4103-8259-85584F5E54CE}" destId="{67DF5677-49C7-40DA-8802-477D2EF4B6D7}" srcOrd="0" destOrd="0" presId="urn:microsoft.com/office/officeart/2005/8/layout/hierarchy2"/>
    <dgm:cxn modelId="{EA36F376-5C9F-4A9D-A3EB-821D22840473}" type="presParOf" srcId="{9CF14679-E063-43D9-8D0A-D6E73235E72F}" destId="{04B9456B-5AC9-4D59-A80E-AB9151C1F417}" srcOrd="1" destOrd="0" presId="urn:microsoft.com/office/officeart/2005/8/layout/hierarchy2"/>
    <dgm:cxn modelId="{6090EDDE-58EE-43A3-99A3-4909AA706B31}" type="presParOf" srcId="{04B9456B-5AC9-4D59-A80E-AB9151C1F417}" destId="{E9F5D62D-7B14-43DF-AA5D-2A558F3E0D2F}" srcOrd="0" destOrd="0" presId="urn:microsoft.com/office/officeart/2005/8/layout/hierarchy2"/>
    <dgm:cxn modelId="{CDF58300-6635-4031-BF9D-ABD17002EB82}" type="presParOf" srcId="{04B9456B-5AC9-4D59-A80E-AB9151C1F417}" destId="{1CDFF8D5-B158-46B7-A271-2E149ED4D3B8}" srcOrd="1" destOrd="0" presId="urn:microsoft.com/office/officeart/2005/8/layout/hierarchy2"/>
    <dgm:cxn modelId="{5A5DBFC4-1287-4D13-B336-8E31F4A4B996}" type="presParOf" srcId="{1CDFF8D5-B158-46B7-A271-2E149ED4D3B8}" destId="{2ECD0A4A-B7BF-414E-86BF-1718BF92EC3D}" srcOrd="0" destOrd="0" presId="urn:microsoft.com/office/officeart/2005/8/layout/hierarchy2"/>
    <dgm:cxn modelId="{01F1CEEC-D026-4B45-BDCC-A69B15D92BF5}" type="presParOf" srcId="{2ECD0A4A-B7BF-414E-86BF-1718BF92EC3D}" destId="{4CDE3916-B3EB-4479-893F-B0F791CA8181}" srcOrd="0" destOrd="0" presId="urn:microsoft.com/office/officeart/2005/8/layout/hierarchy2"/>
    <dgm:cxn modelId="{2BC98B17-C407-4072-B363-09B5CAE403DA}" type="presParOf" srcId="{1CDFF8D5-B158-46B7-A271-2E149ED4D3B8}" destId="{6D564D89-74BC-435F-B82B-0D57DD4005DF}" srcOrd="1" destOrd="0" presId="urn:microsoft.com/office/officeart/2005/8/layout/hierarchy2"/>
    <dgm:cxn modelId="{1498BBC7-F353-4288-94FF-DCFB40109C4C}" type="presParOf" srcId="{6D564D89-74BC-435F-B82B-0D57DD4005DF}" destId="{6F3B564F-6614-4D21-8671-67C25FCB60A7}" srcOrd="0" destOrd="0" presId="urn:microsoft.com/office/officeart/2005/8/layout/hierarchy2"/>
    <dgm:cxn modelId="{CFE78F50-2980-4BED-9796-671B8E179149}" type="presParOf" srcId="{6D564D89-74BC-435F-B82B-0D57DD4005DF}" destId="{5CE11993-6668-4780-8896-7F138952FF0D}" srcOrd="1" destOrd="0" presId="urn:microsoft.com/office/officeart/2005/8/layout/hierarchy2"/>
    <dgm:cxn modelId="{7D9C334E-4746-4D27-83B7-5637EC55E52A}" type="presParOf" srcId="{9CF14679-E063-43D9-8D0A-D6E73235E72F}" destId="{EE22FFC8-5517-4C41-B2A0-E8AB4521FB85}" srcOrd="2" destOrd="0" presId="urn:microsoft.com/office/officeart/2005/8/layout/hierarchy2"/>
    <dgm:cxn modelId="{B61BA44D-3C9C-4B6A-8783-B01C2D45C750}" type="presParOf" srcId="{EE22FFC8-5517-4C41-B2A0-E8AB4521FB85}" destId="{F1637437-E688-48E0-9A86-193668429A15}" srcOrd="0" destOrd="0" presId="urn:microsoft.com/office/officeart/2005/8/layout/hierarchy2"/>
    <dgm:cxn modelId="{0A96066D-18BB-4C8E-9542-6EAFECB06211}" type="presParOf" srcId="{9CF14679-E063-43D9-8D0A-D6E73235E72F}" destId="{111C32E8-70E6-426C-AFC0-2D73DD9589A3}" srcOrd="3" destOrd="0" presId="urn:microsoft.com/office/officeart/2005/8/layout/hierarchy2"/>
    <dgm:cxn modelId="{0A660FAA-60F7-4A05-A104-706CF9118C94}" type="presParOf" srcId="{111C32E8-70E6-426C-AFC0-2D73DD9589A3}" destId="{D3DC433A-B827-4FC1-B572-CE0B47CF3558}" srcOrd="0" destOrd="0" presId="urn:microsoft.com/office/officeart/2005/8/layout/hierarchy2"/>
    <dgm:cxn modelId="{DBB03A52-214F-432D-9BD0-68CA58543B0F}" type="presParOf" srcId="{111C32E8-70E6-426C-AFC0-2D73DD9589A3}" destId="{E19BCF7E-1C76-467F-8B2D-C48A8146FF92}" srcOrd="1" destOrd="0" presId="urn:microsoft.com/office/officeart/2005/8/layout/hierarchy2"/>
    <dgm:cxn modelId="{2CFA8D14-A4D0-4231-AD5F-D2037E9B27D4}" type="presParOf" srcId="{E19BCF7E-1C76-467F-8B2D-C48A8146FF92}" destId="{C7787A7A-F55F-4D8A-A780-891EF21E3BE7}" srcOrd="0" destOrd="0" presId="urn:microsoft.com/office/officeart/2005/8/layout/hierarchy2"/>
    <dgm:cxn modelId="{AEA35CF1-A5C6-4126-9AE8-77E4B6520F2D}" type="presParOf" srcId="{C7787A7A-F55F-4D8A-A780-891EF21E3BE7}" destId="{98C02BB4-F88A-48BF-9EE4-EA74B3A6D7A4}" srcOrd="0" destOrd="0" presId="urn:microsoft.com/office/officeart/2005/8/layout/hierarchy2"/>
    <dgm:cxn modelId="{AFD739E4-6EDF-40DD-ADDD-4DC058D3ED49}" type="presParOf" srcId="{E19BCF7E-1C76-467F-8B2D-C48A8146FF92}" destId="{7FD8B26F-9D57-4C3F-BAE7-14106EED499E}" srcOrd="1" destOrd="0" presId="urn:microsoft.com/office/officeart/2005/8/layout/hierarchy2"/>
    <dgm:cxn modelId="{C95F3A89-5274-4691-84F4-5B6B7310A585}" type="presParOf" srcId="{7FD8B26F-9D57-4C3F-BAE7-14106EED499E}" destId="{A92D4FE7-A221-404E-BC2D-55EFECD866B8}" srcOrd="0" destOrd="0" presId="urn:microsoft.com/office/officeart/2005/8/layout/hierarchy2"/>
    <dgm:cxn modelId="{5003BA48-6974-4942-AF42-4DC22005861A}" type="presParOf" srcId="{7FD8B26F-9D57-4C3F-BAE7-14106EED499E}" destId="{9368D43E-21FD-4044-950D-0DD46E4AECD3}" srcOrd="1" destOrd="0" presId="urn:microsoft.com/office/officeart/2005/8/layout/hierarchy2"/>
    <dgm:cxn modelId="{D545CF64-0ABD-4B39-932D-0A86283389E8}" type="presParOf" srcId="{E19BCF7E-1C76-467F-8B2D-C48A8146FF92}" destId="{41404E34-E048-47FD-A850-5F53271AC3DD}" srcOrd="2" destOrd="0" presId="urn:microsoft.com/office/officeart/2005/8/layout/hierarchy2"/>
    <dgm:cxn modelId="{54888697-B035-48FD-9198-13179100BA06}" type="presParOf" srcId="{41404E34-E048-47FD-A850-5F53271AC3DD}" destId="{A3C045BD-E1C2-4777-BEED-B43DDC90F0EE}" srcOrd="0" destOrd="0" presId="urn:microsoft.com/office/officeart/2005/8/layout/hierarchy2"/>
    <dgm:cxn modelId="{9ED0B9B0-6898-41B6-8D0A-1DB71571CE1D}" type="presParOf" srcId="{E19BCF7E-1C76-467F-8B2D-C48A8146FF92}" destId="{51531DA3-D29E-4E37-B521-162FC85C67B7}" srcOrd="3" destOrd="0" presId="urn:microsoft.com/office/officeart/2005/8/layout/hierarchy2"/>
    <dgm:cxn modelId="{D43360AA-5754-45DC-AB8F-7F6E186B6859}" type="presParOf" srcId="{51531DA3-D29E-4E37-B521-162FC85C67B7}" destId="{5E94A8E1-0E6A-494C-A55F-E8AAEAEAE18E}" srcOrd="0" destOrd="0" presId="urn:microsoft.com/office/officeart/2005/8/layout/hierarchy2"/>
    <dgm:cxn modelId="{24AB2DC9-1BA5-4A64-8EDE-8AD0B45B8439}" type="presParOf" srcId="{51531DA3-D29E-4E37-B521-162FC85C67B7}" destId="{F9671DEB-062F-4A2F-9ECA-C66ABFC52E2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3EB9AE-C544-4A6D-BBAB-0E38BD5D72AE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hu-HU"/>
        </a:p>
      </dgm:t>
    </dgm:pt>
    <dgm:pt modelId="{449F5FE3-D2F5-47CA-B77D-B24D4CEBC04F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o-RO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ITT Nr.1 </a:t>
          </a:r>
          <a:r>
            <a:rPr lang="ro-RO" sz="1800" b="1" dirty="0">
              <a:latin typeface="Arial" panose="020B0604020202020204" pitchFamily="34" charset="0"/>
              <a:cs typeface="Arial" panose="020B0604020202020204" pitchFamily="34" charset="0"/>
            </a:rPr>
            <a:t>(1-4 noiembrie 2016)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o-RO" sz="1800" b="1" dirty="0">
              <a:latin typeface="Arial" panose="020B0604020202020204" pitchFamily="34" charset="0"/>
              <a:cs typeface="Arial" panose="020B0604020202020204" pitchFamily="34" charset="0"/>
            </a:rPr>
            <a:t>Consilierea unităților de învățământ în vederea unei pregătiri corespunzătoare a elevilor de clasa a XII-a/XIII-a pentru susținerea examenului de bacalaureat.</a:t>
          </a:r>
          <a:endParaRPr lang="hu-H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37703E-5AFB-4AFA-B61F-A5D3704F614A}" type="parTrans" cxnId="{366EF9EF-9CED-4E89-B8DD-A4036541496D}">
      <dgm:prSet/>
      <dgm:spPr/>
      <dgm:t>
        <a:bodyPr/>
        <a:lstStyle/>
        <a:p>
          <a:endParaRPr lang="hu-H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4628BD-26F4-4CF6-A0C0-49415C5FBD28}" type="sibTrans" cxnId="{366EF9EF-9CED-4E89-B8DD-A4036541496D}">
      <dgm:prSet/>
      <dgm:spPr/>
      <dgm:t>
        <a:bodyPr/>
        <a:lstStyle/>
        <a:p>
          <a:endParaRPr lang="hu-H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362040-242F-47CC-9140-210C8C552D3C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o-RO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ITT Nr.4 </a:t>
          </a:r>
          <a:r>
            <a:rPr lang="ro-RO" sz="1800" b="1" dirty="0">
              <a:latin typeface="Arial" panose="020B0604020202020204" pitchFamily="34" charset="0"/>
              <a:cs typeface="Arial" panose="020B0604020202020204" pitchFamily="34" charset="0"/>
            </a:rPr>
            <a:t>(13-17 martie 2017)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o-RO" sz="1800" b="1" i="0" dirty="0">
              <a:latin typeface="Arial" panose="020B0604020202020204" pitchFamily="34" charset="0"/>
              <a:cs typeface="Arial" panose="020B0604020202020204" pitchFamily="34" charset="0"/>
            </a:rPr>
            <a:t>Monitorizarea simulării evaluării naționale și a examenului de bacalaureat.</a:t>
          </a:r>
          <a:endParaRPr lang="hu-HU" sz="18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1668DD-9768-4CC4-B9D1-4D3E227F3CDF}" type="parTrans" cxnId="{8727D0FC-C7B0-47BC-BED9-B9632F1158CD}">
      <dgm:prSet/>
      <dgm:spPr/>
      <dgm:t>
        <a:bodyPr/>
        <a:lstStyle/>
        <a:p>
          <a:endParaRPr lang="hu-H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D5DE72-683C-4832-B62D-DDBBE02942F3}" type="sibTrans" cxnId="{8727D0FC-C7B0-47BC-BED9-B9632F1158CD}">
      <dgm:prSet/>
      <dgm:spPr/>
      <dgm:t>
        <a:bodyPr/>
        <a:lstStyle/>
        <a:p>
          <a:endParaRPr lang="hu-H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D049A0-77C0-42AF-BF03-E68FD41834F2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o-RO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ITT Nr.6 </a:t>
          </a:r>
          <a:r>
            <a:rPr lang="ro-RO" sz="1800" b="1" dirty="0">
              <a:latin typeface="Arial" panose="020B0604020202020204" pitchFamily="34" charset="0"/>
              <a:cs typeface="Arial" panose="020B0604020202020204" pitchFamily="34" charset="0"/>
            </a:rPr>
            <a:t>(23 mai-9 iunie 2017)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it-IT" sz="1800" b="1" dirty="0">
              <a:latin typeface="Arial" panose="020B0604020202020204" pitchFamily="34" charset="0"/>
              <a:cs typeface="Arial" panose="020B0604020202020204" pitchFamily="34" charset="0"/>
            </a:rPr>
            <a:t>Monitorizarea, controlul și consilierea echipei manageriale cu privire la modul de</a:t>
          </a:r>
          <a:r>
            <a:rPr lang="ro-RO" sz="1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vi-VN" sz="1800" b="1" dirty="0">
              <a:latin typeface="Arial" panose="020B0604020202020204" pitchFamily="34" charset="0"/>
              <a:cs typeface="Arial" panose="020B0604020202020204" pitchFamily="34" charset="0"/>
            </a:rPr>
            <a:t>pregătire a unității de învățământ </a:t>
          </a:r>
          <a:r>
            <a:rPr lang="ro-RO" sz="1800" b="1" dirty="0">
              <a:latin typeface="Arial" panose="020B0604020202020204" pitchFamily="34" charset="0"/>
              <a:cs typeface="Arial" panose="020B0604020202020204" pitchFamily="34" charset="0"/>
            </a:rPr>
            <a:t>și a elevilor </a:t>
          </a:r>
          <a:r>
            <a:rPr lang="vi-VN" sz="1800" b="1" dirty="0">
              <a:latin typeface="Arial" panose="020B0604020202020204" pitchFamily="34" charset="0"/>
              <a:cs typeface="Arial" panose="020B0604020202020204" pitchFamily="34" charset="0"/>
            </a:rPr>
            <a:t>pentru evaluările și examenele naţionale</a:t>
          </a:r>
          <a:r>
            <a:rPr lang="ro-RO" sz="1800" b="1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hu-H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046069-81C6-4002-AF57-78162D59D1DC}" type="parTrans" cxnId="{2C482B2D-CE3A-4A00-AEB9-9A1A6236FE06}">
      <dgm:prSet/>
      <dgm:spPr/>
      <dgm:t>
        <a:bodyPr/>
        <a:lstStyle/>
        <a:p>
          <a:endParaRPr lang="hu-H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FF193E-7842-469C-9240-92AECEC3E645}" type="sibTrans" cxnId="{2C482B2D-CE3A-4A00-AEB9-9A1A6236FE06}">
      <dgm:prSet/>
      <dgm:spPr/>
      <dgm:t>
        <a:bodyPr/>
        <a:lstStyle/>
        <a:p>
          <a:endParaRPr lang="hu-H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0E4A05-E59A-418B-9D91-A88F582D6E75}" type="pres">
      <dgm:prSet presAssocID="{5F3EB9AE-C544-4A6D-BBAB-0E38BD5D72AE}" presName="linear" presStyleCnt="0">
        <dgm:presLayoutVars>
          <dgm:dir/>
          <dgm:animLvl val="lvl"/>
          <dgm:resizeHandles val="exact"/>
        </dgm:presLayoutVars>
      </dgm:prSet>
      <dgm:spPr/>
    </dgm:pt>
    <dgm:pt modelId="{CF60D71F-7D22-4D4A-A385-AEBDA55EB244}" type="pres">
      <dgm:prSet presAssocID="{449F5FE3-D2F5-47CA-B77D-B24D4CEBC04F}" presName="parentLin" presStyleCnt="0"/>
      <dgm:spPr/>
    </dgm:pt>
    <dgm:pt modelId="{38F7ED5D-0D53-4449-999E-42C34C2E9A0B}" type="pres">
      <dgm:prSet presAssocID="{449F5FE3-D2F5-47CA-B77D-B24D4CEBC04F}" presName="parentLeftMargin" presStyleLbl="node1" presStyleIdx="0" presStyleCnt="3"/>
      <dgm:spPr/>
    </dgm:pt>
    <dgm:pt modelId="{0913EFE0-78AA-4D60-A42C-00698010ECAB}" type="pres">
      <dgm:prSet presAssocID="{449F5FE3-D2F5-47CA-B77D-B24D4CEBC04F}" presName="parentText" presStyleLbl="node1" presStyleIdx="0" presStyleCnt="3" custScaleX="140000" custScaleY="146004">
        <dgm:presLayoutVars>
          <dgm:chMax val="0"/>
          <dgm:bulletEnabled val="1"/>
        </dgm:presLayoutVars>
      </dgm:prSet>
      <dgm:spPr/>
    </dgm:pt>
    <dgm:pt modelId="{E52F17BF-1837-45B7-87EC-9DE68ED9FA07}" type="pres">
      <dgm:prSet presAssocID="{449F5FE3-D2F5-47CA-B77D-B24D4CEBC04F}" presName="negativeSpace" presStyleCnt="0"/>
      <dgm:spPr/>
    </dgm:pt>
    <dgm:pt modelId="{CF92FF28-A783-420A-A2E2-037A0A713EED}" type="pres">
      <dgm:prSet presAssocID="{449F5FE3-D2F5-47CA-B77D-B24D4CEBC04F}" presName="childText" presStyleLbl="conFgAcc1" presStyleIdx="0" presStyleCnt="3">
        <dgm:presLayoutVars>
          <dgm:bulletEnabled val="1"/>
        </dgm:presLayoutVars>
      </dgm:prSet>
      <dgm:spPr/>
    </dgm:pt>
    <dgm:pt modelId="{09DDAC8C-4B58-4357-BC7E-A106257282F9}" type="pres">
      <dgm:prSet presAssocID="{3E4628BD-26F4-4CF6-A0C0-49415C5FBD28}" presName="spaceBetweenRectangles" presStyleCnt="0"/>
      <dgm:spPr/>
    </dgm:pt>
    <dgm:pt modelId="{61F551F5-177E-4119-B148-12E01BB1B136}" type="pres">
      <dgm:prSet presAssocID="{12362040-242F-47CC-9140-210C8C552D3C}" presName="parentLin" presStyleCnt="0"/>
      <dgm:spPr/>
    </dgm:pt>
    <dgm:pt modelId="{04FB9165-1129-4D8C-BEF4-33B809EA0C1C}" type="pres">
      <dgm:prSet presAssocID="{12362040-242F-47CC-9140-210C8C552D3C}" presName="parentLeftMargin" presStyleLbl="node1" presStyleIdx="0" presStyleCnt="3"/>
      <dgm:spPr/>
    </dgm:pt>
    <dgm:pt modelId="{E271FDB3-D205-404E-82A6-0D746C5EBB6F}" type="pres">
      <dgm:prSet presAssocID="{12362040-242F-47CC-9140-210C8C552D3C}" presName="parentText" presStyleLbl="node1" presStyleIdx="1" presStyleCnt="3" custScaleX="140143" custScaleY="120081">
        <dgm:presLayoutVars>
          <dgm:chMax val="0"/>
          <dgm:bulletEnabled val="1"/>
        </dgm:presLayoutVars>
      </dgm:prSet>
      <dgm:spPr/>
    </dgm:pt>
    <dgm:pt modelId="{A4B8D5D0-4BA8-42A7-8251-87C80EA128FF}" type="pres">
      <dgm:prSet presAssocID="{12362040-242F-47CC-9140-210C8C552D3C}" presName="negativeSpace" presStyleCnt="0"/>
      <dgm:spPr/>
    </dgm:pt>
    <dgm:pt modelId="{08A91678-D688-4E02-B1AB-00F13D8E7AAC}" type="pres">
      <dgm:prSet presAssocID="{12362040-242F-47CC-9140-210C8C552D3C}" presName="childText" presStyleLbl="conFgAcc1" presStyleIdx="1" presStyleCnt="3">
        <dgm:presLayoutVars>
          <dgm:bulletEnabled val="1"/>
        </dgm:presLayoutVars>
      </dgm:prSet>
      <dgm:spPr/>
    </dgm:pt>
    <dgm:pt modelId="{E689DA33-0D32-4982-9815-C57D437A8AF8}" type="pres">
      <dgm:prSet presAssocID="{50D5DE72-683C-4832-B62D-DDBBE02942F3}" presName="spaceBetweenRectangles" presStyleCnt="0"/>
      <dgm:spPr/>
    </dgm:pt>
    <dgm:pt modelId="{7E7D23F8-0225-42AF-AB93-137D22273E7E}" type="pres">
      <dgm:prSet presAssocID="{10D049A0-77C0-42AF-BF03-E68FD41834F2}" presName="parentLin" presStyleCnt="0"/>
      <dgm:spPr/>
    </dgm:pt>
    <dgm:pt modelId="{C79C4266-FB83-4F96-AB10-91D6D835E222}" type="pres">
      <dgm:prSet presAssocID="{10D049A0-77C0-42AF-BF03-E68FD41834F2}" presName="parentLeftMargin" presStyleLbl="node1" presStyleIdx="1" presStyleCnt="3"/>
      <dgm:spPr/>
    </dgm:pt>
    <dgm:pt modelId="{4F6167E4-CD0D-40B9-88E2-38C2477A106C}" type="pres">
      <dgm:prSet presAssocID="{10D049A0-77C0-42AF-BF03-E68FD41834F2}" presName="parentText" presStyleLbl="node1" presStyleIdx="2" presStyleCnt="3" custScaleX="142857" custScaleY="134086">
        <dgm:presLayoutVars>
          <dgm:chMax val="0"/>
          <dgm:bulletEnabled val="1"/>
        </dgm:presLayoutVars>
      </dgm:prSet>
      <dgm:spPr/>
    </dgm:pt>
    <dgm:pt modelId="{E4521018-01D1-4079-AEF3-587096808019}" type="pres">
      <dgm:prSet presAssocID="{10D049A0-77C0-42AF-BF03-E68FD41834F2}" presName="negativeSpace" presStyleCnt="0"/>
      <dgm:spPr/>
    </dgm:pt>
    <dgm:pt modelId="{E6D92584-1D0D-466A-A7AE-5F74F0963731}" type="pres">
      <dgm:prSet presAssocID="{10D049A0-77C0-42AF-BF03-E68FD41834F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DDB3116-5264-4459-B05B-E03EEBF9512C}" type="presOf" srcId="{12362040-242F-47CC-9140-210C8C552D3C}" destId="{04FB9165-1129-4D8C-BEF4-33B809EA0C1C}" srcOrd="0" destOrd="0" presId="urn:microsoft.com/office/officeart/2005/8/layout/list1"/>
    <dgm:cxn modelId="{3914F71E-6A66-4C05-A76B-E6C61DF7DF1A}" type="presOf" srcId="{12362040-242F-47CC-9140-210C8C552D3C}" destId="{E271FDB3-D205-404E-82A6-0D746C5EBB6F}" srcOrd="1" destOrd="0" presId="urn:microsoft.com/office/officeart/2005/8/layout/list1"/>
    <dgm:cxn modelId="{2C482B2D-CE3A-4A00-AEB9-9A1A6236FE06}" srcId="{5F3EB9AE-C544-4A6D-BBAB-0E38BD5D72AE}" destId="{10D049A0-77C0-42AF-BF03-E68FD41834F2}" srcOrd="2" destOrd="0" parTransId="{95046069-81C6-4002-AF57-78162D59D1DC}" sibTransId="{A1FF193E-7842-469C-9240-92AECEC3E645}"/>
    <dgm:cxn modelId="{7E9A9466-B78D-4933-BEB7-676079428A49}" type="presOf" srcId="{10D049A0-77C0-42AF-BF03-E68FD41834F2}" destId="{C79C4266-FB83-4F96-AB10-91D6D835E222}" srcOrd="0" destOrd="0" presId="urn:microsoft.com/office/officeart/2005/8/layout/list1"/>
    <dgm:cxn modelId="{C582E14A-33A5-4F2D-A08A-55A4B254AF72}" type="presOf" srcId="{449F5FE3-D2F5-47CA-B77D-B24D4CEBC04F}" destId="{0913EFE0-78AA-4D60-A42C-00698010ECAB}" srcOrd="1" destOrd="0" presId="urn:microsoft.com/office/officeart/2005/8/layout/list1"/>
    <dgm:cxn modelId="{C71F1E71-D690-4C61-BF7A-7AFB754A0554}" type="presOf" srcId="{449F5FE3-D2F5-47CA-B77D-B24D4CEBC04F}" destId="{38F7ED5D-0D53-4449-999E-42C34C2E9A0B}" srcOrd="0" destOrd="0" presId="urn:microsoft.com/office/officeart/2005/8/layout/list1"/>
    <dgm:cxn modelId="{A5AF42A3-CBD9-4D70-A881-171A803C193D}" type="presOf" srcId="{5F3EB9AE-C544-4A6D-BBAB-0E38BD5D72AE}" destId="{680E4A05-E59A-418B-9D91-A88F582D6E75}" srcOrd="0" destOrd="0" presId="urn:microsoft.com/office/officeart/2005/8/layout/list1"/>
    <dgm:cxn modelId="{F0DFBADB-99AC-45A3-BEE9-3A2466A0E0BC}" type="presOf" srcId="{10D049A0-77C0-42AF-BF03-E68FD41834F2}" destId="{4F6167E4-CD0D-40B9-88E2-38C2477A106C}" srcOrd="1" destOrd="0" presId="urn:microsoft.com/office/officeart/2005/8/layout/list1"/>
    <dgm:cxn modelId="{366EF9EF-9CED-4E89-B8DD-A4036541496D}" srcId="{5F3EB9AE-C544-4A6D-BBAB-0E38BD5D72AE}" destId="{449F5FE3-D2F5-47CA-B77D-B24D4CEBC04F}" srcOrd="0" destOrd="0" parTransId="{F237703E-5AFB-4AFA-B61F-A5D3704F614A}" sibTransId="{3E4628BD-26F4-4CF6-A0C0-49415C5FBD28}"/>
    <dgm:cxn modelId="{8727D0FC-C7B0-47BC-BED9-B9632F1158CD}" srcId="{5F3EB9AE-C544-4A6D-BBAB-0E38BD5D72AE}" destId="{12362040-242F-47CC-9140-210C8C552D3C}" srcOrd="1" destOrd="0" parTransId="{9C1668DD-9768-4CC4-B9D1-4D3E227F3CDF}" sibTransId="{50D5DE72-683C-4832-B62D-DDBBE02942F3}"/>
    <dgm:cxn modelId="{B352E283-CFDF-4879-A96A-9B19CC8ED5C4}" type="presParOf" srcId="{680E4A05-E59A-418B-9D91-A88F582D6E75}" destId="{CF60D71F-7D22-4D4A-A385-AEBDA55EB244}" srcOrd="0" destOrd="0" presId="urn:microsoft.com/office/officeart/2005/8/layout/list1"/>
    <dgm:cxn modelId="{DBAD9FBC-2EB1-475F-A277-8A1F05B6773C}" type="presParOf" srcId="{CF60D71F-7D22-4D4A-A385-AEBDA55EB244}" destId="{38F7ED5D-0D53-4449-999E-42C34C2E9A0B}" srcOrd="0" destOrd="0" presId="urn:microsoft.com/office/officeart/2005/8/layout/list1"/>
    <dgm:cxn modelId="{6D79DB38-3303-43AF-BCEF-BC93D5A2508B}" type="presParOf" srcId="{CF60D71F-7D22-4D4A-A385-AEBDA55EB244}" destId="{0913EFE0-78AA-4D60-A42C-00698010ECAB}" srcOrd="1" destOrd="0" presId="urn:microsoft.com/office/officeart/2005/8/layout/list1"/>
    <dgm:cxn modelId="{03CAC3EC-3237-451E-B599-ABA70194D96D}" type="presParOf" srcId="{680E4A05-E59A-418B-9D91-A88F582D6E75}" destId="{E52F17BF-1837-45B7-87EC-9DE68ED9FA07}" srcOrd="1" destOrd="0" presId="urn:microsoft.com/office/officeart/2005/8/layout/list1"/>
    <dgm:cxn modelId="{7E349871-46EA-40FD-AFE2-C48CF102AACE}" type="presParOf" srcId="{680E4A05-E59A-418B-9D91-A88F582D6E75}" destId="{CF92FF28-A783-420A-A2E2-037A0A713EED}" srcOrd="2" destOrd="0" presId="urn:microsoft.com/office/officeart/2005/8/layout/list1"/>
    <dgm:cxn modelId="{AABAB556-8991-40D6-B837-C409D669E55C}" type="presParOf" srcId="{680E4A05-E59A-418B-9D91-A88F582D6E75}" destId="{09DDAC8C-4B58-4357-BC7E-A106257282F9}" srcOrd="3" destOrd="0" presId="urn:microsoft.com/office/officeart/2005/8/layout/list1"/>
    <dgm:cxn modelId="{79324ABF-4E26-45F2-9B07-86ECAAD5C3BE}" type="presParOf" srcId="{680E4A05-E59A-418B-9D91-A88F582D6E75}" destId="{61F551F5-177E-4119-B148-12E01BB1B136}" srcOrd="4" destOrd="0" presId="urn:microsoft.com/office/officeart/2005/8/layout/list1"/>
    <dgm:cxn modelId="{A45EE458-C5CF-42CB-B2F4-27DA8350E0D1}" type="presParOf" srcId="{61F551F5-177E-4119-B148-12E01BB1B136}" destId="{04FB9165-1129-4D8C-BEF4-33B809EA0C1C}" srcOrd="0" destOrd="0" presId="urn:microsoft.com/office/officeart/2005/8/layout/list1"/>
    <dgm:cxn modelId="{D6BE93BE-162D-4F30-BC25-9D9B3BA01F70}" type="presParOf" srcId="{61F551F5-177E-4119-B148-12E01BB1B136}" destId="{E271FDB3-D205-404E-82A6-0D746C5EBB6F}" srcOrd="1" destOrd="0" presId="urn:microsoft.com/office/officeart/2005/8/layout/list1"/>
    <dgm:cxn modelId="{0148B1F2-5A4A-43FA-BC63-06390DC99625}" type="presParOf" srcId="{680E4A05-E59A-418B-9D91-A88F582D6E75}" destId="{A4B8D5D0-4BA8-42A7-8251-87C80EA128FF}" srcOrd="5" destOrd="0" presId="urn:microsoft.com/office/officeart/2005/8/layout/list1"/>
    <dgm:cxn modelId="{3755B546-753C-4B67-93E6-5E38B52C0584}" type="presParOf" srcId="{680E4A05-E59A-418B-9D91-A88F582D6E75}" destId="{08A91678-D688-4E02-B1AB-00F13D8E7AAC}" srcOrd="6" destOrd="0" presId="urn:microsoft.com/office/officeart/2005/8/layout/list1"/>
    <dgm:cxn modelId="{E15BD7E8-BDD2-47A0-B475-0BF16454DDD6}" type="presParOf" srcId="{680E4A05-E59A-418B-9D91-A88F582D6E75}" destId="{E689DA33-0D32-4982-9815-C57D437A8AF8}" srcOrd="7" destOrd="0" presId="urn:microsoft.com/office/officeart/2005/8/layout/list1"/>
    <dgm:cxn modelId="{0B61B892-80F7-49DF-A488-5773F4CC811B}" type="presParOf" srcId="{680E4A05-E59A-418B-9D91-A88F582D6E75}" destId="{7E7D23F8-0225-42AF-AB93-137D22273E7E}" srcOrd="8" destOrd="0" presId="urn:microsoft.com/office/officeart/2005/8/layout/list1"/>
    <dgm:cxn modelId="{BAC8DE56-41D8-46D8-9238-6F68E6A57A8E}" type="presParOf" srcId="{7E7D23F8-0225-42AF-AB93-137D22273E7E}" destId="{C79C4266-FB83-4F96-AB10-91D6D835E222}" srcOrd="0" destOrd="0" presId="urn:microsoft.com/office/officeart/2005/8/layout/list1"/>
    <dgm:cxn modelId="{F12ADCCF-B17D-4139-BA58-9CC417284CF2}" type="presParOf" srcId="{7E7D23F8-0225-42AF-AB93-137D22273E7E}" destId="{4F6167E4-CD0D-40B9-88E2-38C2477A106C}" srcOrd="1" destOrd="0" presId="urn:microsoft.com/office/officeart/2005/8/layout/list1"/>
    <dgm:cxn modelId="{D3CAAC02-85BE-4F3F-B81B-736385D19262}" type="presParOf" srcId="{680E4A05-E59A-418B-9D91-A88F582D6E75}" destId="{E4521018-01D1-4079-AEF3-587096808019}" srcOrd="9" destOrd="0" presId="urn:microsoft.com/office/officeart/2005/8/layout/list1"/>
    <dgm:cxn modelId="{F97F0CE6-F0D1-43DD-83D4-1765C2D3FAF3}" type="presParOf" srcId="{680E4A05-E59A-418B-9D91-A88F582D6E75}" destId="{E6D92584-1D0D-466A-A7AE-5F74F096373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3EB9AE-C544-4A6D-BBAB-0E38BD5D72AE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hu-HU"/>
        </a:p>
      </dgm:t>
    </dgm:pt>
    <dgm:pt modelId="{449F5FE3-D2F5-47CA-B77D-B24D4CEBC04F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o-RO" sz="2000" b="1" noProof="0" dirty="0">
              <a:latin typeface="Arial" panose="020B0604020202020204" pitchFamily="34" charset="0"/>
              <a:cs typeface="Arial" panose="020B0604020202020204" pitchFamily="34" charset="0"/>
            </a:rPr>
            <a:t>Ședințe informative cu privire la prevederile metodologiei referitor la drepturile și obligațiile candidaților.</a:t>
          </a:r>
          <a:endParaRPr lang="ro-RO" sz="1800" b="1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37703E-5AFB-4AFA-B61F-A5D3704F614A}" type="parTrans" cxnId="{366EF9EF-9CED-4E89-B8DD-A4036541496D}">
      <dgm:prSet/>
      <dgm:spPr/>
      <dgm:t>
        <a:bodyPr/>
        <a:lstStyle/>
        <a:p>
          <a:endParaRPr lang="hu-H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4628BD-26F4-4CF6-A0C0-49415C5FBD28}" type="sibTrans" cxnId="{366EF9EF-9CED-4E89-B8DD-A4036541496D}">
      <dgm:prSet/>
      <dgm:spPr/>
      <dgm:t>
        <a:bodyPr/>
        <a:lstStyle/>
        <a:p>
          <a:endParaRPr lang="hu-H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362040-242F-47CC-9140-210C8C552D3C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o-RO" sz="2000" b="1" noProof="0" dirty="0">
              <a:latin typeface="Arial" panose="020B0604020202020204" pitchFamily="34" charset="0"/>
              <a:cs typeface="Arial" panose="020B0604020202020204" pitchFamily="34" charset="0"/>
            </a:rPr>
            <a:t>Chestionarea online a elevilor cu privire la pregătirea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o-RO" sz="2000" b="1" noProof="0" dirty="0">
              <a:latin typeface="Arial" panose="020B0604020202020204" pitchFamily="34" charset="0"/>
              <a:cs typeface="Arial" panose="020B0604020202020204" pitchFamily="34" charset="0"/>
            </a:rPr>
            <a:t>pentru examenul de bacalaureat, respectiv cu planurile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o-RO" sz="2000" b="1" noProof="0" dirty="0">
              <a:latin typeface="Arial" panose="020B0604020202020204" pitchFamily="34" charset="0"/>
              <a:cs typeface="Arial" panose="020B0604020202020204" pitchFamily="34" charset="0"/>
            </a:rPr>
            <a:t>acestora după absolvirea liceului.</a:t>
          </a:r>
          <a:endParaRPr lang="ro-RO" sz="2000" b="1" i="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1668DD-9768-4CC4-B9D1-4D3E227F3CDF}" type="parTrans" cxnId="{8727D0FC-C7B0-47BC-BED9-B9632F1158CD}">
      <dgm:prSet/>
      <dgm:spPr/>
      <dgm:t>
        <a:bodyPr/>
        <a:lstStyle/>
        <a:p>
          <a:endParaRPr lang="hu-H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D5DE72-683C-4832-B62D-DDBBE02942F3}" type="sibTrans" cxnId="{8727D0FC-C7B0-47BC-BED9-B9632F1158CD}">
      <dgm:prSet/>
      <dgm:spPr/>
      <dgm:t>
        <a:bodyPr/>
        <a:lstStyle/>
        <a:p>
          <a:endParaRPr lang="hu-H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0E4A05-E59A-418B-9D91-A88F582D6E75}" type="pres">
      <dgm:prSet presAssocID="{5F3EB9AE-C544-4A6D-BBAB-0E38BD5D72AE}" presName="linear" presStyleCnt="0">
        <dgm:presLayoutVars>
          <dgm:dir/>
          <dgm:animLvl val="lvl"/>
          <dgm:resizeHandles val="exact"/>
        </dgm:presLayoutVars>
      </dgm:prSet>
      <dgm:spPr/>
    </dgm:pt>
    <dgm:pt modelId="{CF60D71F-7D22-4D4A-A385-AEBDA55EB244}" type="pres">
      <dgm:prSet presAssocID="{449F5FE3-D2F5-47CA-B77D-B24D4CEBC04F}" presName="parentLin" presStyleCnt="0"/>
      <dgm:spPr/>
    </dgm:pt>
    <dgm:pt modelId="{38F7ED5D-0D53-4449-999E-42C34C2E9A0B}" type="pres">
      <dgm:prSet presAssocID="{449F5FE3-D2F5-47CA-B77D-B24D4CEBC04F}" presName="parentLeftMargin" presStyleLbl="node1" presStyleIdx="0" presStyleCnt="2"/>
      <dgm:spPr/>
    </dgm:pt>
    <dgm:pt modelId="{0913EFE0-78AA-4D60-A42C-00698010ECAB}" type="pres">
      <dgm:prSet presAssocID="{449F5FE3-D2F5-47CA-B77D-B24D4CEBC04F}" presName="parentText" presStyleLbl="node1" presStyleIdx="0" presStyleCnt="2" custScaleX="140000" custScaleY="58202" custLinFactNeighborX="8168" custLinFactNeighborY="406">
        <dgm:presLayoutVars>
          <dgm:chMax val="0"/>
          <dgm:bulletEnabled val="1"/>
        </dgm:presLayoutVars>
      </dgm:prSet>
      <dgm:spPr/>
    </dgm:pt>
    <dgm:pt modelId="{E52F17BF-1837-45B7-87EC-9DE68ED9FA07}" type="pres">
      <dgm:prSet presAssocID="{449F5FE3-D2F5-47CA-B77D-B24D4CEBC04F}" presName="negativeSpace" presStyleCnt="0"/>
      <dgm:spPr/>
    </dgm:pt>
    <dgm:pt modelId="{CF92FF28-A783-420A-A2E2-037A0A713EED}" type="pres">
      <dgm:prSet presAssocID="{449F5FE3-D2F5-47CA-B77D-B24D4CEBC04F}" presName="childText" presStyleLbl="conFgAcc1" presStyleIdx="0" presStyleCnt="2">
        <dgm:presLayoutVars>
          <dgm:bulletEnabled val="1"/>
        </dgm:presLayoutVars>
      </dgm:prSet>
      <dgm:spPr/>
    </dgm:pt>
    <dgm:pt modelId="{09DDAC8C-4B58-4357-BC7E-A106257282F9}" type="pres">
      <dgm:prSet presAssocID="{3E4628BD-26F4-4CF6-A0C0-49415C5FBD28}" presName="spaceBetweenRectangles" presStyleCnt="0"/>
      <dgm:spPr/>
    </dgm:pt>
    <dgm:pt modelId="{61F551F5-177E-4119-B148-12E01BB1B136}" type="pres">
      <dgm:prSet presAssocID="{12362040-242F-47CC-9140-210C8C552D3C}" presName="parentLin" presStyleCnt="0"/>
      <dgm:spPr/>
    </dgm:pt>
    <dgm:pt modelId="{04FB9165-1129-4D8C-BEF4-33B809EA0C1C}" type="pres">
      <dgm:prSet presAssocID="{12362040-242F-47CC-9140-210C8C552D3C}" presName="parentLeftMargin" presStyleLbl="node1" presStyleIdx="0" presStyleCnt="2"/>
      <dgm:spPr/>
    </dgm:pt>
    <dgm:pt modelId="{E271FDB3-D205-404E-82A6-0D746C5EBB6F}" type="pres">
      <dgm:prSet presAssocID="{12362040-242F-47CC-9140-210C8C552D3C}" presName="parentText" presStyleLbl="node1" presStyleIdx="1" presStyleCnt="2" custScaleX="140143" custScaleY="66749">
        <dgm:presLayoutVars>
          <dgm:chMax val="0"/>
          <dgm:bulletEnabled val="1"/>
        </dgm:presLayoutVars>
      </dgm:prSet>
      <dgm:spPr/>
    </dgm:pt>
    <dgm:pt modelId="{A4B8D5D0-4BA8-42A7-8251-87C80EA128FF}" type="pres">
      <dgm:prSet presAssocID="{12362040-242F-47CC-9140-210C8C552D3C}" presName="negativeSpace" presStyleCnt="0"/>
      <dgm:spPr/>
    </dgm:pt>
    <dgm:pt modelId="{08A91678-D688-4E02-B1AB-00F13D8E7AAC}" type="pres">
      <dgm:prSet presAssocID="{12362040-242F-47CC-9140-210C8C552D3C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EFF6C113-1A67-48AE-BB53-F464C79C6102}" type="presOf" srcId="{449F5FE3-D2F5-47CA-B77D-B24D4CEBC04F}" destId="{38F7ED5D-0D53-4449-999E-42C34C2E9A0B}" srcOrd="0" destOrd="0" presId="urn:microsoft.com/office/officeart/2005/8/layout/list1"/>
    <dgm:cxn modelId="{A354FB2C-611F-4381-8D91-1162DB91CD13}" type="presOf" srcId="{12362040-242F-47CC-9140-210C8C552D3C}" destId="{E271FDB3-D205-404E-82A6-0D746C5EBB6F}" srcOrd="1" destOrd="0" presId="urn:microsoft.com/office/officeart/2005/8/layout/list1"/>
    <dgm:cxn modelId="{AB810E38-47CA-469A-83CD-9F222CB698C2}" type="presOf" srcId="{449F5FE3-D2F5-47CA-B77D-B24D4CEBC04F}" destId="{0913EFE0-78AA-4D60-A42C-00698010ECAB}" srcOrd="1" destOrd="0" presId="urn:microsoft.com/office/officeart/2005/8/layout/list1"/>
    <dgm:cxn modelId="{DC519E81-3396-4067-96E3-07AEAD1F16C8}" type="presOf" srcId="{5F3EB9AE-C544-4A6D-BBAB-0E38BD5D72AE}" destId="{680E4A05-E59A-418B-9D91-A88F582D6E75}" srcOrd="0" destOrd="0" presId="urn:microsoft.com/office/officeart/2005/8/layout/list1"/>
    <dgm:cxn modelId="{8C121DB7-3E08-4D31-9531-277105F86FFC}" type="presOf" srcId="{12362040-242F-47CC-9140-210C8C552D3C}" destId="{04FB9165-1129-4D8C-BEF4-33B809EA0C1C}" srcOrd="0" destOrd="0" presId="urn:microsoft.com/office/officeart/2005/8/layout/list1"/>
    <dgm:cxn modelId="{366EF9EF-9CED-4E89-B8DD-A4036541496D}" srcId="{5F3EB9AE-C544-4A6D-BBAB-0E38BD5D72AE}" destId="{449F5FE3-D2F5-47CA-B77D-B24D4CEBC04F}" srcOrd="0" destOrd="0" parTransId="{F237703E-5AFB-4AFA-B61F-A5D3704F614A}" sibTransId="{3E4628BD-26F4-4CF6-A0C0-49415C5FBD28}"/>
    <dgm:cxn modelId="{8727D0FC-C7B0-47BC-BED9-B9632F1158CD}" srcId="{5F3EB9AE-C544-4A6D-BBAB-0E38BD5D72AE}" destId="{12362040-242F-47CC-9140-210C8C552D3C}" srcOrd="1" destOrd="0" parTransId="{9C1668DD-9768-4CC4-B9D1-4D3E227F3CDF}" sibTransId="{50D5DE72-683C-4832-B62D-DDBBE02942F3}"/>
    <dgm:cxn modelId="{65583B39-A988-4811-897B-7C2E48FCE58A}" type="presParOf" srcId="{680E4A05-E59A-418B-9D91-A88F582D6E75}" destId="{CF60D71F-7D22-4D4A-A385-AEBDA55EB244}" srcOrd="0" destOrd="0" presId="urn:microsoft.com/office/officeart/2005/8/layout/list1"/>
    <dgm:cxn modelId="{B15AEE7A-A8D7-4678-9DEF-96FF477C1F84}" type="presParOf" srcId="{CF60D71F-7D22-4D4A-A385-AEBDA55EB244}" destId="{38F7ED5D-0D53-4449-999E-42C34C2E9A0B}" srcOrd="0" destOrd="0" presId="urn:microsoft.com/office/officeart/2005/8/layout/list1"/>
    <dgm:cxn modelId="{3E4A1529-FF0D-4E63-B0C1-3DF4AF9E75E3}" type="presParOf" srcId="{CF60D71F-7D22-4D4A-A385-AEBDA55EB244}" destId="{0913EFE0-78AA-4D60-A42C-00698010ECAB}" srcOrd="1" destOrd="0" presId="urn:microsoft.com/office/officeart/2005/8/layout/list1"/>
    <dgm:cxn modelId="{085C1D45-0102-47FE-A9D4-68B35342900C}" type="presParOf" srcId="{680E4A05-E59A-418B-9D91-A88F582D6E75}" destId="{E52F17BF-1837-45B7-87EC-9DE68ED9FA07}" srcOrd="1" destOrd="0" presId="urn:microsoft.com/office/officeart/2005/8/layout/list1"/>
    <dgm:cxn modelId="{3B918AC5-D43B-48A2-A063-9575B3BE902D}" type="presParOf" srcId="{680E4A05-E59A-418B-9D91-A88F582D6E75}" destId="{CF92FF28-A783-420A-A2E2-037A0A713EED}" srcOrd="2" destOrd="0" presId="urn:microsoft.com/office/officeart/2005/8/layout/list1"/>
    <dgm:cxn modelId="{059E6EF0-A3E6-42DF-A1EF-2212F7B98B42}" type="presParOf" srcId="{680E4A05-E59A-418B-9D91-A88F582D6E75}" destId="{09DDAC8C-4B58-4357-BC7E-A106257282F9}" srcOrd="3" destOrd="0" presId="urn:microsoft.com/office/officeart/2005/8/layout/list1"/>
    <dgm:cxn modelId="{2C1D8573-20F3-4023-A968-4EE3489214AE}" type="presParOf" srcId="{680E4A05-E59A-418B-9D91-A88F582D6E75}" destId="{61F551F5-177E-4119-B148-12E01BB1B136}" srcOrd="4" destOrd="0" presId="urn:microsoft.com/office/officeart/2005/8/layout/list1"/>
    <dgm:cxn modelId="{F4F68B5B-6B82-4114-B7A5-CBFF7E57477C}" type="presParOf" srcId="{61F551F5-177E-4119-B148-12E01BB1B136}" destId="{04FB9165-1129-4D8C-BEF4-33B809EA0C1C}" srcOrd="0" destOrd="0" presId="urn:microsoft.com/office/officeart/2005/8/layout/list1"/>
    <dgm:cxn modelId="{9F168AB9-5DEA-4813-A10A-202EF0EB6AF7}" type="presParOf" srcId="{61F551F5-177E-4119-B148-12E01BB1B136}" destId="{E271FDB3-D205-404E-82A6-0D746C5EBB6F}" srcOrd="1" destOrd="0" presId="urn:microsoft.com/office/officeart/2005/8/layout/list1"/>
    <dgm:cxn modelId="{2CDEF88D-88CA-4C38-8FE4-5E359F542970}" type="presParOf" srcId="{680E4A05-E59A-418B-9D91-A88F582D6E75}" destId="{A4B8D5D0-4BA8-42A7-8251-87C80EA128FF}" srcOrd="5" destOrd="0" presId="urn:microsoft.com/office/officeart/2005/8/layout/list1"/>
    <dgm:cxn modelId="{2AFC4E87-413D-49EE-9275-449D9A766A73}" type="presParOf" srcId="{680E4A05-E59A-418B-9D91-A88F582D6E75}" destId="{08A91678-D688-4E02-B1AB-00F13D8E7AA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977BC6-6642-4F12-9CEA-609B4B2C2A3A}" type="doc">
      <dgm:prSet loTypeId="urn:microsoft.com/office/officeart/2005/8/layout/orgChart1" loCatId="hierarchy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hu-HU"/>
        </a:p>
      </dgm:t>
    </dgm:pt>
    <dgm:pt modelId="{CDB1D18C-D76C-495A-B68C-8D0B139120A2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o-RO" sz="2000" b="1" dirty="0">
              <a:latin typeface="Arial" panose="020B0604020202020204" pitchFamily="34" charset="0"/>
              <a:cs typeface="Arial" panose="020B0604020202020204" pitchFamily="34" charset="0"/>
            </a:rPr>
            <a:t>ÎN JUDEȚUL COVASNA</a:t>
          </a:r>
          <a:endParaRPr lang="hu-H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7D7312-D71B-4DE1-8120-593882AE4E25}" type="parTrans" cxnId="{B684CB2E-8339-4934-8910-0A631E3DB27E}">
      <dgm:prSet/>
      <dgm:spPr/>
      <dgm:t>
        <a:bodyPr/>
        <a:lstStyle/>
        <a:p>
          <a:endParaRPr lang="hu-H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8695E3-EEB0-4556-8ED7-E6F2C43ADA40}" type="sibTrans" cxnId="{B684CB2E-8339-4934-8910-0A631E3DB27E}">
      <dgm:prSet/>
      <dgm:spPr/>
      <dgm:t>
        <a:bodyPr/>
        <a:lstStyle/>
        <a:p>
          <a:endParaRPr lang="hu-H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E82B80-615C-4B39-9D22-78D065E7E30D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o-RO" sz="1800" b="1" dirty="0">
              <a:latin typeface="Arial" panose="020B0604020202020204" pitchFamily="34" charset="0"/>
              <a:cs typeface="Arial" panose="020B0604020202020204" pitchFamily="34" charset="0"/>
            </a:rPr>
            <a:t>60 MEMBRII ÎN COMISII</a:t>
          </a:r>
          <a:endParaRPr lang="hu-H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2D7D61-281B-4637-9E7E-B06906A4164F}" type="parTrans" cxnId="{8C86C7B8-6C61-4F27-957B-376E21CC80C6}">
      <dgm:prSet/>
      <dgm:spPr/>
      <dgm:t>
        <a:bodyPr/>
        <a:lstStyle/>
        <a:p>
          <a:endParaRPr lang="hu-H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87AB96-81F1-48FB-87E6-5EE9418D20BC}" type="sibTrans" cxnId="{8C86C7B8-6C61-4F27-957B-376E21CC80C6}">
      <dgm:prSet/>
      <dgm:spPr/>
      <dgm:t>
        <a:bodyPr/>
        <a:lstStyle/>
        <a:p>
          <a:endParaRPr lang="hu-H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CDB9BC-AEDB-438A-A376-97BEA7A081C0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o-RO" sz="1800" b="1" dirty="0">
              <a:latin typeface="Arial" panose="020B0604020202020204" pitchFamily="34" charset="0"/>
              <a:cs typeface="Arial" panose="020B0604020202020204" pitchFamily="34" charset="0"/>
            </a:rPr>
            <a:t>304 PROFESORI ASISTENȚI</a:t>
          </a:r>
          <a:endParaRPr lang="hu-H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5CBE6F-A12D-4C06-AAE6-8ACF7BFF8D5A}" type="parTrans" cxnId="{5731E07E-8F16-44C3-A0DF-D9BD057B4A56}">
      <dgm:prSet/>
      <dgm:spPr/>
      <dgm:t>
        <a:bodyPr/>
        <a:lstStyle/>
        <a:p>
          <a:endParaRPr lang="hu-H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3FC727-F282-4EA2-8FC3-8E7FDCFDADA8}" type="sibTrans" cxnId="{5731E07E-8F16-44C3-A0DF-D9BD057B4A56}">
      <dgm:prSet/>
      <dgm:spPr/>
      <dgm:t>
        <a:bodyPr/>
        <a:lstStyle/>
        <a:p>
          <a:endParaRPr lang="hu-H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114631-25EB-4B1F-BE57-D90C0B28A2E4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o-RO" sz="18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o-RO" sz="1800" b="1" dirty="0">
              <a:latin typeface="Arial" panose="020B0604020202020204" pitchFamily="34" charset="0"/>
              <a:cs typeface="Arial" panose="020B0604020202020204" pitchFamily="34" charset="0"/>
            </a:rPr>
            <a:t>56 PROFESORI EVALUATORI  CRC</a:t>
          </a:r>
        </a:p>
        <a:p>
          <a:endParaRPr lang="hu-H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6FF277-B535-47B2-94B8-67CD05E2B2A1}" type="parTrans" cxnId="{DC1FEBA3-7577-49B6-B066-BF9C4E161BE5}">
      <dgm:prSet/>
      <dgm:spPr/>
      <dgm:t>
        <a:bodyPr/>
        <a:lstStyle/>
        <a:p>
          <a:endParaRPr lang="hu-H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B66B5C-23CD-4499-8B51-3F682F549D0D}" type="sibTrans" cxnId="{DC1FEBA3-7577-49B6-B066-BF9C4E161BE5}">
      <dgm:prSet/>
      <dgm:spPr/>
      <dgm:t>
        <a:bodyPr/>
        <a:lstStyle/>
        <a:p>
          <a:endParaRPr lang="hu-H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B3C133-3794-428B-8A0D-2B56336116C5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o-RO" sz="1800" b="1" dirty="0">
              <a:latin typeface="Arial" panose="020B0604020202020204" pitchFamily="34" charset="0"/>
              <a:cs typeface="Arial" panose="020B0604020202020204" pitchFamily="34" charset="0"/>
            </a:rPr>
            <a:t>136 PROFESORI EVALUATORI CZE</a:t>
          </a:r>
          <a:endParaRPr lang="hu-H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BD3EB5-8467-48EE-91D9-0CE334DED7F5}" type="parTrans" cxnId="{D6AEEFB8-7D8E-43E7-B2C8-9ED7376378F5}">
      <dgm:prSet/>
      <dgm:spPr/>
      <dgm:t>
        <a:bodyPr/>
        <a:lstStyle/>
        <a:p>
          <a:endParaRPr lang="hu-H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5F8034-A161-4B8A-AF68-5136811C21E2}" type="sibTrans" cxnId="{D6AEEFB8-7D8E-43E7-B2C8-9ED7376378F5}">
      <dgm:prSet/>
      <dgm:spPr/>
      <dgm:t>
        <a:bodyPr/>
        <a:lstStyle/>
        <a:p>
          <a:endParaRPr lang="hu-H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20D964-BE84-41F8-8E01-A0D127EE2D78}" type="pres">
      <dgm:prSet presAssocID="{CF977BC6-6642-4F12-9CEA-609B4B2C2A3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93365B7-9B61-430B-AB76-F01798C66750}" type="pres">
      <dgm:prSet presAssocID="{CDB1D18C-D76C-495A-B68C-8D0B139120A2}" presName="hierRoot1" presStyleCnt="0">
        <dgm:presLayoutVars>
          <dgm:hierBranch val="init"/>
        </dgm:presLayoutVars>
      </dgm:prSet>
      <dgm:spPr/>
    </dgm:pt>
    <dgm:pt modelId="{FC82E40E-83A2-4663-8BF6-ADD65112F1C1}" type="pres">
      <dgm:prSet presAssocID="{CDB1D18C-D76C-495A-B68C-8D0B139120A2}" presName="rootComposite1" presStyleCnt="0"/>
      <dgm:spPr/>
    </dgm:pt>
    <dgm:pt modelId="{B897D5B7-4470-4A41-8801-9B0C9510CC9A}" type="pres">
      <dgm:prSet presAssocID="{CDB1D18C-D76C-495A-B68C-8D0B139120A2}" presName="rootText1" presStyleLbl="node0" presStyleIdx="0" presStyleCnt="1" custScaleX="208041" custLinFactNeighborX="-6981" custLinFactNeighborY="-83235">
        <dgm:presLayoutVars>
          <dgm:chPref val="3"/>
        </dgm:presLayoutVars>
      </dgm:prSet>
      <dgm:spPr/>
    </dgm:pt>
    <dgm:pt modelId="{AAA4E59A-1C23-4E0E-A35B-323134A2E37B}" type="pres">
      <dgm:prSet presAssocID="{CDB1D18C-D76C-495A-B68C-8D0B139120A2}" presName="rootConnector1" presStyleLbl="node1" presStyleIdx="0" presStyleCnt="0"/>
      <dgm:spPr/>
    </dgm:pt>
    <dgm:pt modelId="{3CCFDF1F-E4EE-483F-9937-08F26D3904B4}" type="pres">
      <dgm:prSet presAssocID="{CDB1D18C-D76C-495A-B68C-8D0B139120A2}" presName="hierChild2" presStyleCnt="0"/>
      <dgm:spPr/>
    </dgm:pt>
    <dgm:pt modelId="{0E5524A8-8C1C-4E83-863A-8713C224E05A}" type="pres">
      <dgm:prSet presAssocID="{3A2D7D61-281B-4637-9E7E-B06906A4164F}" presName="Name37" presStyleLbl="parChTrans1D2" presStyleIdx="0" presStyleCnt="4"/>
      <dgm:spPr/>
    </dgm:pt>
    <dgm:pt modelId="{59C5A1A7-53F8-4303-8ED3-29DFA33C9452}" type="pres">
      <dgm:prSet presAssocID="{F5E82B80-615C-4B39-9D22-78D065E7E30D}" presName="hierRoot2" presStyleCnt="0">
        <dgm:presLayoutVars>
          <dgm:hierBranch val="init"/>
        </dgm:presLayoutVars>
      </dgm:prSet>
      <dgm:spPr/>
    </dgm:pt>
    <dgm:pt modelId="{77324082-D5C3-4089-9155-6148DAC00D1C}" type="pres">
      <dgm:prSet presAssocID="{F5E82B80-615C-4B39-9D22-78D065E7E30D}" presName="rootComposite" presStyleCnt="0"/>
      <dgm:spPr/>
    </dgm:pt>
    <dgm:pt modelId="{B49C25FF-AC79-4EC5-9F5E-D8F54F4E86E0}" type="pres">
      <dgm:prSet presAssocID="{F5E82B80-615C-4B39-9D22-78D065E7E30D}" presName="rootText" presStyleLbl="node2" presStyleIdx="0" presStyleCnt="4" custScaleY="138588" custLinFactNeighborX="3655" custLinFactNeighborY="-77234">
        <dgm:presLayoutVars>
          <dgm:chPref val="3"/>
        </dgm:presLayoutVars>
      </dgm:prSet>
      <dgm:spPr/>
    </dgm:pt>
    <dgm:pt modelId="{6AECD027-919E-4758-8502-C51BB1E3564A}" type="pres">
      <dgm:prSet presAssocID="{F5E82B80-615C-4B39-9D22-78D065E7E30D}" presName="rootConnector" presStyleLbl="node2" presStyleIdx="0" presStyleCnt="4"/>
      <dgm:spPr/>
    </dgm:pt>
    <dgm:pt modelId="{DA22EB64-F7D5-4014-8259-A9C7560D6B40}" type="pres">
      <dgm:prSet presAssocID="{F5E82B80-615C-4B39-9D22-78D065E7E30D}" presName="hierChild4" presStyleCnt="0"/>
      <dgm:spPr/>
    </dgm:pt>
    <dgm:pt modelId="{DB55A183-1AB4-4CEB-B256-8A0F5B85FC7E}" type="pres">
      <dgm:prSet presAssocID="{F5E82B80-615C-4B39-9D22-78D065E7E30D}" presName="hierChild5" presStyleCnt="0"/>
      <dgm:spPr/>
    </dgm:pt>
    <dgm:pt modelId="{2C7FC857-BF15-4160-8A3D-71FDB2FE7DF3}" type="pres">
      <dgm:prSet presAssocID="{035CBE6F-A12D-4C06-AAE6-8ACF7BFF8D5A}" presName="Name37" presStyleLbl="parChTrans1D2" presStyleIdx="1" presStyleCnt="4"/>
      <dgm:spPr/>
    </dgm:pt>
    <dgm:pt modelId="{7A7C942C-DC5D-4079-8EA8-EFE62FC3DB25}" type="pres">
      <dgm:prSet presAssocID="{E1CDB9BC-AEDB-438A-A376-97BEA7A081C0}" presName="hierRoot2" presStyleCnt="0">
        <dgm:presLayoutVars>
          <dgm:hierBranch val="init"/>
        </dgm:presLayoutVars>
      </dgm:prSet>
      <dgm:spPr/>
    </dgm:pt>
    <dgm:pt modelId="{6A95E23F-B3D8-4711-B48A-E1AE59FF5005}" type="pres">
      <dgm:prSet presAssocID="{E1CDB9BC-AEDB-438A-A376-97BEA7A081C0}" presName="rootComposite" presStyleCnt="0"/>
      <dgm:spPr/>
    </dgm:pt>
    <dgm:pt modelId="{5C9BCC78-6F87-423D-BB81-0668B5345409}" type="pres">
      <dgm:prSet presAssocID="{E1CDB9BC-AEDB-438A-A376-97BEA7A081C0}" presName="rootText" presStyleLbl="node2" presStyleIdx="1" presStyleCnt="4" custScaleX="133412" custScaleY="138588" custLinFactNeighborX="-4396" custLinFactNeighborY="-77234">
        <dgm:presLayoutVars>
          <dgm:chPref val="3"/>
        </dgm:presLayoutVars>
      </dgm:prSet>
      <dgm:spPr/>
    </dgm:pt>
    <dgm:pt modelId="{A16E2D34-20DE-4A05-8ED9-290E16069E2F}" type="pres">
      <dgm:prSet presAssocID="{E1CDB9BC-AEDB-438A-A376-97BEA7A081C0}" presName="rootConnector" presStyleLbl="node2" presStyleIdx="1" presStyleCnt="4"/>
      <dgm:spPr/>
    </dgm:pt>
    <dgm:pt modelId="{E93A63D7-661D-4BDD-A0BF-BF4C2AE40665}" type="pres">
      <dgm:prSet presAssocID="{E1CDB9BC-AEDB-438A-A376-97BEA7A081C0}" presName="hierChild4" presStyleCnt="0"/>
      <dgm:spPr/>
    </dgm:pt>
    <dgm:pt modelId="{728B1952-1481-419A-A7A2-91B552009112}" type="pres">
      <dgm:prSet presAssocID="{E1CDB9BC-AEDB-438A-A376-97BEA7A081C0}" presName="hierChild5" presStyleCnt="0"/>
      <dgm:spPr/>
    </dgm:pt>
    <dgm:pt modelId="{A7EFA5B7-691B-48B4-A9A2-F846330EBD07}" type="pres">
      <dgm:prSet presAssocID="{45BD3EB5-8467-48EE-91D9-0CE334DED7F5}" presName="Name37" presStyleLbl="parChTrans1D2" presStyleIdx="2" presStyleCnt="4"/>
      <dgm:spPr/>
    </dgm:pt>
    <dgm:pt modelId="{EBE30B01-6EB2-4777-961B-CF61A3E150B0}" type="pres">
      <dgm:prSet presAssocID="{89B3C133-3794-428B-8A0D-2B56336116C5}" presName="hierRoot2" presStyleCnt="0">
        <dgm:presLayoutVars>
          <dgm:hierBranch val="init"/>
        </dgm:presLayoutVars>
      </dgm:prSet>
      <dgm:spPr/>
    </dgm:pt>
    <dgm:pt modelId="{96B45EEC-B503-4EDD-8D32-9F1DF5EA9B99}" type="pres">
      <dgm:prSet presAssocID="{89B3C133-3794-428B-8A0D-2B56336116C5}" presName="rootComposite" presStyleCnt="0"/>
      <dgm:spPr/>
    </dgm:pt>
    <dgm:pt modelId="{9D62186B-1613-4DAD-B1E7-F1E2B6BB9B91}" type="pres">
      <dgm:prSet presAssocID="{89B3C133-3794-428B-8A0D-2B56336116C5}" presName="rootText" presStyleLbl="node2" presStyleIdx="2" presStyleCnt="4" custScaleX="149402" custScaleY="135136" custLinFactNeighborX="-12447" custLinFactNeighborY="-77234">
        <dgm:presLayoutVars>
          <dgm:chPref val="3"/>
        </dgm:presLayoutVars>
      </dgm:prSet>
      <dgm:spPr/>
    </dgm:pt>
    <dgm:pt modelId="{E6E0C51E-40A8-4238-A275-09FC86951F0C}" type="pres">
      <dgm:prSet presAssocID="{89B3C133-3794-428B-8A0D-2B56336116C5}" presName="rootConnector" presStyleLbl="node2" presStyleIdx="2" presStyleCnt="4"/>
      <dgm:spPr/>
    </dgm:pt>
    <dgm:pt modelId="{189B6BE0-4A4A-4ACD-ABA4-B1B1B12E3020}" type="pres">
      <dgm:prSet presAssocID="{89B3C133-3794-428B-8A0D-2B56336116C5}" presName="hierChild4" presStyleCnt="0"/>
      <dgm:spPr/>
    </dgm:pt>
    <dgm:pt modelId="{75F7008A-7B06-41CC-9A17-6609F87A7147}" type="pres">
      <dgm:prSet presAssocID="{89B3C133-3794-428B-8A0D-2B56336116C5}" presName="hierChild5" presStyleCnt="0"/>
      <dgm:spPr/>
    </dgm:pt>
    <dgm:pt modelId="{8CB42094-C434-4DF4-87F8-B35B7569E8B1}" type="pres">
      <dgm:prSet presAssocID="{B36FF277-B535-47B2-94B8-67CD05E2B2A1}" presName="Name37" presStyleLbl="parChTrans1D2" presStyleIdx="3" presStyleCnt="4"/>
      <dgm:spPr/>
    </dgm:pt>
    <dgm:pt modelId="{5C2E954A-4FDC-4D6F-9A35-37B696D9AA05}" type="pres">
      <dgm:prSet presAssocID="{F3114631-25EB-4B1F-BE57-D90C0B28A2E4}" presName="hierRoot2" presStyleCnt="0">
        <dgm:presLayoutVars>
          <dgm:hierBranch val="init"/>
        </dgm:presLayoutVars>
      </dgm:prSet>
      <dgm:spPr/>
    </dgm:pt>
    <dgm:pt modelId="{04360175-C178-4A9B-91E5-5BCCBC941C55}" type="pres">
      <dgm:prSet presAssocID="{F3114631-25EB-4B1F-BE57-D90C0B28A2E4}" presName="rootComposite" presStyleCnt="0"/>
      <dgm:spPr/>
    </dgm:pt>
    <dgm:pt modelId="{D48B1597-8E0E-46B2-851E-45286EA7CA80}" type="pres">
      <dgm:prSet presAssocID="{F3114631-25EB-4B1F-BE57-D90C0B28A2E4}" presName="rootText" presStyleLbl="node2" presStyleIdx="3" presStyleCnt="4" custScaleX="178478" custScaleY="141346" custLinFactNeighborX="-19097" custLinFactNeighborY="-80339">
        <dgm:presLayoutVars>
          <dgm:chPref val="3"/>
        </dgm:presLayoutVars>
      </dgm:prSet>
      <dgm:spPr/>
    </dgm:pt>
    <dgm:pt modelId="{B18930A1-AEFD-4F57-904C-42563350A721}" type="pres">
      <dgm:prSet presAssocID="{F3114631-25EB-4B1F-BE57-D90C0B28A2E4}" presName="rootConnector" presStyleLbl="node2" presStyleIdx="3" presStyleCnt="4"/>
      <dgm:spPr/>
    </dgm:pt>
    <dgm:pt modelId="{3D4338A3-30D2-4A7D-973E-A1F912ECA62A}" type="pres">
      <dgm:prSet presAssocID="{F3114631-25EB-4B1F-BE57-D90C0B28A2E4}" presName="hierChild4" presStyleCnt="0"/>
      <dgm:spPr/>
    </dgm:pt>
    <dgm:pt modelId="{825462C5-0FB1-4205-899A-563E1337E4F2}" type="pres">
      <dgm:prSet presAssocID="{F3114631-25EB-4B1F-BE57-D90C0B28A2E4}" presName="hierChild5" presStyleCnt="0"/>
      <dgm:spPr/>
    </dgm:pt>
    <dgm:pt modelId="{8DD6F68B-0554-4304-ACFD-8A5C0EA56FDD}" type="pres">
      <dgm:prSet presAssocID="{CDB1D18C-D76C-495A-B68C-8D0B139120A2}" presName="hierChild3" presStyleCnt="0"/>
      <dgm:spPr/>
    </dgm:pt>
  </dgm:ptLst>
  <dgm:cxnLst>
    <dgm:cxn modelId="{8926E016-543B-47DF-B192-C55281BFC667}" type="presOf" srcId="{B36FF277-B535-47B2-94B8-67CD05E2B2A1}" destId="{8CB42094-C434-4DF4-87F8-B35B7569E8B1}" srcOrd="0" destOrd="0" presId="urn:microsoft.com/office/officeart/2005/8/layout/orgChart1"/>
    <dgm:cxn modelId="{4FFB4323-9844-482E-B82A-9DB252ED1176}" type="presOf" srcId="{F5E82B80-615C-4B39-9D22-78D065E7E30D}" destId="{6AECD027-919E-4758-8502-C51BB1E3564A}" srcOrd="1" destOrd="0" presId="urn:microsoft.com/office/officeart/2005/8/layout/orgChart1"/>
    <dgm:cxn modelId="{AFA1C42D-B59B-438A-98AB-0650A2DF0AE6}" type="presOf" srcId="{F3114631-25EB-4B1F-BE57-D90C0B28A2E4}" destId="{B18930A1-AEFD-4F57-904C-42563350A721}" srcOrd="1" destOrd="0" presId="urn:microsoft.com/office/officeart/2005/8/layout/orgChart1"/>
    <dgm:cxn modelId="{B684CB2E-8339-4934-8910-0A631E3DB27E}" srcId="{CF977BC6-6642-4F12-9CEA-609B4B2C2A3A}" destId="{CDB1D18C-D76C-495A-B68C-8D0B139120A2}" srcOrd="0" destOrd="0" parTransId="{7E7D7312-D71B-4DE1-8120-593882AE4E25}" sibTransId="{068695E3-EEB0-4556-8ED7-E6F2C43ADA40}"/>
    <dgm:cxn modelId="{90FF7439-F317-4168-88CF-96F7BA7AA731}" type="presOf" srcId="{F3114631-25EB-4B1F-BE57-D90C0B28A2E4}" destId="{D48B1597-8E0E-46B2-851E-45286EA7CA80}" srcOrd="0" destOrd="0" presId="urn:microsoft.com/office/officeart/2005/8/layout/orgChart1"/>
    <dgm:cxn modelId="{FEB6EE40-A4EE-4DB4-8502-93DDA1B00D78}" type="presOf" srcId="{E1CDB9BC-AEDB-438A-A376-97BEA7A081C0}" destId="{5C9BCC78-6F87-423D-BB81-0668B5345409}" srcOrd="0" destOrd="0" presId="urn:microsoft.com/office/officeart/2005/8/layout/orgChart1"/>
    <dgm:cxn modelId="{78B36F41-1B43-4461-990E-3C8B83E63717}" type="presOf" srcId="{CF977BC6-6642-4F12-9CEA-609B4B2C2A3A}" destId="{0A20D964-BE84-41F8-8E01-A0D127EE2D78}" srcOrd="0" destOrd="0" presId="urn:microsoft.com/office/officeart/2005/8/layout/orgChart1"/>
    <dgm:cxn modelId="{B0E7EC4F-158F-4A1E-8740-3ED3B069870E}" type="presOf" srcId="{CDB1D18C-D76C-495A-B68C-8D0B139120A2}" destId="{AAA4E59A-1C23-4E0E-A35B-323134A2E37B}" srcOrd="1" destOrd="0" presId="urn:microsoft.com/office/officeart/2005/8/layout/orgChart1"/>
    <dgm:cxn modelId="{2F0F3252-D5D0-4D2E-A558-69FB46BA8567}" type="presOf" srcId="{89B3C133-3794-428B-8A0D-2B56336116C5}" destId="{E6E0C51E-40A8-4238-A275-09FC86951F0C}" srcOrd="1" destOrd="0" presId="urn:microsoft.com/office/officeart/2005/8/layout/orgChart1"/>
    <dgm:cxn modelId="{32E8AA52-8559-478B-9E71-2933E3B3F10E}" type="presOf" srcId="{E1CDB9BC-AEDB-438A-A376-97BEA7A081C0}" destId="{A16E2D34-20DE-4A05-8ED9-290E16069E2F}" srcOrd="1" destOrd="0" presId="urn:microsoft.com/office/officeart/2005/8/layout/orgChart1"/>
    <dgm:cxn modelId="{C99FE757-437C-453B-B0E8-A84B52E2571D}" type="presOf" srcId="{89B3C133-3794-428B-8A0D-2B56336116C5}" destId="{9D62186B-1613-4DAD-B1E7-F1E2B6BB9B91}" srcOrd="0" destOrd="0" presId="urn:microsoft.com/office/officeart/2005/8/layout/orgChart1"/>
    <dgm:cxn modelId="{5731E07E-8F16-44C3-A0DF-D9BD057B4A56}" srcId="{CDB1D18C-D76C-495A-B68C-8D0B139120A2}" destId="{E1CDB9BC-AEDB-438A-A376-97BEA7A081C0}" srcOrd="1" destOrd="0" parTransId="{035CBE6F-A12D-4C06-AAE6-8ACF7BFF8D5A}" sibTransId="{893FC727-F282-4EA2-8FC3-8E7FDCFDADA8}"/>
    <dgm:cxn modelId="{A808948B-8B53-4315-909C-1D83BEBE5056}" type="presOf" srcId="{45BD3EB5-8467-48EE-91D9-0CE334DED7F5}" destId="{A7EFA5B7-691B-48B4-A9A2-F846330EBD07}" srcOrd="0" destOrd="0" presId="urn:microsoft.com/office/officeart/2005/8/layout/orgChart1"/>
    <dgm:cxn modelId="{DC1FEBA3-7577-49B6-B066-BF9C4E161BE5}" srcId="{CDB1D18C-D76C-495A-B68C-8D0B139120A2}" destId="{F3114631-25EB-4B1F-BE57-D90C0B28A2E4}" srcOrd="3" destOrd="0" parTransId="{B36FF277-B535-47B2-94B8-67CD05E2B2A1}" sibTransId="{A2B66B5C-23CD-4499-8B51-3F682F549D0D}"/>
    <dgm:cxn modelId="{0E9687B3-7E81-41A1-B0AF-C0B59515D5CE}" type="presOf" srcId="{3A2D7D61-281B-4637-9E7E-B06906A4164F}" destId="{0E5524A8-8C1C-4E83-863A-8713C224E05A}" srcOrd="0" destOrd="0" presId="urn:microsoft.com/office/officeart/2005/8/layout/orgChart1"/>
    <dgm:cxn modelId="{8C86C7B8-6C61-4F27-957B-376E21CC80C6}" srcId="{CDB1D18C-D76C-495A-B68C-8D0B139120A2}" destId="{F5E82B80-615C-4B39-9D22-78D065E7E30D}" srcOrd="0" destOrd="0" parTransId="{3A2D7D61-281B-4637-9E7E-B06906A4164F}" sibTransId="{BA87AB96-81F1-48FB-87E6-5EE9418D20BC}"/>
    <dgm:cxn modelId="{D6AEEFB8-7D8E-43E7-B2C8-9ED7376378F5}" srcId="{CDB1D18C-D76C-495A-B68C-8D0B139120A2}" destId="{89B3C133-3794-428B-8A0D-2B56336116C5}" srcOrd="2" destOrd="0" parTransId="{45BD3EB5-8467-48EE-91D9-0CE334DED7F5}" sibTransId="{B85F8034-A161-4B8A-AF68-5136811C21E2}"/>
    <dgm:cxn modelId="{6023B1BC-5B9D-4026-AB52-B812616715E8}" type="presOf" srcId="{CDB1D18C-D76C-495A-B68C-8D0B139120A2}" destId="{B897D5B7-4470-4A41-8801-9B0C9510CC9A}" srcOrd="0" destOrd="0" presId="urn:microsoft.com/office/officeart/2005/8/layout/orgChart1"/>
    <dgm:cxn modelId="{3BCC01CB-5F76-48B3-973F-E84ABAD77D7F}" type="presOf" srcId="{035CBE6F-A12D-4C06-AAE6-8ACF7BFF8D5A}" destId="{2C7FC857-BF15-4160-8A3D-71FDB2FE7DF3}" srcOrd="0" destOrd="0" presId="urn:microsoft.com/office/officeart/2005/8/layout/orgChart1"/>
    <dgm:cxn modelId="{C719AEEF-A783-4280-8887-DABB57EDAB99}" type="presOf" srcId="{F5E82B80-615C-4B39-9D22-78D065E7E30D}" destId="{B49C25FF-AC79-4EC5-9F5E-D8F54F4E86E0}" srcOrd="0" destOrd="0" presId="urn:microsoft.com/office/officeart/2005/8/layout/orgChart1"/>
    <dgm:cxn modelId="{BEE7E3CA-B17C-4740-955A-37DEAD9272D7}" type="presParOf" srcId="{0A20D964-BE84-41F8-8E01-A0D127EE2D78}" destId="{193365B7-9B61-430B-AB76-F01798C66750}" srcOrd="0" destOrd="0" presId="urn:microsoft.com/office/officeart/2005/8/layout/orgChart1"/>
    <dgm:cxn modelId="{B64C9ECF-D25C-40FD-995D-AA386C80020D}" type="presParOf" srcId="{193365B7-9B61-430B-AB76-F01798C66750}" destId="{FC82E40E-83A2-4663-8BF6-ADD65112F1C1}" srcOrd="0" destOrd="0" presId="urn:microsoft.com/office/officeart/2005/8/layout/orgChart1"/>
    <dgm:cxn modelId="{CDE4B767-AA43-4F7E-8C89-030AE80BEA44}" type="presParOf" srcId="{FC82E40E-83A2-4663-8BF6-ADD65112F1C1}" destId="{B897D5B7-4470-4A41-8801-9B0C9510CC9A}" srcOrd="0" destOrd="0" presId="urn:microsoft.com/office/officeart/2005/8/layout/orgChart1"/>
    <dgm:cxn modelId="{1CB80E21-E8EE-449F-AB5E-4F91A0A53E8F}" type="presParOf" srcId="{FC82E40E-83A2-4663-8BF6-ADD65112F1C1}" destId="{AAA4E59A-1C23-4E0E-A35B-323134A2E37B}" srcOrd="1" destOrd="0" presId="urn:microsoft.com/office/officeart/2005/8/layout/orgChart1"/>
    <dgm:cxn modelId="{626BF7D1-FF4C-43DB-B895-BD21F1A4C462}" type="presParOf" srcId="{193365B7-9B61-430B-AB76-F01798C66750}" destId="{3CCFDF1F-E4EE-483F-9937-08F26D3904B4}" srcOrd="1" destOrd="0" presId="urn:microsoft.com/office/officeart/2005/8/layout/orgChart1"/>
    <dgm:cxn modelId="{DD88026D-C367-46D7-B2BE-1F15378ACD53}" type="presParOf" srcId="{3CCFDF1F-E4EE-483F-9937-08F26D3904B4}" destId="{0E5524A8-8C1C-4E83-863A-8713C224E05A}" srcOrd="0" destOrd="0" presId="urn:microsoft.com/office/officeart/2005/8/layout/orgChart1"/>
    <dgm:cxn modelId="{8C4AB124-AC54-4D37-AA5A-A27219C34975}" type="presParOf" srcId="{3CCFDF1F-E4EE-483F-9937-08F26D3904B4}" destId="{59C5A1A7-53F8-4303-8ED3-29DFA33C9452}" srcOrd="1" destOrd="0" presId="urn:microsoft.com/office/officeart/2005/8/layout/orgChart1"/>
    <dgm:cxn modelId="{CA144D2B-FA11-4D30-B2BA-212228BD2BE5}" type="presParOf" srcId="{59C5A1A7-53F8-4303-8ED3-29DFA33C9452}" destId="{77324082-D5C3-4089-9155-6148DAC00D1C}" srcOrd="0" destOrd="0" presId="urn:microsoft.com/office/officeart/2005/8/layout/orgChart1"/>
    <dgm:cxn modelId="{22930D21-249A-460B-83BF-45BE28AED999}" type="presParOf" srcId="{77324082-D5C3-4089-9155-6148DAC00D1C}" destId="{B49C25FF-AC79-4EC5-9F5E-D8F54F4E86E0}" srcOrd="0" destOrd="0" presId="urn:microsoft.com/office/officeart/2005/8/layout/orgChart1"/>
    <dgm:cxn modelId="{D79AF588-713C-4850-B222-A813517FBE1A}" type="presParOf" srcId="{77324082-D5C3-4089-9155-6148DAC00D1C}" destId="{6AECD027-919E-4758-8502-C51BB1E3564A}" srcOrd="1" destOrd="0" presId="urn:microsoft.com/office/officeart/2005/8/layout/orgChart1"/>
    <dgm:cxn modelId="{34232B50-1F0E-4560-9025-80398CC104B1}" type="presParOf" srcId="{59C5A1A7-53F8-4303-8ED3-29DFA33C9452}" destId="{DA22EB64-F7D5-4014-8259-A9C7560D6B40}" srcOrd="1" destOrd="0" presId="urn:microsoft.com/office/officeart/2005/8/layout/orgChart1"/>
    <dgm:cxn modelId="{C56F908F-93CE-4675-B8DE-3B68BD158914}" type="presParOf" srcId="{59C5A1A7-53F8-4303-8ED3-29DFA33C9452}" destId="{DB55A183-1AB4-4CEB-B256-8A0F5B85FC7E}" srcOrd="2" destOrd="0" presId="urn:microsoft.com/office/officeart/2005/8/layout/orgChart1"/>
    <dgm:cxn modelId="{C8FC4C5E-6E4E-4210-8769-3ADB9A260453}" type="presParOf" srcId="{3CCFDF1F-E4EE-483F-9937-08F26D3904B4}" destId="{2C7FC857-BF15-4160-8A3D-71FDB2FE7DF3}" srcOrd="2" destOrd="0" presId="urn:microsoft.com/office/officeart/2005/8/layout/orgChart1"/>
    <dgm:cxn modelId="{D31F67BA-AFD4-45F1-851B-24A61CE70CE0}" type="presParOf" srcId="{3CCFDF1F-E4EE-483F-9937-08F26D3904B4}" destId="{7A7C942C-DC5D-4079-8EA8-EFE62FC3DB25}" srcOrd="3" destOrd="0" presId="urn:microsoft.com/office/officeart/2005/8/layout/orgChart1"/>
    <dgm:cxn modelId="{FED3BB4B-2BD4-4B70-B5D8-B2A5C78190E7}" type="presParOf" srcId="{7A7C942C-DC5D-4079-8EA8-EFE62FC3DB25}" destId="{6A95E23F-B3D8-4711-B48A-E1AE59FF5005}" srcOrd="0" destOrd="0" presId="urn:microsoft.com/office/officeart/2005/8/layout/orgChart1"/>
    <dgm:cxn modelId="{A22CA931-90B5-4F43-B465-BAD6EB03C9DC}" type="presParOf" srcId="{6A95E23F-B3D8-4711-B48A-E1AE59FF5005}" destId="{5C9BCC78-6F87-423D-BB81-0668B5345409}" srcOrd="0" destOrd="0" presId="urn:microsoft.com/office/officeart/2005/8/layout/orgChart1"/>
    <dgm:cxn modelId="{D94CD602-0A93-4436-B6BE-5BB816471E08}" type="presParOf" srcId="{6A95E23F-B3D8-4711-B48A-E1AE59FF5005}" destId="{A16E2D34-20DE-4A05-8ED9-290E16069E2F}" srcOrd="1" destOrd="0" presId="urn:microsoft.com/office/officeart/2005/8/layout/orgChart1"/>
    <dgm:cxn modelId="{ED1594C3-4A91-411C-956A-A18477128DAA}" type="presParOf" srcId="{7A7C942C-DC5D-4079-8EA8-EFE62FC3DB25}" destId="{E93A63D7-661D-4BDD-A0BF-BF4C2AE40665}" srcOrd="1" destOrd="0" presId="urn:microsoft.com/office/officeart/2005/8/layout/orgChart1"/>
    <dgm:cxn modelId="{F33C56E0-059D-4E38-98D8-C0FF1EEC9548}" type="presParOf" srcId="{7A7C942C-DC5D-4079-8EA8-EFE62FC3DB25}" destId="{728B1952-1481-419A-A7A2-91B552009112}" srcOrd="2" destOrd="0" presId="urn:microsoft.com/office/officeart/2005/8/layout/orgChart1"/>
    <dgm:cxn modelId="{8B34DC3C-4375-4C66-A797-130046488BA4}" type="presParOf" srcId="{3CCFDF1F-E4EE-483F-9937-08F26D3904B4}" destId="{A7EFA5B7-691B-48B4-A9A2-F846330EBD07}" srcOrd="4" destOrd="0" presId="urn:microsoft.com/office/officeart/2005/8/layout/orgChart1"/>
    <dgm:cxn modelId="{782179C7-C75A-40D6-B348-7088101D62DE}" type="presParOf" srcId="{3CCFDF1F-E4EE-483F-9937-08F26D3904B4}" destId="{EBE30B01-6EB2-4777-961B-CF61A3E150B0}" srcOrd="5" destOrd="0" presId="urn:microsoft.com/office/officeart/2005/8/layout/orgChart1"/>
    <dgm:cxn modelId="{FD2CC568-286F-4534-B6B3-D853D2BA9F76}" type="presParOf" srcId="{EBE30B01-6EB2-4777-961B-CF61A3E150B0}" destId="{96B45EEC-B503-4EDD-8D32-9F1DF5EA9B99}" srcOrd="0" destOrd="0" presId="urn:microsoft.com/office/officeart/2005/8/layout/orgChart1"/>
    <dgm:cxn modelId="{640DF1A1-DFF1-490D-986D-2D48E3E5AAE8}" type="presParOf" srcId="{96B45EEC-B503-4EDD-8D32-9F1DF5EA9B99}" destId="{9D62186B-1613-4DAD-B1E7-F1E2B6BB9B91}" srcOrd="0" destOrd="0" presId="urn:microsoft.com/office/officeart/2005/8/layout/orgChart1"/>
    <dgm:cxn modelId="{2C122392-BE11-48D7-A507-EBF6139CB118}" type="presParOf" srcId="{96B45EEC-B503-4EDD-8D32-9F1DF5EA9B99}" destId="{E6E0C51E-40A8-4238-A275-09FC86951F0C}" srcOrd="1" destOrd="0" presId="urn:microsoft.com/office/officeart/2005/8/layout/orgChart1"/>
    <dgm:cxn modelId="{4CDA6A97-E8A3-4E82-9F69-4CAA4B12E504}" type="presParOf" srcId="{EBE30B01-6EB2-4777-961B-CF61A3E150B0}" destId="{189B6BE0-4A4A-4ACD-ABA4-B1B1B12E3020}" srcOrd="1" destOrd="0" presId="urn:microsoft.com/office/officeart/2005/8/layout/orgChart1"/>
    <dgm:cxn modelId="{BB09DB78-E653-465D-B4A7-308249471376}" type="presParOf" srcId="{EBE30B01-6EB2-4777-961B-CF61A3E150B0}" destId="{75F7008A-7B06-41CC-9A17-6609F87A7147}" srcOrd="2" destOrd="0" presId="urn:microsoft.com/office/officeart/2005/8/layout/orgChart1"/>
    <dgm:cxn modelId="{F3129418-AF7A-4C78-A606-91C09C24D341}" type="presParOf" srcId="{3CCFDF1F-E4EE-483F-9937-08F26D3904B4}" destId="{8CB42094-C434-4DF4-87F8-B35B7569E8B1}" srcOrd="6" destOrd="0" presId="urn:microsoft.com/office/officeart/2005/8/layout/orgChart1"/>
    <dgm:cxn modelId="{FA0512F8-F43D-4A8F-A606-AE363F17C309}" type="presParOf" srcId="{3CCFDF1F-E4EE-483F-9937-08F26D3904B4}" destId="{5C2E954A-4FDC-4D6F-9A35-37B696D9AA05}" srcOrd="7" destOrd="0" presId="urn:microsoft.com/office/officeart/2005/8/layout/orgChart1"/>
    <dgm:cxn modelId="{278F3043-36BC-4EBE-A6F4-0BCDB7FAF8A9}" type="presParOf" srcId="{5C2E954A-4FDC-4D6F-9A35-37B696D9AA05}" destId="{04360175-C178-4A9B-91E5-5BCCBC941C55}" srcOrd="0" destOrd="0" presId="urn:microsoft.com/office/officeart/2005/8/layout/orgChart1"/>
    <dgm:cxn modelId="{E369FB5F-90A7-493D-B7DB-0005418E889B}" type="presParOf" srcId="{04360175-C178-4A9B-91E5-5BCCBC941C55}" destId="{D48B1597-8E0E-46B2-851E-45286EA7CA80}" srcOrd="0" destOrd="0" presId="urn:microsoft.com/office/officeart/2005/8/layout/orgChart1"/>
    <dgm:cxn modelId="{B60E425F-CDF7-4145-B82C-DB7ACC0D9BA1}" type="presParOf" srcId="{04360175-C178-4A9B-91E5-5BCCBC941C55}" destId="{B18930A1-AEFD-4F57-904C-42563350A721}" srcOrd="1" destOrd="0" presId="urn:microsoft.com/office/officeart/2005/8/layout/orgChart1"/>
    <dgm:cxn modelId="{83CD2558-0CD3-4432-B083-55E84B52BAE9}" type="presParOf" srcId="{5C2E954A-4FDC-4D6F-9A35-37B696D9AA05}" destId="{3D4338A3-30D2-4A7D-973E-A1F912ECA62A}" srcOrd="1" destOrd="0" presId="urn:microsoft.com/office/officeart/2005/8/layout/orgChart1"/>
    <dgm:cxn modelId="{DE17A00B-11C7-40C2-84D3-6A2EB3F27F73}" type="presParOf" srcId="{5C2E954A-4FDC-4D6F-9A35-37B696D9AA05}" destId="{825462C5-0FB1-4205-899A-563E1337E4F2}" srcOrd="2" destOrd="0" presId="urn:microsoft.com/office/officeart/2005/8/layout/orgChart1"/>
    <dgm:cxn modelId="{13E5CE31-E8FC-4728-8322-F4755D3DE97E}" type="presParOf" srcId="{193365B7-9B61-430B-AB76-F01798C66750}" destId="{8DD6F68B-0554-4304-ACFD-8A5C0EA56FD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977BC6-6642-4F12-9CEA-609B4B2C2A3A}" type="doc">
      <dgm:prSet loTypeId="urn:microsoft.com/office/officeart/2005/8/layout/orgChart1" loCatId="hierarchy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hu-HU"/>
        </a:p>
      </dgm:t>
    </dgm:pt>
    <dgm:pt modelId="{CDB1D18C-D76C-495A-B68C-8D0B139120A2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o-RO" sz="2000" b="1" dirty="0">
              <a:latin typeface="Arial" panose="020B0604020202020204" pitchFamily="34" charset="0"/>
              <a:cs typeface="Arial" panose="020B0604020202020204" pitchFamily="34" charset="0"/>
            </a:rPr>
            <a:t>ÎN </a:t>
          </a: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ALTE JUDE</a:t>
          </a:r>
          <a:r>
            <a:rPr lang="ro-RO" sz="2000" b="1" dirty="0">
              <a:latin typeface="Arial" panose="020B0604020202020204" pitchFamily="34" charset="0"/>
              <a:cs typeface="Arial" panose="020B0604020202020204" pitchFamily="34" charset="0"/>
            </a:rPr>
            <a:t>ȚE</a:t>
          </a:r>
          <a:endParaRPr lang="hu-H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7D7312-D71B-4DE1-8120-593882AE4E25}" type="parTrans" cxnId="{B684CB2E-8339-4934-8910-0A631E3DB27E}">
      <dgm:prSet/>
      <dgm:spPr/>
      <dgm:t>
        <a:bodyPr/>
        <a:lstStyle/>
        <a:p>
          <a:endParaRPr lang="hu-H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8695E3-EEB0-4556-8ED7-E6F2C43ADA40}" type="sibTrans" cxnId="{B684CB2E-8339-4934-8910-0A631E3DB27E}">
      <dgm:prSet/>
      <dgm:spPr/>
      <dgm:t>
        <a:bodyPr/>
        <a:lstStyle/>
        <a:p>
          <a:endParaRPr lang="hu-H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CDB9BC-AEDB-438A-A376-97BEA7A081C0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o-RO" sz="1800" b="1" dirty="0">
              <a:latin typeface="Arial" panose="020B0604020202020204" pitchFamily="34" charset="0"/>
              <a:cs typeface="Arial" panose="020B0604020202020204" pitchFamily="34" charset="0"/>
            </a:rPr>
            <a:t>SIBIU (3 zile)</a:t>
          </a:r>
        </a:p>
        <a:p>
          <a:r>
            <a:rPr lang="ro-RO" sz="1800" b="1" dirty="0">
              <a:latin typeface="Arial" panose="020B0604020202020204" pitchFamily="34" charset="0"/>
              <a:cs typeface="Arial" panose="020B0604020202020204" pitchFamily="34" charset="0"/>
            </a:rPr>
            <a:t>36+24+5=65  PROFESORI EVALUATORI</a:t>
          </a:r>
          <a:endParaRPr lang="hu-H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5CBE6F-A12D-4C06-AAE6-8ACF7BFF8D5A}" type="parTrans" cxnId="{5731E07E-8F16-44C3-A0DF-D9BD057B4A56}">
      <dgm:prSet/>
      <dgm:spPr/>
      <dgm:t>
        <a:bodyPr/>
        <a:lstStyle/>
        <a:p>
          <a:endParaRPr lang="hu-H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3FC727-F282-4EA2-8FC3-8E7FDCFDADA8}" type="sibTrans" cxnId="{5731E07E-8F16-44C3-A0DF-D9BD057B4A56}">
      <dgm:prSet/>
      <dgm:spPr/>
      <dgm:t>
        <a:bodyPr/>
        <a:lstStyle/>
        <a:p>
          <a:endParaRPr lang="hu-H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114631-25EB-4B1F-BE57-D90C0B28A2E4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o-RO" sz="1800" b="1" dirty="0">
              <a:latin typeface="Arial" panose="020B0604020202020204" pitchFamily="34" charset="0"/>
              <a:cs typeface="Arial" panose="020B0604020202020204" pitchFamily="34" charset="0"/>
            </a:rPr>
            <a:t>PITEȘTI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o-RO" sz="1800" b="1" dirty="0">
              <a:latin typeface="Arial" panose="020B0604020202020204" pitchFamily="34" charset="0"/>
              <a:cs typeface="Arial" panose="020B0604020202020204" pitchFamily="34" charset="0"/>
            </a:rPr>
            <a:t>4 PROFESORI EVALUATORI</a:t>
          </a:r>
          <a:endParaRPr lang="hu-H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6FF277-B535-47B2-94B8-67CD05E2B2A1}" type="parTrans" cxnId="{DC1FEBA3-7577-49B6-B066-BF9C4E161BE5}">
      <dgm:prSet/>
      <dgm:spPr/>
      <dgm:t>
        <a:bodyPr/>
        <a:lstStyle/>
        <a:p>
          <a:endParaRPr lang="hu-H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B66B5C-23CD-4499-8B51-3F682F549D0D}" type="sibTrans" cxnId="{DC1FEBA3-7577-49B6-B066-BF9C4E161BE5}">
      <dgm:prSet/>
      <dgm:spPr/>
      <dgm:t>
        <a:bodyPr/>
        <a:lstStyle/>
        <a:p>
          <a:endParaRPr lang="hu-H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B3C133-3794-428B-8A0D-2B56336116C5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o-RO" sz="1800" b="1" dirty="0">
              <a:latin typeface="Arial" panose="020B0604020202020204" pitchFamily="34" charset="0"/>
              <a:cs typeface="Arial" panose="020B0604020202020204" pitchFamily="34" charset="0"/>
            </a:rPr>
            <a:t>PLOIEȘTI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o-RO" sz="1800" b="1" dirty="0">
              <a:latin typeface="Arial" panose="020B0604020202020204" pitchFamily="34" charset="0"/>
              <a:cs typeface="Arial" panose="020B0604020202020204" pitchFamily="34" charset="0"/>
            </a:rPr>
            <a:t>8 PROFESORI EVALUATORI</a:t>
          </a:r>
          <a:endParaRPr lang="hu-H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BD3EB5-8467-48EE-91D9-0CE334DED7F5}" type="parTrans" cxnId="{D6AEEFB8-7D8E-43E7-B2C8-9ED7376378F5}">
      <dgm:prSet/>
      <dgm:spPr/>
      <dgm:t>
        <a:bodyPr/>
        <a:lstStyle/>
        <a:p>
          <a:endParaRPr lang="hu-H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5F8034-A161-4B8A-AF68-5136811C21E2}" type="sibTrans" cxnId="{D6AEEFB8-7D8E-43E7-B2C8-9ED7376378F5}">
      <dgm:prSet/>
      <dgm:spPr/>
      <dgm:t>
        <a:bodyPr/>
        <a:lstStyle/>
        <a:p>
          <a:endParaRPr lang="hu-H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20D964-BE84-41F8-8E01-A0D127EE2D78}" type="pres">
      <dgm:prSet presAssocID="{CF977BC6-6642-4F12-9CEA-609B4B2C2A3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93365B7-9B61-430B-AB76-F01798C66750}" type="pres">
      <dgm:prSet presAssocID="{CDB1D18C-D76C-495A-B68C-8D0B139120A2}" presName="hierRoot1" presStyleCnt="0">
        <dgm:presLayoutVars>
          <dgm:hierBranch val="init"/>
        </dgm:presLayoutVars>
      </dgm:prSet>
      <dgm:spPr/>
    </dgm:pt>
    <dgm:pt modelId="{FC82E40E-83A2-4663-8BF6-ADD65112F1C1}" type="pres">
      <dgm:prSet presAssocID="{CDB1D18C-D76C-495A-B68C-8D0B139120A2}" presName="rootComposite1" presStyleCnt="0"/>
      <dgm:spPr/>
    </dgm:pt>
    <dgm:pt modelId="{B897D5B7-4470-4A41-8801-9B0C9510CC9A}" type="pres">
      <dgm:prSet presAssocID="{CDB1D18C-D76C-495A-B68C-8D0B139120A2}" presName="rootText1" presStyleLbl="node0" presStyleIdx="0" presStyleCnt="1" custScaleX="208041" custLinFactNeighborX="-6981" custLinFactNeighborY="-83235">
        <dgm:presLayoutVars>
          <dgm:chPref val="3"/>
        </dgm:presLayoutVars>
      </dgm:prSet>
      <dgm:spPr/>
    </dgm:pt>
    <dgm:pt modelId="{AAA4E59A-1C23-4E0E-A35B-323134A2E37B}" type="pres">
      <dgm:prSet presAssocID="{CDB1D18C-D76C-495A-B68C-8D0B139120A2}" presName="rootConnector1" presStyleLbl="node1" presStyleIdx="0" presStyleCnt="0"/>
      <dgm:spPr/>
    </dgm:pt>
    <dgm:pt modelId="{3CCFDF1F-E4EE-483F-9937-08F26D3904B4}" type="pres">
      <dgm:prSet presAssocID="{CDB1D18C-D76C-495A-B68C-8D0B139120A2}" presName="hierChild2" presStyleCnt="0"/>
      <dgm:spPr/>
    </dgm:pt>
    <dgm:pt modelId="{2C7FC857-BF15-4160-8A3D-71FDB2FE7DF3}" type="pres">
      <dgm:prSet presAssocID="{035CBE6F-A12D-4C06-AAE6-8ACF7BFF8D5A}" presName="Name37" presStyleLbl="parChTrans1D2" presStyleIdx="0" presStyleCnt="3"/>
      <dgm:spPr/>
    </dgm:pt>
    <dgm:pt modelId="{7A7C942C-DC5D-4079-8EA8-EFE62FC3DB25}" type="pres">
      <dgm:prSet presAssocID="{E1CDB9BC-AEDB-438A-A376-97BEA7A081C0}" presName="hierRoot2" presStyleCnt="0">
        <dgm:presLayoutVars>
          <dgm:hierBranch val="init"/>
        </dgm:presLayoutVars>
      </dgm:prSet>
      <dgm:spPr/>
    </dgm:pt>
    <dgm:pt modelId="{6A95E23F-B3D8-4711-B48A-E1AE59FF5005}" type="pres">
      <dgm:prSet presAssocID="{E1CDB9BC-AEDB-438A-A376-97BEA7A081C0}" presName="rootComposite" presStyleCnt="0"/>
      <dgm:spPr/>
    </dgm:pt>
    <dgm:pt modelId="{5C9BCC78-6F87-423D-BB81-0668B5345409}" type="pres">
      <dgm:prSet presAssocID="{E1CDB9BC-AEDB-438A-A376-97BEA7A081C0}" presName="rootText" presStyleLbl="node2" presStyleIdx="0" presStyleCnt="3" custScaleX="198244" custScaleY="135604" custLinFactNeighborX="9811" custLinFactNeighborY="-21000">
        <dgm:presLayoutVars>
          <dgm:chPref val="3"/>
        </dgm:presLayoutVars>
      </dgm:prSet>
      <dgm:spPr/>
    </dgm:pt>
    <dgm:pt modelId="{A16E2D34-20DE-4A05-8ED9-290E16069E2F}" type="pres">
      <dgm:prSet presAssocID="{E1CDB9BC-AEDB-438A-A376-97BEA7A081C0}" presName="rootConnector" presStyleLbl="node2" presStyleIdx="0" presStyleCnt="3"/>
      <dgm:spPr/>
    </dgm:pt>
    <dgm:pt modelId="{E93A63D7-661D-4BDD-A0BF-BF4C2AE40665}" type="pres">
      <dgm:prSet presAssocID="{E1CDB9BC-AEDB-438A-A376-97BEA7A081C0}" presName="hierChild4" presStyleCnt="0"/>
      <dgm:spPr/>
    </dgm:pt>
    <dgm:pt modelId="{728B1952-1481-419A-A7A2-91B552009112}" type="pres">
      <dgm:prSet presAssocID="{E1CDB9BC-AEDB-438A-A376-97BEA7A081C0}" presName="hierChild5" presStyleCnt="0"/>
      <dgm:spPr/>
    </dgm:pt>
    <dgm:pt modelId="{A7EFA5B7-691B-48B4-A9A2-F846330EBD07}" type="pres">
      <dgm:prSet presAssocID="{45BD3EB5-8467-48EE-91D9-0CE334DED7F5}" presName="Name37" presStyleLbl="parChTrans1D2" presStyleIdx="1" presStyleCnt="3"/>
      <dgm:spPr/>
    </dgm:pt>
    <dgm:pt modelId="{EBE30B01-6EB2-4777-961B-CF61A3E150B0}" type="pres">
      <dgm:prSet presAssocID="{89B3C133-3794-428B-8A0D-2B56336116C5}" presName="hierRoot2" presStyleCnt="0">
        <dgm:presLayoutVars>
          <dgm:hierBranch val="init"/>
        </dgm:presLayoutVars>
      </dgm:prSet>
      <dgm:spPr/>
    </dgm:pt>
    <dgm:pt modelId="{96B45EEC-B503-4EDD-8D32-9F1DF5EA9B99}" type="pres">
      <dgm:prSet presAssocID="{89B3C133-3794-428B-8A0D-2B56336116C5}" presName="rootComposite" presStyleCnt="0"/>
      <dgm:spPr/>
    </dgm:pt>
    <dgm:pt modelId="{9D62186B-1613-4DAD-B1E7-F1E2B6BB9B91}" type="pres">
      <dgm:prSet presAssocID="{89B3C133-3794-428B-8A0D-2B56336116C5}" presName="rootText" presStyleLbl="node2" presStyleIdx="1" presStyleCnt="3" custScaleX="151864" custScaleY="135604" custLinFactNeighborX="7029" custLinFactNeighborY="-21000">
        <dgm:presLayoutVars>
          <dgm:chPref val="3"/>
        </dgm:presLayoutVars>
      </dgm:prSet>
      <dgm:spPr/>
    </dgm:pt>
    <dgm:pt modelId="{E6E0C51E-40A8-4238-A275-09FC86951F0C}" type="pres">
      <dgm:prSet presAssocID="{89B3C133-3794-428B-8A0D-2B56336116C5}" presName="rootConnector" presStyleLbl="node2" presStyleIdx="1" presStyleCnt="3"/>
      <dgm:spPr/>
    </dgm:pt>
    <dgm:pt modelId="{189B6BE0-4A4A-4ACD-ABA4-B1B1B12E3020}" type="pres">
      <dgm:prSet presAssocID="{89B3C133-3794-428B-8A0D-2B56336116C5}" presName="hierChild4" presStyleCnt="0"/>
      <dgm:spPr/>
    </dgm:pt>
    <dgm:pt modelId="{75F7008A-7B06-41CC-9A17-6609F87A7147}" type="pres">
      <dgm:prSet presAssocID="{89B3C133-3794-428B-8A0D-2B56336116C5}" presName="hierChild5" presStyleCnt="0"/>
      <dgm:spPr/>
    </dgm:pt>
    <dgm:pt modelId="{8CB42094-C434-4DF4-87F8-B35B7569E8B1}" type="pres">
      <dgm:prSet presAssocID="{B36FF277-B535-47B2-94B8-67CD05E2B2A1}" presName="Name37" presStyleLbl="parChTrans1D2" presStyleIdx="2" presStyleCnt="3"/>
      <dgm:spPr/>
    </dgm:pt>
    <dgm:pt modelId="{5C2E954A-4FDC-4D6F-9A35-37B696D9AA05}" type="pres">
      <dgm:prSet presAssocID="{F3114631-25EB-4B1F-BE57-D90C0B28A2E4}" presName="hierRoot2" presStyleCnt="0">
        <dgm:presLayoutVars>
          <dgm:hierBranch val="init"/>
        </dgm:presLayoutVars>
      </dgm:prSet>
      <dgm:spPr/>
    </dgm:pt>
    <dgm:pt modelId="{04360175-C178-4A9B-91E5-5BCCBC941C55}" type="pres">
      <dgm:prSet presAssocID="{F3114631-25EB-4B1F-BE57-D90C0B28A2E4}" presName="rootComposite" presStyleCnt="0"/>
      <dgm:spPr/>
    </dgm:pt>
    <dgm:pt modelId="{D48B1597-8E0E-46B2-851E-45286EA7CA80}" type="pres">
      <dgm:prSet presAssocID="{F3114631-25EB-4B1F-BE57-D90C0B28A2E4}" presName="rootText" presStyleLbl="node2" presStyleIdx="2" presStyleCnt="3" custScaleX="191981" custScaleY="135604" custLinFactNeighborX="559" custLinFactNeighborY="-22831">
        <dgm:presLayoutVars>
          <dgm:chPref val="3"/>
        </dgm:presLayoutVars>
      </dgm:prSet>
      <dgm:spPr/>
    </dgm:pt>
    <dgm:pt modelId="{B18930A1-AEFD-4F57-904C-42563350A721}" type="pres">
      <dgm:prSet presAssocID="{F3114631-25EB-4B1F-BE57-D90C0B28A2E4}" presName="rootConnector" presStyleLbl="node2" presStyleIdx="2" presStyleCnt="3"/>
      <dgm:spPr/>
    </dgm:pt>
    <dgm:pt modelId="{3D4338A3-30D2-4A7D-973E-A1F912ECA62A}" type="pres">
      <dgm:prSet presAssocID="{F3114631-25EB-4B1F-BE57-D90C0B28A2E4}" presName="hierChild4" presStyleCnt="0"/>
      <dgm:spPr/>
    </dgm:pt>
    <dgm:pt modelId="{825462C5-0FB1-4205-899A-563E1337E4F2}" type="pres">
      <dgm:prSet presAssocID="{F3114631-25EB-4B1F-BE57-D90C0B28A2E4}" presName="hierChild5" presStyleCnt="0"/>
      <dgm:spPr/>
    </dgm:pt>
    <dgm:pt modelId="{8DD6F68B-0554-4304-ACFD-8A5C0EA56FDD}" type="pres">
      <dgm:prSet presAssocID="{CDB1D18C-D76C-495A-B68C-8D0B139120A2}" presName="hierChild3" presStyleCnt="0"/>
      <dgm:spPr/>
    </dgm:pt>
  </dgm:ptLst>
  <dgm:cxnLst>
    <dgm:cxn modelId="{1318A001-06C3-4817-B54B-5D9C6817EE98}" type="presOf" srcId="{CDB1D18C-D76C-495A-B68C-8D0B139120A2}" destId="{B897D5B7-4470-4A41-8801-9B0C9510CC9A}" srcOrd="0" destOrd="0" presId="urn:microsoft.com/office/officeart/2005/8/layout/orgChart1"/>
    <dgm:cxn modelId="{051EA11C-2D40-44FF-B813-F47F40C9E3F7}" type="presOf" srcId="{E1CDB9BC-AEDB-438A-A376-97BEA7A081C0}" destId="{5C9BCC78-6F87-423D-BB81-0668B5345409}" srcOrd="0" destOrd="0" presId="urn:microsoft.com/office/officeart/2005/8/layout/orgChart1"/>
    <dgm:cxn modelId="{66721625-FB77-4CA1-8AE7-815148E3C90F}" type="presOf" srcId="{F3114631-25EB-4B1F-BE57-D90C0B28A2E4}" destId="{B18930A1-AEFD-4F57-904C-42563350A721}" srcOrd="1" destOrd="0" presId="urn:microsoft.com/office/officeart/2005/8/layout/orgChart1"/>
    <dgm:cxn modelId="{B684CB2E-8339-4934-8910-0A631E3DB27E}" srcId="{CF977BC6-6642-4F12-9CEA-609B4B2C2A3A}" destId="{CDB1D18C-D76C-495A-B68C-8D0B139120A2}" srcOrd="0" destOrd="0" parTransId="{7E7D7312-D71B-4DE1-8120-593882AE4E25}" sibTransId="{068695E3-EEB0-4556-8ED7-E6F2C43ADA40}"/>
    <dgm:cxn modelId="{F0D93745-EB52-4779-8BE0-26D9843C1865}" type="presOf" srcId="{CF977BC6-6642-4F12-9CEA-609B4B2C2A3A}" destId="{0A20D964-BE84-41F8-8E01-A0D127EE2D78}" srcOrd="0" destOrd="0" presId="urn:microsoft.com/office/officeart/2005/8/layout/orgChart1"/>
    <dgm:cxn modelId="{46CAE969-FD4C-4584-9CA9-8035E7D1E155}" type="presOf" srcId="{CDB1D18C-D76C-495A-B68C-8D0B139120A2}" destId="{AAA4E59A-1C23-4E0E-A35B-323134A2E37B}" srcOrd="1" destOrd="0" presId="urn:microsoft.com/office/officeart/2005/8/layout/orgChart1"/>
    <dgm:cxn modelId="{B0EA7A75-91BD-49B2-99B3-4E89C6D9A870}" type="presOf" srcId="{89B3C133-3794-428B-8A0D-2B56336116C5}" destId="{E6E0C51E-40A8-4238-A275-09FC86951F0C}" srcOrd="1" destOrd="0" presId="urn:microsoft.com/office/officeart/2005/8/layout/orgChart1"/>
    <dgm:cxn modelId="{5731E07E-8F16-44C3-A0DF-D9BD057B4A56}" srcId="{CDB1D18C-D76C-495A-B68C-8D0B139120A2}" destId="{E1CDB9BC-AEDB-438A-A376-97BEA7A081C0}" srcOrd="0" destOrd="0" parTransId="{035CBE6F-A12D-4C06-AAE6-8ACF7BFF8D5A}" sibTransId="{893FC727-F282-4EA2-8FC3-8E7FDCFDADA8}"/>
    <dgm:cxn modelId="{3A981FA1-317F-436E-BD2C-7F995184273D}" type="presOf" srcId="{E1CDB9BC-AEDB-438A-A376-97BEA7A081C0}" destId="{A16E2D34-20DE-4A05-8ED9-290E16069E2F}" srcOrd="1" destOrd="0" presId="urn:microsoft.com/office/officeart/2005/8/layout/orgChart1"/>
    <dgm:cxn modelId="{DC1FEBA3-7577-49B6-B066-BF9C4E161BE5}" srcId="{CDB1D18C-D76C-495A-B68C-8D0B139120A2}" destId="{F3114631-25EB-4B1F-BE57-D90C0B28A2E4}" srcOrd="2" destOrd="0" parTransId="{B36FF277-B535-47B2-94B8-67CD05E2B2A1}" sibTransId="{A2B66B5C-23CD-4499-8B51-3F682F549D0D}"/>
    <dgm:cxn modelId="{B5E5ADB2-98DD-439C-B26E-61613CB545FC}" type="presOf" srcId="{B36FF277-B535-47B2-94B8-67CD05E2B2A1}" destId="{8CB42094-C434-4DF4-87F8-B35B7569E8B1}" srcOrd="0" destOrd="0" presId="urn:microsoft.com/office/officeart/2005/8/layout/orgChart1"/>
    <dgm:cxn modelId="{D6AEEFB8-7D8E-43E7-B2C8-9ED7376378F5}" srcId="{CDB1D18C-D76C-495A-B68C-8D0B139120A2}" destId="{89B3C133-3794-428B-8A0D-2B56336116C5}" srcOrd="1" destOrd="0" parTransId="{45BD3EB5-8467-48EE-91D9-0CE334DED7F5}" sibTransId="{B85F8034-A161-4B8A-AF68-5136811C21E2}"/>
    <dgm:cxn modelId="{FF08E6C7-1C45-40CF-8EE0-501646B13D9C}" type="presOf" srcId="{035CBE6F-A12D-4C06-AAE6-8ACF7BFF8D5A}" destId="{2C7FC857-BF15-4160-8A3D-71FDB2FE7DF3}" srcOrd="0" destOrd="0" presId="urn:microsoft.com/office/officeart/2005/8/layout/orgChart1"/>
    <dgm:cxn modelId="{A7BCB6D7-5766-4320-B06C-0F7C810B7316}" type="presOf" srcId="{89B3C133-3794-428B-8A0D-2B56336116C5}" destId="{9D62186B-1613-4DAD-B1E7-F1E2B6BB9B91}" srcOrd="0" destOrd="0" presId="urn:microsoft.com/office/officeart/2005/8/layout/orgChart1"/>
    <dgm:cxn modelId="{13A429D9-D847-4CCA-BF52-062D6DBE4504}" type="presOf" srcId="{45BD3EB5-8467-48EE-91D9-0CE334DED7F5}" destId="{A7EFA5B7-691B-48B4-A9A2-F846330EBD07}" srcOrd="0" destOrd="0" presId="urn:microsoft.com/office/officeart/2005/8/layout/orgChart1"/>
    <dgm:cxn modelId="{C9CD36F8-4F2C-45D1-AF16-5F509C0AFA37}" type="presOf" srcId="{F3114631-25EB-4B1F-BE57-D90C0B28A2E4}" destId="{D48B1597-8E0E-46B2-851E-45286EA7CA80}" srcOrd="0" destOrd="0" presId="urn:microsoft.com/office/officeart/2005/8/layout/orgChart1"/>
    <dgm:cxn modelId="{F8167467-0616-43A0-B146-0E37A503312B}" type="presParOf" srcId="{0A20D964-BE84-41F8-8E01-A0D127EE2D78}" destId="{193365B7-9B61-430B-AB76-F01798C66750}" srcOrd="0" destOrd="0" presId="urn:microsoft.com/office/officeart/2005/8/layout/orgChart1"/>
    <dgm:cxn modelId="{D09D71AD-6C87-4981-B702-FE2C5B8BE2EC}" type="presParOf" srcId="{193365B7-9B61-430B-AB76-F01798C66750}" destId="{FC82E40E-83A2-4663-8BF6-ADD65112F1C1}" srcOrd="0" destOrd="0" presId="urn:microsoft.com/office/officeart/2005/8/layout/orgChart1"/>
    <dgm:cxn modelId="{5EF07988-0EA7-4FC6-8E19-867E15B51F6E}" type="presParOf" srcId="{FC82E40E-83A2-4663-8BF6-ADD65112F1C1}" destId="{B897D5B7-4470-4A41-8801-9B0C9510CC9A}" srcOrd="0" destOrd="0" presId="urn:microsoft.com/office/officeart/2005/8/layout/orgChart1"/>
    <dgm:cxn modelId="{D9E6A2A5-80D4-4DC0-8CFC-FCFAEBB51B74}" type="presParOf" srcId="{FC82E40E-83A2-4663-8BF6-ADD65112F1C1}" destId="{AAA4E59A-1C23-4E0E-A35B-323134A2E37B}" srcOrd="1" destOrd="0" presId="urn:microsoft.com/office/officeart/2005/8/layout/orgChart1"/>
    <dgm:cxn modelId="{E4754A86-E4B1-4C50-A57B-1A7BC2DEF1EC}" type="presParOf" srcId="{193365B7-9B61-430B-AB76-F01798C66750}" destId="{3CCFDF1F-E4EE-483F-9937-08F26D3904B4}" srcOrd="1" destOrd="0" presId="urn:microsoft.com/office/officeart/2005/8/layout/orgChart1"/>
    <dgm:cxn modelId="{1922A534-3757-4C10-9D58-2A3208B37908}" type="presParOf" srcId="{3CCFDF1F-E4EE-483F-9937-08F26D3904B4}" destId="{2C7FC857-BF15-4160-8A3D-71FDB2FE7DF3}" srcOrd="0" destOrd="0" presId="urn:microsoft.com/office/officeart/2005/8/layout/orgChart1"/>
    <dgm:cxn modelId="{FC0ED6E4-5AF2-4169-A6BC-5080C7256DD5}" type="presParOf" srcId="{3CCFDF1F-E4EE-483F-9937-08F26D3904B4}" destId="{7A7C942C-DC5D-4079-8EA8-EFE62FC3DB25}" srcOrd="1" destOrd="0" presId="urn:microsoft.com/office/officeart/2005/8/layout/orgChart1"/>
    <dgm:cxn modelId="{4469F556-8167-48B5-92EB-AB062087D2EA}" type="presParOf" srcId="{7A7C942C-DC5D-4079-8EA8-EFE62FC3DB25}" destId="{6A95E23F-B3D8-4711-B48A-E1AE59FF5005}" srcOrd="0" destOrd="0" presId="urn:microsoft.com/office/officeart/2005/8/layout/orgChart1"/>
    <dgm:cxn modelId="{3375C323-7141-4F8D-B2BE-6C391C3650D4}" type="presParOf" srcId="{6A95E23F-B3D8-4711-B48A-E1AE59FF5005}" destId="{5C9BCC78-6F87-423D-BB81-0668B5345409}" srcOrd="0" destOrd="0" presId="urn:microsoft.com/office/officeart/2005/8/layout/orgChart1"/>
    <dgm:cxn modelId="{A168C5A6-FA99-4BCD-A86E-32BD845A9377}" type="presParOf" srcId="{6A95E23F-B3D8-4711-B48A-E1AE59FF5005}" destId="{A16E2D34-20DE-4A05-8ED9-290E16069E2F}" srcOrd="1" destOrd="0" presId="urn:microsoft.com/office/officeart/2005/8/layout/orgChart1"/>
    <dgm:cxn modelId="{0FAFF6E2-AD37-4FFA-9571-936C5B7C4D4E}" type="presParOf" srcId="{7A7C942C-DC5D-4079-8EA8-EFE62FC3DB25}" destId="{E93A63D7-661D-4BDD-A0BF-BF4C2AE40665}" srcOrd="1" destOrd="0" presId="urn:microsoft.com/office/officeart/2005/8/layout/orgChart1"/>
    <dgm:cxn modelId="{58EBFBF3-4DB7-4F49-9C32-2C6009797D46}" type="presParOf" srcId="{7A7C942C-DC5D-4079-8EA8-EFE62FC3DB25}" destId="{728B1952-1481-419A-A7A2-91B552009112}" srcOrd="2" destOrd="0" presId="urn:microsoft.com/office/officeart/2005/8/layout/orgChart1"/>
    <dgm:cxn modelId="{282CC499-5CA7-4C85-8E7A-7D5AD1DB479B}" type="presParOf" srcId="{3CCFDF1F-E4EE-483F-9937-08F26D3904B4}" destId="{A7EFA5B7-691B-48B4-A9A2-F846330EBD07}" srcOrd="2" destOrd="0" presId="urn:microsoft.com/office/officeart/2005/8/layout/orgChart1"/>
    <dgm:cxn modelId="{45B74A35-EF26-494F-AADE-4D996E3BF91D}" type="presParOf" srcId="{3CCFDF1F-E4EE-483F-9937-08F26D3904B4}" destId="{EBE30B01-6EB2-4777-961B-CF61A3E150B0}" srcOrd="3" destOrd="0" presId="urn:microsoft.com/office/officeart/2005/8/layout/orgChart1"/>
    <dgm:cxn modelId="{5DB76B2D-19DE-4FEE-99B9-5A57F853853F}" type="presParOf" srcId="{EBE30B01-6EB2-4777-961B-CF61A3E150B0}" destId="{96B45EEC-B503-4EDD-8D32-9F1DF5EA9B99}" srcOrd="0" destOrd="0" presId="urn:microsoft.com/office/officeart/2005/8/layout/orgChart1"/>
    <dgm:cxn modelId="{639FE0A5-A009-485B-BD60-024AE6215973}" type="presParOf" srcId="{96B45EEC-B503-4EDD-8D32-9F1DF5EA9B99}" destId="{9D62186B-1613-4DAD-B1E7-F1E2B6BB9B91}" srcOrd="0" destOrd="0" presId="urn:microsoft.com/office/officeart/2005/8/layout/orgChart1"/>
    <dgm:cxn modelId="{C16A7737-95A8-408B-8644-0C9AC8B97F0B}" type="presParOf" srcId="{96B45EEC-B503-4EDD-8D32-9F1DF5EA9B99}" destId="{E6E0C51E-40A8-4238-A275-09FC86951F0C}" srcOrd="1" destOrd="0" presId="urn:microsoft.com/office/officeart/2005/8/layout/orgChart1"/>
    <dgm:cxn modelId="{AD1E2EC0-FDAD-4A97-A64A-3CA5595892DC}" type="presParOf" srcId="{EBE30B01-6EB2-4777-961B-CF61A3E150B0}" destId="{189B6BE0-4A4A-4ACD-ABA4-B1B1B12E3020}" srcOrd="1" destOrd="0" presId="urn:microsoft.com/office/officeart/2005/8/layout/orgChart1"/>
    <dgm:cxn modelId="{53EF3F1F-8EFD-4BD2-8071-AC4B00EB1B3B}" type="presParOf" srcId="{EBE30B01-6EB2-4777-961B-CF61A3E150B0}" destId="{75F7008A-7B06-41CC-9A17-6609F87A7147}" srcOrd="2" destOrd="0" presId="urn:microsoft.com/office/officeart/2005/8/layout/orgChart1"/>
    <dgm:cxn modelId="{0F1E0856-CE1F-4FE5-8BF7-931A2C713B2E}" type="presParOf" srcId="{3CCFDF1F-E4EE-483F-9937-08F26D3904B4}" destId="{8CB42094-C434-4DF4-87F8-B35B7569E8B1}" srcOrd="4" destOrd="0" presId="urn:microsoft.com/office/officeart/2005/8/layout/orgChart1"/>
    <dgm:cxn modelId="{49359089-C916-433C-AAAB-1697A4902397}" type="presParOf" srcId="{3CCFDF1F-E4EE-483F-9937-08F26D3904B4}" destId="{5C2E954A-4FDC-4D6F-9A35-37B696D9AA05}" srcOrd="5" destOrd="0" presId="urn:microsoft.com/office/officeart/2005/8/layout/orgChart1"/>
    <dgm:cxn modelId="{DFCF4ABF-3642-4782-9764-0D0F8DDCE594}" type="presParOf" srcId="{5C2E954A-4FDC-4D6F-9A35-37B696D9AA05}" destId="{04360175-C178-4A9B-91E5-5BCCBC941C55}" srcOrd="0" destOrd="0" presId="urn:microsoft.com/office/officeart/2005/8/layout/orgChart1"/>
    <dgm:cxn modelId="{3B3518C8-5DFE-4562-9C4B-16FD4F16F35D}" type="presParOf" srcId="{04360175-C178-4A9B-91E5-5BCCBC941C55}" destId="{D48B1597-8E0E-46B2-851E-45286EA7CA80}" srcOrd="0" destOrd="0" presId="urn:microsoft.com/office/officeart/2005/8/layout/orgChart1"/>
    <dgm:cxn modelId="{B30E62E6-A206-483F-B29D-42567C3A78F6}" type="presParOf" srcId="{04360175-C178-4A9B-91E5-5BCCBC941C55}" destId="{B18930A1-AEFD-4F57-904C-42563350A721}" srcOrd="1" destOrd="0" presId="urn:microsoft.com/office/officeart/2005/8/layout/orgChart1"/>
    <dgm:cxn modelId="{B9F0A320-5278-448E-856E-5FD72C932FA5}" type="presParOf" srcId="{5C2E954A-4FDC-4D6F-9A35-37B696D9AA05}" destId="{3D4338A3-30D2-4A7D-973E-A1F912ECA62A}" srcOrd="1" destOrd="0" presId="urn:microsoft.com/office/officeart/2005/8/layout/orgChart1"/>
    <dgm:cxn modelId="{D45718BE-9E33-41CF-AF8E-21677924DB73}" type="presParOf" srcId="{5C2E954A-4FDC-4D6F-9A35-37B696D9AA05}" destId="{825462C5-0FB1-4205-899A-563E1337E4F2}" srcOrd="2" destOrd="0" presId="urn:microsoft.com/office/officeart/2005/8/layout/orgChart1"/>
    <dgm:cxn modelId="{63975781-FE01-4B4A-8A9A-41BA61149E97}" type="presParOf" srcId="{193365B7-9B61-430B-AB76-F01798C66750}" destId="{8DD6F68B-0554-4304-ACFD-8A5C0EA56FD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08B852-414D-411A-9D39-1E16D3B89161}">
      <dsp:nvSpPr>
        <dsp:cNvPr id="0" name=""/>
        <dsp:cNvSpPr/>
      </dsp:nvSpPr>
      <dsp:spPr>
        <a:xfrm>
          <a:off x="4917" y="1586907"/>
          <a:ext cx="2257729" cy="132737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400" b="1" kern="1200" dirty="0">
              <a:latin typeface="Arial" panose="020B0604020202020204" pitchFamily="34" charset="0"/>
              <a:cs typeface="Arial" panose="020B0604020202020204" pitchFamily="34" charset="0"/>
            </a:rPr>
            <a:t>SIMULĂRI ORGANIZATE</a:t>
          </a:r>
          <a:endParaRPr lang="hu-HU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794" y="1625784"/>
        <a:ext cx="2179975" cy="1249619"/>
      </dsp:txXfrm>
    </dsp:sp>
    <dsp:sp modelId="{2129F1D7-B2CC-4103-8259-85584F5E54CE}">
      <dsp:nvSpPr>
        <dsp:cNvPr id="0" name=""/>
        <dsp:cNvSpPr/>
      </dsp:nvSpPr>
      <dsp:spPr>
        <a:xfrm rot="17951817">
          <a:off x="1934724" y="1678329"/>
          <a:ext cx="1280480" cy="26736"/>
        </a:xfrm>
        <a:custGeom>
          <a:avLst/>
          <a:gdLst/>
          <a:ahLst/>
          <a:cxnLst/>
          <a:rect l="0" t="0" r="0" b="0"/>
          <a:pathLst>
            <a:path>
              <a:moveTo>
                <a:pt x="0" y="13368"/>
              </a:moveTo>
              <a:lnTo>
                <a:pt x="1280480" y="13368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6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42952" y="1659685"/>
        <a:ext cx="64024" cy="64024"/>
      </dsp:txXfrm>
    </dsp:sp>
    <dsp:sp modelId="{E9F5D62D-7B14-43DF-AA5D-2A558F3E0D2F}">
      <dsp:nvSpPr>
        <dsp:cNvPr id="0" name=""/>
        <dsp:cNvSpPr/>
      </dsp:nvSpPr>
      <dsp:spPr>
        <a:xfrm>
          <a:off x="2887282" y="742404"/>
          <a:ext cx="1837521" cy="78079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b="1" kern="1200" dirty="0">
              <a:latin typeface="Arial" panose="020B0604020202020204" pitchFamily="34" charset="0"/>
              <a:cs typeface="Arial" panose="020B0604020202020204" pitchFamily="34" charset="0"/>
            </a:rPr>
            <a:t>CLASA A XI-A</a:t>
          </a:r>
          <a:endParaRPr lang="hu-H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10151" y="765273"/>
        <a:ext cx="1791783" cy="735056"/>
      </dsp:txXfrm>
    </dsp:sp>
    <dsp:sp modelId="{2ECD0A4A-B7BF-414E-86BF-1718BF92EC3D}">
      <dsp:nvSpPr>
        <dsp:cNvPr id="0" name=""/>
        <dsp:cNvSpPr/>
      </dsp:nvSpPr>
      <dsp:spPr>
        <a:xfrm>
          <a:off x="4724803" y="1119433"/>
          <a:ext cx="624635" cy="26736"/>
        </a:xfrm>
        <a:custGeom>
          <a:avLst/>
          <a:gdLst/>
          <a:ahLst/>
          <a:cxnLst/>
          <a:rect l="0" t="0" r="0" b="0"/>
          <a:pathLst>
            <a:path>
              <a:moveTo>
                <a:pt x="0" y="13368"/>
              </a:moveTo>
              <a:lnTo>
                <a:pt x="624635" y="1336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6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21505" y="1117185"/>
        <a:ext cx="31231" cy="31231"/>
      </dsp:txXfrm>
    </dsp:sp>
    <dsp:sp modelId="{6F3B564F-6614-4D21-8671-67C25FCB60A7}">
      <dsp:nvSpPr>
        <dsp:cNvPr id="0" name=""/>
        <dsp:cNvSpPr/>
      </dsp:nvSpPr>
      <dsp:spPr>
        <a:xfrm>
          <a:off x="5349438" y="451265"/>
          <a:ext cx="2811858" cy="136307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b="1" u="sng" kern="1200" dirty="0">
              <a:latin typeface="Arial" panose="020B0604020202020204" pitchFamily="34" charset="0"/>
              <a:cs typeface="Arial" panose="020B0604020202020204" pitchFamily="34" charset="0"/>
            </a:rPr>
            <a:t>SIMULARE NAȚIONALĂ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b="1" kern="1200" dirty="0">
              <a:latin typeface="Arial" panose="020B0604020202020204" pitchFamily="34" charset="0"/>
              <a:cs typeface="Arial" panose="020B0604020202020204" pitchFamily="34" charset="0"/>
            </a:rPr>
            <a:t>pentru probele Ea), </a:t>
          </a:r>
          <a:r>
            <a:rPr lang="ro-RO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Eb</a:t>
          </a:r>
          <a:r>
            <a:rPr lang="ro-RO" sz="1600" b="1" kern="1200" dirty="0">
              <a:latin typeface="Arial" panose="020B0604020202020204" pitchFamily="34" charset="0"/>
              <a:cs typeface="Arial" panose="020B0604020202020204" pitchFamily="34" charset="0"/>
            </a:rPr>
            <a:t>), </a:t>
          </a:r>
          <a:r>
            <a:rPr lang="ro-RO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Ec</a:t>
          </a:r>
          <a:r>
            <a:rPr lang="ro-RO" sz="1600" b="1" kern="12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b="1" u="sng" kern="1200" dirty="0">
              <a:latin typeface="Arial" panose="020B0604020202020204" pitchFamily="34" charset="0"/>
              <a:cs typeface="Arial" panose="020B0604020202020204" pitchFamily="34" charset="0"/>
            </a:rPr>
            <a:t>(7-10 martie 2016)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b="1" kern="1200" dirty="0">
              <a:latin typeface="Arial" panose="020B0604020202020204" pitchFamily="34" charset="0"/>
              <a:cs typeface="Arial" panose="020B0604020202020204" pitchFamily="34" charset="0"/>
            </a:rPr>
            <a:t>1242 ELEVI PREZENȚI</a:t>
          </a:r>
          <a:endParaRPr lang="hu-H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89361" y="491188"/>
        <a:ext cx="2732012" cy="1283225"/>
      </dsp:txXfrm>
    </dsp:sp>
    <dsp:sp modelId="{EE22FFC8-5517-4C41-B2A0-E8AB4521FB85}">
      <dsp:nvSpPr>
        <dsp:cNvPr id="0" name=""/>
        <dsp:cNvSpPr/>
      </dsp:nvSpPr>
      <dsp:spPr>
        <a:xfrm rot="3648183">
          <a:off x="1934724" y="2796122"/>
          <a:ext cx="1280480" cy="26736"/>
        </a:xfrm>
        <a:custGeom>
          <a:avLst/>
          <a:gdLst/>
          <a:ahLst/>
          <a:cxnLst/>
          <a:rect l="0" t="0" r="0" b="0"/>
          <a:pathLst>
            <a:path>
              <a:moveTo>
                <a:pt x="0" y="13368"/>
              </a:moveTo>
              <a:lnTo>
                <a:pt x="1280480" y="13368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6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42952" y="2777478"/>
        <a:ext cx="64024" cy="64024"/>
      </dsp:txXfrm>
    </dsp:sp>
    <dsp:sp modelId="{D3DC433A-B827-4FC1-B572-CE0B47CF3558}">
      <dsp:nvSpPr>
        <dsp:cNvPr id="0" name=""/>
        <dsp:cNvSpPr/>
      </dsp:nvSpPr>
      <dsp:spPr>
        <a:xfrm>
          <a:off x="2887282" y="2977990"/>
          <a:ext cx="1852418" cy="78079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b="1" kern="1200" dirty="0">
              <a:latin typeface="Arial" panose="020B0604020202020204" pitchFamily="34" charset="0"/>
              <a:cs typeface="Arial" panose="020B0604020202020204" pitchFamily="34" charset="0"/>
            </a:rPr>
            <a:t>CLASA A XII-A</a:t>
          </a:r>
          <a:endParaRPr lang="hu-H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10151" y="3000859"/>
        <a:ext cx="1806680" cy="735056"/>
      </dsp:txXfrm>
    </dsp:sp>
    <dsp:sp modelId="{C7787A7A-F55F-4D8A-A780-891EF21E3BE7}">
      <dsp:nvSpPr>
        <dsp:cNvPr id="0" name=""/>
        <dsp:cNvSpPr/>
      </dsp:nvSpPr>
      <dsp:spPr>
        <a:xfrm rot="19432630">
          <a:off x="4664784" y="3125287"/>
          <a:ext cx="779385" cy="26736"/>
        </a:xfrm>
        <a:custGeom>
          <a:avLst/>
          <a:gdLst/>
          <a:ahLst/>
          <a:cxnLst/>
          <a:rect l="0" t="0" r="0" b="0"/>
          <a:pathLst>
            <a:path>
              <a:moveTo>
                <a:pt x="0" y="13368"/>
              </a:moveTo>
              <a:lnTo>
                <a:pt x="779385" y="13368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6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34992" y="3119171"/>
        <a:ext cx="38969" cy="38969"/>
      </dsp:txXfrm>
    </dsp:sp>
    <dsp:sp modelId="{A92D4FE7-A221-404E-BC2D-55EFECD866B8}">
      <dsp:nvSpPr>
        <dsp:cNvPr id="0" name=""/>
        <dsp:cNvSpPr/>
      </dsp:nvSpPr>
      <dsp:spPr>
        <a:xfrm>
          <a:off x="5369253" y="2193764"/>
          <a:ext cx="2860346" cy="143032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b="1" u="sng" kern="1200" dirty="0">
              <a:latin typeface="Arial" panose="020B0604020202020204" pitchFamily="34" charset="0"/>
              <a:cs typeface="Arial" panose="020B0604020202020204" pitchFamily="34" charset="0"/>
            </a:rPr>
            <a:t>SIMULARE JUDEȚEANĂ </a:t>
          </a:r>
          <a:r>
            <a:rPr lang="ro-RO" sz="1600" b="1" kern="1200" dirty="0">
              <a:latin typeface="Arial" panose="020B0604020202020204" pitchFamily="34" charset="0"/>
              <a:cs typeface="Arial" panose="020B0604020202020204" pitchFamily="34" charset="0"/>
            </a:rPr>
            <a:t>pentru probele Ea), </a:t>
          </a:r>
          <a:r>
            <a:rPr lang="ro-RO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Eb</a:t>
          </a:r>
          <a:r>
            <a:rPr lang="ro-RO" sz="1600" b="1" kern="1200" dirty="0">
              <a:latin typeface="Arial" panose="020B0604020202020204" pitchFamily="34" charset="0"/>
              <a:cs typeface="Arial" panose="020B0604020202020204" pitchFamily="34" charset="0"/>
            </a:rPr>
            <a:t>), </a:t>
          </a:r>
          <a:r>
            <a:rPr lang="ro-RO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Ec</a:t>
          </a:r>
          <a:r>
            <a:rPr lang="ro-RO" sz="1600" b="1" kern="12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b="1" u="sng" kern="1200" dirty="0">
              <a:latin typeface="Arial" panose="020B0604020202020204" pitchFamily="34" charset="0"/>
              <a:cs typeface="Arial" panose="020B0604020202020204" pitchFamily="34" charset="0"/>
            </a:rPr>
            <a:t>(6-8 decembrie 2017)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b="1" kern="1200" dirty="0">
              <a:latin typeface="Arial" panose="020B0604020202020204" pitchFamily="34" charset="0"/>
              <a:cs typeface="Arial" panose="020B0604020202020204" pitchFamily="34" charset="0"/>
            </a:rPr>
            <a:t>1231 ELEVI PREZENȚI</a:t>
          </a:r>
          <a:endParaRPr lang="hu-H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11146" y="2235657"/>
        <a:ext cx="2776560" cy="1346535"/>
      </dsp:txXfrm>
    </dsp:sp>
    <dsp:sp modelId="{41404E34-E048-47FD-A850-5F53271AC3DD}">
      <dsp:nvSpPr>
        <dsp:cNvPr id="0" name=""/>
        <dsp:cNvSpPr/>
      </dsp:nvSpPr>
      <dsp:spPr>
        <a:xfrm rot="3914876">
          <a:off x="4347634" y="3967512"/>
          <a:ext cx="1348913" cy="26736"/>
        </a:xfrm>
        <a:custGeom>
          <a:avLst/>
          <a:gdLst/>
          <a:ahLst/>
          <a:cxnLst/>
          <a:rect l="0" t="0" r="0" b="0"/>
          <a:pathLst>
            <a:path>
              <a:moveTo>
                <a:pt x="0" y="13368"/>
              </a:moveTo>
              <a:lnTo>
                <a:pt x="1348913" y="13368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6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88367" y="3947157"/>
        <a:ext cx="67445" cy="67445"/>
      </dsp:txXfrm>
    </dsp:sp>
    <dsp:sp modelId="{5E94A8E1-0E6A-494C-A55F-E8AAEAEAE18E}">
      <dsp:nvSpPr>
        <dsp:cNvPr id="0" name=""/>
        <dsp:cNvSpPr/>
      </dsp:nvSpPr>
      <dsp:spPr>
        <a:xfrm>
          <a:off x="5304480" y="3930162"/>
          <a:ext cx="2821868" cy="132642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b="1" u="sng" kern="1200" dirty="0">
              <a:latin typeface="Arial" panose="020B0604020202020204" pitchFamily="34" charset="0"/>
              <a:cs typeface="Arial" panose="020B0604020202020204" pitchFamily="34" charset="0"/>
            </a:rPr>
            <a:t>SIMULARE NAȚIONALĂ </a:t>
          </a:r>
          <a:r>
            <a:rPr lang="ro-RO" sz="1600" b="1" kern="1200" dirty="0">
              <a:latin typeface="Arial" panose="020B0604020202020204" pitchFamily="34" charset="0"/>
              <a:cs typeface="Arial" panose="020B0604020202020204" pitchFamily="34" charset="0"/>
            </a:rPr>
            <a:t>pentru toate probele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b="1" u="sng" kern="1200" dirty="0">
              <a:latin typeface="Arial" panose="020B0604020202020204" pitchFamily="34" charset="0"/>
              <a:cs typeface="Arial" panose="020B0604020202020204" pitchFamily="34" charset="0"/>
            </a:rPr>
            <a:t>(13-17 martie 2017)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b="1" kern="1200" dirty="0">
              <a:latin typeface="Arial" panose="020B0604020202020204" pitchFamily="34" charset="0"/>
              <a:cs typeface="Arial" panose="020B0604020202020204" pitchFamily="34" charset="0"/>
            </a:rPr>
            <a:t>1215 ELEVI PREZENȚI</a:t>
          </a:r>
          <a:endParaRPr lang="hu-H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43330" y="3969012"/>
        <a:ext cx="2744168" cy="12487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92FF28-A783-420A-A2E2-037A0A713EED}">
      <dsp:nvSpPr>
        <dsp:cNvPr id="0" name=""/>
        <dsp:cNvSpPr/>
      </dsp:nvSpPr>
      <dsp:spPr>
        <a:xfrm>
          <a:off x="0" y="874503"/>
          <a:ext cx="8229600" cy="730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13EFE0-78AA-4D60-A42C-00698010ECAB}">
      <dsp:nvSpPr>
        <dsp:cNvPr id="0" name=""/>
        <dsp:cNvSpPr/>
      </dsp:nvSpPr>
      <dsp:spPr>
        <a:xfrm>
          <a:off x="399424" y="52632"/>
          <a:ext cx="7828728" cy="124991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o-RO" sz="20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ITT Nr.1 </a:t>
          </a:r>
          <a:r>
            <a:rPr lang="ro-RO" sz="1800" b="1" kern="1200" dirty="0">
              <a:latin typeface="Arial" panose="020B0604020202020204" pitchFamily="34" charset="0"/>
              <a:cs typeface="Arial" panose="020B0604020202020204" pitchFamily="34" charset="0"/>
            </a:rPr>
            <a:t>(1-4 noiembrie 2016)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o-RO" sz="1800" b="1" kern="1200" dirty="0">
              <a:latin typeface="Arial" panose="020B0604020202020204" pitchFamily="34" charset="0"/>
              <a:cs typeface="Arial" panose="020B0604020202020204" pitchFamily="34" charset="0"/>
            </a:rPr>
            <a:t>Consilierea unităților de învățământ în vederea unei pregătiri corespunzătoare a elevilor de clasa a XII-a/XIII-a pentru susținerea examenului de bacalaureat.</a:t>
          </a:r>
          <a:endParaRPr lang="hu-H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0440" y="113648"/>
        <a:ext cx="7706696" cy="1127879"/>
      </dsp:txXfrm>
    </dsp:sp>
    <dsp:sp modelId="{08A91678-D688-4E02-B1AB-00F13D8E7AAC}">
      <dsp:nvSpPr>
        <dsp:cNvPr id="0" name=""/>
        <dsp:cNvSpPr/>
      </dsp:nvSpPr>
      <dsp:spPr>
        <a:xfrm>
          <a:off x="0" y="2361852"/>
          <a:ext cx="8229600" cy="730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71FDB3-D205-404E-82A6-0D746C5EBB6F}">
      <dsp:nvSpPr>
        <dsp:cNvPr id="0" name=""/>
        <dsp:cNvSpPr/>
      </dsp:nvSpPr>
      <dsp:spPr>
        <a:xfrm>
          <a:off x="399023" y="1761903"/>
          <a:ext cx="7828840" cy="102798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o-RO" sz="20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ITT Nr.4 </a:t>
          </a:r>
          <a:r>
            <a:rPr lang="ro-RO" sz="1800" b="1" kern="1200" dirty="0">
              <a:latin typeface="Arial" panose="020B0604020202020204" pitchFamily="34" charset="0"/>
              <a:cs typeface="Arial" panose="020B0604020202020204" pitchFamily="34" charset="0"/>
            </a:rPr>
            <a:t>(13-17 martie 2017)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o-RO" sz="1800" b="1" i="0" kern="1200" dirty="0">
              <a:latin typeface="Arial" panose="020B0604020202020204" pitchFamily="34" charset="0"/>
              <a:cs typeface="Arial" panose="020B0604020202020204" pitchFamily="34" charset="0"/>
            </a:rPr>
            <a:t>Monitorizarea simulării evaluării naționale și a examenului de bacalaureat.</a:t>
          </a:r>
          <a:endParaRPr lang="hu-HU" sz="18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9205" y="1812085"/>
        <a:ext cx="7728476" cy="927625"/>
      </dsp:txXfrm>
    </dsp:sp>
    <dsp:sp modelId="{E6D92584-1D0D-466A-A7AE-5F74F0963731}">
      <dsp:nvSpPr>
        <dsp:cNvPr id="0" name=""/>
        <dsp:cNvSpPr/>
      </dsp:nvSpPr>
      <dsp:spPr>
        <a:xfrm>
          <a:off x="0" y="3969095"/>
          <a:ext cx="8229600" cy="730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6167E4-CD0D-40B9-88E2-38C2477A106C}">
      <dsp:nvSpPr>
        <dsp:cNvPr id="0" name=""/>
        <dsp:cNvSpPr/>
      </dsp:nvSpPr>
      <dsp:spPr>
        <a:xfrm>
          <a:off x="391790" y="3249252"/>
          <a:ext cx="7835792" cy="114788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o-RO" sz="20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ITT Nr.6 </a:t>
          </a:r>
          <a:r>
            <a:rPr lang="ro-RO" sz="1800" b="1" kern="1200" dirty="0">
              <a:latin typeface="Arial" panose="020B0604020202020204" pitchFamily="34" charset="0"/>
              <a:cs typeface="Arial" panose="020B0604020202020204" pitchFamily="34" charset="0"/>
            </a:rPr>
            <a:t>(23 mai-9 iunie 2017)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1800" b="1" kern="1200" dirty="0">
              <a:latin typeface="Arial" panose="020B0604020202020204" pitchFamily="34" charset="0"/>
              <a:cs typeface="Arial" panose="020B0604020202020204" pitchFamily="34" charset="0"/>
            </a:rPr>
            <a:t>Monitorizarea, controlul și consilierea echipei manageriale cu privire la modul de</a:t>
          </a:r>
          <a:r>
            <a:rPr lang="ro-RO" sz="1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vi-VN" sz="1800" b="1" kern="1200" dirty="0">
              <a:latin typeface="Arial" panose="020B0604020202020204" pitchFamily="34" charset="0"/>
              <a:cs typeface="Arial" panose="020B0604020202020204" pitchFamily="34" charset="0"/>
            </a:rPr>
            <a:t>pregătire a unității de învățământ </a:t>
          </a:r>
          <a:r>
            <a:rPr lang="ro-RO" sz="1800" b="1" kern="1200" dirty="0">
              <a:latin typeface="Arial" panose="020B0604020202020204" pitchFamily="34" charset="0"/>
              <a:cs typeface="Arial" panose="020B0604020202020204" pitchFamily="34" charset="0"/>
            </a:rPr>
            <a:t>și a elevilor </a:t>
          </a:r>
          <a:r>
            <a:rPr lang="vi-VN" sz="1800" b="1" kern="1200" dirty="0">
              <a:latin typeface="Arial" panose="020B0604020202020204" pitchFamily="34" charset="0"/>
              <a:cs typeface="Arial" panose="020B0604020202020204" pitchFamily="34" charset="0"/>
            </a:rPr>
            <a:t>pentru evaluările și examenele naţionale</a:t>
          </a:r>
          <a:r>
            <a:rPr lang="ro-RO" sz="1800" b="1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hu-H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7825" y="3305287"/>
        <a:ext cx="7723722" cy="10358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92FF28-A783-420A-A2E2-037A0A713EED}">
      <dsp:nvSpPr>
        <dsp:cNvPr id="0" name=""/>
        <dsp:cNvSpPr/>
      </dsp:nvSpPr>
      <dsp:spPr>
        <a:xfrm>
          <a:off x="0" y="480764"/>
          <a:ext cx="8229600" cy="1638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13EFE0-78AA-4D60-A42C-00698010ECAB}">
      <dsp:nvSpPr>
        <dsp:cNvPr id="0" name=""/>
        <dsp:cNvSpPr/>
      </dsp:nvSpPr>
      <dsp:spPr>
        <a:xfrm>
          <a:off x="400871" y="331174"/>
          <a:ext cx="7828728" cy="11167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o-RO" sz="20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Ședințe informative cu privire la prevederile metodologiei referitor la drepturile și obligațiile candidaților.</a:t>
          </a:r>
          <a:endParaRPr lang="ro-RO" sz="1800" b="1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5388" y="385691"/>
        <a:ext cx="7719694" cy="1007745"/>
      </dsp:txXfrm>
    </dsp:sp>
    <dsp:sp modelId="{08A91678-D688-4E02-B1AB-00F13D8E7AAC}">
      <dsp:nvSpPr>
        <dsp:cNvPr id="0" name=""/>
        <dsp:cNvSpPr/>
      </dsp:nvSpPr>
      <dsp:spPr>
        <a:xfrm>
          <a:off x="0" y="2791143"/>
          <a:ext cx="8229600" cy="1638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71FDB3-D205-404E-82A6-0D746C5EBB6F}">
      <dsp:nvSpPr>
        <dsp:cNvPr id="0" name=""/>
        <dsp:cNvSpPr/>
      </dsp:nvSpPr>
      <dsp:spPr>
        <a:xfrm>
          <a:off x="399023" y="2469764"/>
          <a:ext cx="7828840" cy="12807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o-RO" sz="20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Chestionarea online a elevilor cu privire la pregătirea 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o-RO" sz="20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pentru examenul de bacalaureat, respectiv cu planurile 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o-RO" sz="20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acestora după absolvirea liceului.</a:t>
          </a:r>
          <a:endParaRPr lang="ro-RO" sz="2000" b="1" i="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1545" y="2532286"/>
        <a:ext cx="7703796" cy="11557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B42094-C434-4DF4-87F8-B35B7569E8B1}">
      <dsp:nvSpPr>
        <dsp:cNvPr id="0" name=""/>
        <dsp:cNvSpPr/>
      </dsp:nvSpPr>
      <dsp:spPr>
        <a:xfrm>
          <a:off x="4188816" y="685139"/>
          <a:ext cx="2888425" cy="2788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955"/>
              </a:lnTo>
              <a:lnTo>
                <a:pt x="2888425" y="134955"/>
              </a:lnTo>
              <a:lnTo>
                <a:pt x="2888425" y="278834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FA5B7-691B-48B4-A9A2-F846330EBD07}">
      <dsp:nvSpPr>
        <dsp:cNvPr id="0" name=""/>
        <dsp:cNvSpPr/>
      </dsp:nvSpPr>
      <dsp:spPr>
        <a:xfrm>
          <a:off x="4188816" y="685139"/>
          <a:ext cx="445354" cy="3001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228"/>
              </a:lnTo>
              <a:lnTo>
                <a:pt x="445354" y="156228"/>
              </a:lnTo>
              <a:lnTo>
                <a:pt x="445354" y="300108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7FC857-BF15-4160-8A3D-71FDB2FE7DF3}">
      <dsp:nvSpPr>
        <dsp:cNvPr id="0" name=""/>
        <dsp:cNvSpPr/>
      </dsp:nvSpPr>
      <dsp:spPr>
        <a:xfrm>
          <a:off x="2519063" y="685139"/>
          <a:ext cx="1669753" cy="300108"/>
        </a:xfrm>
        <a:custGeom>
          <a:avLst/>
          <a:gdLst/>
          <a:ahLst/>
          <a:cxnLst/>
          <a:rect l="0" t="0" r="0" b="0"/>
          <a:pathLst>
            <a:path>
              <a:moveTo>
                <a:pt x="1669753" y="0"/>
              </a:moveTo>
              <a:lnTo>
                <a:pt x="1669753" y="156228"/>
              </a:lnTo>
              <a:lnTo>
                <a:pt x="0" y="156228"/>
              </a:lnTo>
              <a:lnTo>
                <a:pt x="0" y="300108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5524A8-8C1C-4E83-863A-8713C224E05A}">
      <dsp:nvSpPr>
        <dsp:cNvPr id="0" name=""/>
        <dsp:cNvSpPr/>
      </dsp:nvSpPr>
      <dsp:spPr>
        <a:xfrm>
          <a:off x="742427" y="685139"/>
          <a:ext cx="3446389" cy="300108"/>
        </a:xfrm>
        <a:custGeom>
          <a:avLst/>
          <a:gdLst/>
          <a:ahLst/>
          <a:cxnLst/>
          <a:rect l="0" t="0" r="0" b="0"/>
          <a:pathLst>
            <a:path>
              <a:moveTo>
                <a:pt x="3446389" y="0"/>
              </a:moveTo>
              <a:lnTo>
                <a:pt x="3446389" y="156228"/>
              </a:lnTo>
              <a:lnTo>
                <a:pt x="0" y="156228"/>
              </a:lnTo>
              <a:lnTo>
                <a:pt x="0" y="300108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97D5B7-4470-4A41-8801-9B0C9510CC9A}">
      <dsp:nvSpPr>
        <dsp:cNvPr id="0" name=""/>
        <dsp:cNvSpPr/>
      </dsp:nvSpPr>
      <dsp:spPr>
        <a:xfrm>
          <a:off x="2763445" y="0"/>
          <a:ext cx="2850742" cy="685139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b="1" kern="1200" dirty="0">
              <a:latin typeface="Arial" panose="020B0604020202020204" pitchFamily="34" charset="0"/>
              <a:cs typeface="Arial" panose="020B0604020202020204" pitchFamily="34" charset="0"/>
            </a:rPr>
            <a:t>ÎN JUDEȚUL COVASNA</a:t>
          </a:r>
          <a:endParaRPr lang="hu-H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63445" y="0"/>
        <a:ext cx="2850742" cy="685139"/>
      </dsp:txXfrm>
    </dsp:sp>
    <dsp:sp modelId="{B49C25FF-AC79-4EC5-9F5E-D8F54F4E86E0}">
      <dsp:nvSpPr>
        <dsp:cNvPr id="0" name=""/>
        <dsp:cNvSpPr/>
      </dsp:nvSpPr>
      <dsp:spPr>
        <a:xfrm>
          <a:off x="57288" y="985247"/>
          <a:ext cx="1370279" cy="949521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b="1" kern="1200" dirty="0">
              <a:latin typeface="Arial" panose="020B0604020202020204" pitchFamily="34" charset="0"/>
              <a:cs typeface="Arial" panose="020B0604020202020204" pitchFamily="34" charset="0"/>
            </a:rPr>
            <a:t>60 MEMBRII ÎN COMISII</a:t>
          </a:r>
          <a:endParaRPr lang="hu-H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288" y="985247"/>
        <a:ext cx="1370279" cy="949521"/>
      </dsp:txXfrm>
    </dsp:sp>
    <dsp:sp modelId="{5C9BCC78-6F87-423D-BB81-0668B5345409}">
      <dsp:nvSpPr>
        <dsp:cNvPr id="0" name=""/>
        <dsp:cNvSpPr/>
      </dsp:nvSpPr>
      <dsp:spPr>
        <a:xfrm>
          <a:off x="1605004" y="985247"/>
          <a:ext cx="1828116" cy="949521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b="1" kern="1200" dirty="0">
              <a:latin typeface="Arial" panose="020B0604020202020204" pitchFamily="34" charset="0"/>
              <a:cs typeface="Arial" panose="020B0604020202020204" pitchFamily="34" charset="0"/>
            </a:rPr>
            <a:t>304 PROFESORI ASISTENȚI</a:t>
          </a:r>
          <a:endParaRPr lang="hu-H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05004" y="985247"/>
        <a:ext cx="1828116" cy="949521"/>
      </dsp:txXfrm>
    </dsp:sp>
    <dsp:sp modelId="{9D62186B-1613-4DAD-B1E7-F1E2B6BB9B91}">
      <dsp:nvSpPr>
        <dsp:cNvPr id="0" name=""/>
        <dsp:cNvSpPr/>
      </dsp:nvSpPr>
      <dsp:spPr>
        <a:xfrm>
          <a:off x="3610558" y="985247"/>
          <a:ext cx="2047224" cy="925870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b="1" kern="1200" dirty="0">
              <a:latin typeface="Arial" panose="020B0604020202020204" pitchFamily="34" charset="0"/>
              <a:cs typeface="Arial" panose="020B0604020202020204" pitchFamily="34" charset="0"/>
            </a:rPr>
            <a:t>136 PROFESORI EVALUATORI CZE</a:t>
          </a:r>
          <a:endParaRPr lang="hu-H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10558" y="985247"/>
        <a:ext cx="2047224" cy="925870"/>
      </dsp:txXfrm>
    </dsp:sp>
    <dsp:sp modelId="{D48B1597-8E0E-46B2-851E-45286EA7CA80}">
      <dsp:nvSpPr>
        <dsp:cNvPr id="0" name=""/>
        <dsp:cNvSpPr/>
      </dsp:nvSpPr>
      <dsp:spPr>
        <a:xfrm>
          <a:off x="5854418" y="963974"/>
          <a:ext cx="2445646" cy="968417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o-RO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b="1" kern="1200" dirty="0">
              <a:latin typeface="Arial" panose="020B0604020202020204" pitchFamily="34" charset="0"/>
              <a:cs typeface="Arial" panose="020B0604020202020204" pitchFamily="34" charset="0"/>
            </a:rPr>
            <a:t>56 PROFESORI EVALUATORI  CRC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54418" y="963974"/>
        <a:ext cx="2445646" cy="9684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B42094-C434-4DF4-87F8-B35B7569E8B1}">
      <dsp:nvSpPr>
        <dsp:cNvPr id="0" name=""/>
        <dsp:cNvSpPr/>
      </dsp:nvSpPr>
      <dsp:spPr>
        <a:xfrm>
          <a:off x="4182062" y="733517"/>
          <a:ext cx="2978674" cy="6346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0599"/>
              </a:lnTo>
              <a:lnTo>
                <a:pt x="2978674" y="480599"/>
              </a:lnTo>
              <a:lnTo>
                <a:pt x="2978674" y="634638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FA5B7-691B-48B4-A9A2-F846330EBD07}">
      <dsp:nvSpPr>
        <dsp:cNvPr id="0" name=""/>
        <dsp:cNvSpPr/>
      </dsp:nvSpPr>
      <dsp:spPr>
        <a:xfrm>
          <a:off x="4182062" y="733517"/>
          <a:ext cx="251471" cy="6480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4030"/>
              </a:lnTo>
              <a:lnTo>
                <a:pt x="251471" y="494030"/>
              </a:lnTo>
              <a:lnTo>
                <a:pt x="251471" y="648069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7FC857-BF15-4160-8A3D-71FDB2FE7DF3}">
      <dsp:nvSpPr>
        <dsp:cNvPr id="0" name=""/>
        <dsp:cNvSpPr/>
      </dsp:nvSpPr>
      <dsp:spPr>
        <a:xfrm>
          <a:off x="1598165" y="733517"/>
          <a:ext cx="2583897" cy="648069"/>
        </a:xfrm>
        <a:custGeom>
          <a:avLst/>
          <a:gdLst/>
          <a:ahLst/>
          <a:cxnLst/>
          <a:rect l="0" t="0" r="0" b="0"/>
          <a:pathLst>
            <a:path>
              <a:moveTo>
                <a:pt x="2583897" y="0"/>
              </a:moveTo>
              <a:lnTo>
                <a:pt x="2583897" y="494030"/>
              </a:lnTo>
              <a:lnTo>
                <a:pt x="0" y="494030"/>
              </a:lnTo>
              <a:lnTo>
                <a:pt x="0" y="648069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97D5B7-4470-4A41-8801-9B0C9510CC9A}">
      <dsp:nvSpPr>
        <dsp:cNvPr id="0" name=""/>
        <dsp:cNvSpPr/>
      </dsp:nvSpPr>
      <dsp:spPr>
        <a:xfrm>
          <a:off x="2656044" y="0"/>
          <a:ext cx="3052035" cy="733517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b="1" kern="1200" dirty="0">
              <a:latin typeface="Arial" panose="020B0604020202020204" pitchFamily="34" charset="0"/>
              <a:cs typeface="Arial" panose="020B0604020202020204" pitchFamily="34" charset="0"/>
            </a:rPr>
            <a:t>ÎN </a:t>
          </a: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ALTE JUDE</a:t>
          </a:r>
          <a:r>
            <a:rPr lang="ro-RO" sz="2000" b="1" kern="1200" dirty="0">
              <a:latin typeface="Arial" panose="020B0604020202020204" pitchFamily="34" charset="0"/>
              <a:cs typeface="Arial" panose="020B0604020202020204" pitchFamily="34" charset="0"/>
            </a:rPr>
            <a:t>ȚE</a:t>
          </a:r>
          <a:endParaRPr lang="hu-H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56044" y="0"/>
        <a:ext cx="3052035" cy="733517"/>
      </dsp:txXfrm>
    </dsp:sp>
    <dsp:sp modelId="{5C9BCC78-6F87-423D-BB81-0668B5345409}">
      <dsp:nvSpPr>
        <dsp:cNvPr id="0" name=""/>
        <dsp:cNvSpPr/>
      </dsp:nvSpPr>
      <dsp:spPr>
        <a:xfrm>
          <a:off x="144010" y="1381587"/>
          <a:ext cx="2908309" cy="994679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b="1" kern="1200" dirty="0">
              <a:latin typeface="Arial" panose="020B0604020202020204" pitchFamily="34" charset="0"/>
              <a:cs typeface="Arial" panose="020B0604020202020204" pitchFamily="34" charset="0"/>
            </a:rPr>
            <a:t>SIBIU (3 zile)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b="1" kern="1200" dirty="0">
              <a:latin typeface="Arial" panose="020B0604020202020204" pitchFamily="34" charset="0"/>
              <a:cs typeface="Arial" panose="020B0604020202020204" pitchFamily="34" charset="0"/>
            </a:rPr>
            <a:t>36+24+5=65  PROFESORI EVALUATORI</a:t>
          </a:r>
          <a:endParaRPr lang="hu-H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4010" y="1381587"/>
        <a:ext cx="2908309" cy="994679"/>
      </dsp:txXfrm>
    </dsp:sp>
    <dsp:sp modelId="{9D62186B-1613-4DAD-B1E7-F1E2B6BB9B91}">
      <dsp:nvSpPr>
        <dsp:cNvPr id="0" name=""/>
        <dsp:cNvSpPr/>
      </dsp:nvSpPr>
      <dsp:spPr>
        <a:xfrm>
          <a:off x="3319584" y="1381587"/>
          <a:ext cx="2227898" cy="994679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o-RO" sz="1800" b="1" kern="1200" dirty="0">
              <a:latin typeface="Arial" panose="020B0604020202020204" pitchFamily="34" charset="0"/>
              <a:cs typeface="Arial" panose="020B0604020202020204" pitchFamily="34" charset="0"/>
            </a:rPr>
            <a:t>PLOIEȘTI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o-RO" sz="1800" b="1" kern="1200" dirty="0">
              <a:latin typeface="Arial" panose="020B0604020202020204" pitchFamily="34" charset="0"/>
              <a:cs typeface="Arial" panose="020B0604020202020204" pitchFamily="34" charset="0"/>
            </a:rPr>
            <a:t>8 PROFESORI EVALUATORI</a:t>
          </a:r>
          <a:endParaRPr lang="hu-H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19584" y="1381587"/>
        <a:ext cx="2227898" cy="994679"/>
      </dsp:txXfrm>
    </dsp:sp>
    <dsp:sp modelId="{D48B1597-8E0E-46B2-851E-45286EA7CA80}">
      <dsp:nvSpPr>
        <dsp:cNvPr id="0" name=""/>
        <dsp:cNvSpPr/>
      </dsp:nvSpPr>
      <dsp:spPr>
        <a:xfrm>
          <a:off x="5752522" y="1368156"/>
          <a:ext cx="2816429" cy="994679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o-RO" sz="1800" b="1" kern="1200" dirty="0">
              <a:latin typeface="Arial" panose="020B0604020202020204" pitchFamily="34" charset="0"/>
              <a:cs typeface="Arial" panose="020B0604020202020204" pitchFamily="34" charset="0"/>
            </a:rPr>
            <a:t>PITEȘTI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o-RO" sz="1800" b="1" kern="1200" dirty="0">
              <a:latin typeface="Arial" panose="020B0604020202020204" pitchFamily="34" charset="0"/>
              <a:cs typeface="Arial" panose="020B0604020202020204" pitchFamily="34" charset="0"/>
            </a:rPr>
            <a:t>4 PROFESORI EVALUATORI</a:t>
          </a:r>
          <a:endParaRPr lang="hu-H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52522" y="1368156"/>
        <a:ext cx="2816429" cy="9946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65BA9-5E71-4178-9AC6-F72D89A906B1}" type="datetimeFigureOut">
              <a:rPr lang="hu-HU" smtClean="0"/>
              <a:pPr/>
              <a:t>2017. 09. 22.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3EDD2-53EB-47E8-A3A1-B3F3044B40C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4613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3EDD2-53EB-47E8-A3A1-B3F3044B40C0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3703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3EDD2-53EB-47E8-A3A1-B3F3044B40C0}" type="slidenum">
              <a:rPr lang="hu-HU" smtClean="0"/>
              <a:pPr/>
              <a:t>44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5455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3EDD2-53EB-47E8-A3A1-B3F3044B40C0}" type="slidenum">
              <a:rPr lang="hu-HU" smtClean="0"/>
              <a:pPr/>
              <a:t>45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1664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3EDD2-53EB-47E8-A3A1-B3F3044B40C0}" type="slidenum">
              <a:rPr lang="hu-HU" smtClean="0"/>
              <a:pPr/>
              <a:t>47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115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3EDD2-53EB-47E8-A3A1-B3F3044B40C0}" type="slidenum">
              <a:rPr lang="hu-HU" smtClean="0"/>
              <a:pPr/>
              <a:t>50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0917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3EDD2-53EB-47E8-A3A1-B3F3044B40C0}" type="slidenum">
              <a:rPr lang="hu-HU" smtClean="0"/>
              <a:pPr/>
              <a:t>51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658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3EDD2-53EB-47E8-A3A1-B3F3044B40C0}" type="slidenum">
              <a:rPr lang="hu-HU" smtClean="0"/>
              <a:pPr/>
              <a:t>52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2812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4933462" y="209940"/>
            <a:ext cx="3971392" cy="3971392"/>
          </a:xfrm>
          <a:prstGeom prst="ellipse">
            <a:avLst/>
          </a:pr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hf hdr="0" dt="0"/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chart" Target="../charts/char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3" Type="http://schemas.microsoft.com/office/2007/relationships/hdphoto" Target="../media/hdphoto1.wdp"/><Relationship Id="rId7" Type="http://schemas.openxmlformats.org/officeDocument/2006/relationships/slide" Target="slide4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1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3" Type="http://schemas.microsoft.com/office/2007/relationships/hdphoto" Target="../media/hdphoto1.wdp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Relationship Id="rId14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0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5.xml"/><Relationship Id="rId3" Type="http://schemas.microsoft.com/office/2007/relationships/hdphoto" Target="../media/hdphoto1.wdp"/><Relationship Id="rId7" Type="http://schemas.openxmlformats.org/officeDocument/2006/relationships/slide" Target="slide6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8.xml"/><Relationship Id="rId5" Type="http://schemas.openxmlformats.org/officeDocument/2006/relationships/slide" Target="slide56.xml"/><Relationship Id="rId10" Type="http://schemas.openxmlformats.org/officeDocument/2006/relationships/slide" Target="slide70.xml"/><Relationship Id="rId4" Type="http://schemas.openxmlformats.org/officeDocument/2006/relationships/slide" Target="slide2.xml"/><Relationship Id="rId9" Type="http://schemas.openxmlformats.org/officeDocument/2006/relationships/slide" Target="slide68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1.xml"/><Relationship Id="rId4" Type="http://schemas.openxmlformats.org/officeDocument/2006/relationships/chart" Target="../charts/chart19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4.xml"/><Relationship Id="rId4" Type="http://schemas.openxmlformats.org/officeDocument/2006/relationships/chart" Target="../charts/chart24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5.xml"/><Relationship Id="rId4" Type="http://schemas.openxmlformats.org/officeDocument/2006/relationships/chart" Target="../charts/chart25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7.xml"/><Relationship Id="rId5" Type="http://schemas.openxmlformats.org/officeDocument/2006/relationships/slide" Target="slide36.xml"/><Relationship Id="rId4" Type="http://schemas.openxmlformats.org/officeDocument/2006/relationships/chart" Target="../charts/chart26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chart" Target="../charts/chart29.xml"/><Relationship Id="rId4" Type="http://schemas.openxmlformats.org/officeDocument/2006/relationships/chart" Target="../charts/chart28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5" Type="http://schemas.openxmlformats.org/officeDocument/2006/relationships/chart" Target="../charts/chart31.xml"/><Relationship Id="rId4" Type="http://schemas.openxmlformats.org/officeDocument/2006/relationships/chart" Target="../charts/chart30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5" Type="http://schemas.openxmlformats.org/officeDocument/2006/relationships/chart" Target="../charts/chart33.xml"/><Relationship Id="rId4" Type="http://schemas.openxmlformats.org/officeDocument/2006/relationships/chart" Target="../charts/chart32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slide" Target="slide4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6.xml"/><Relationship Id="rId5" Type="http://schemas.openxmlformats.org/officeDocument/2006/relationships/chart" Target="../charts/chart35.xml"/><Relationship Id="rId4" Type="http://schemas.openxmlformats.org/officeDocument/2006/relationships/chart" Target="../charts/char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1.xml"/><Relationship Id="rId4" Type="http://schemas.openxmlformats.org/officeDocument/2006/relationships/chart" Target="../charts/chart37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2.xml"/><Relationship Id="rId4" Type="http://schemas.openxmlformats.org/officeDocument/2006/relationships/chart" Target="../charts/chart38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3.xml"/><Relationship Id="rId4" Type="http://schemas.openxmlformats.org/officeDocument/2006/relationships/chart" Target="../charts/chart39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4.xml"/><Relationship Id="rId4" Type="http://schemas.openxmlformats.org/officeDocument/2006/relationships/chart" Target="../charts/chart4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5.xml"/><Relationship Id="rId4" Type="http://schemas.microsoft.com/office/2007/relationships/hdphoto" Target="../media/hdphoto1.wd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6.xml"/><Relationship Id="rId4" Type="http://schemas.microsoft.com/office/2007/relationships/hdphoto" Target="../media/hdphoto1.wdp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chart" Target="../charts/chart4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8.xml"/><Relationship Id="rId4" Type="http://schemas.microsoft.com/office/2007/relationships/hdphoto" Target="../media/hdphoto1.wdp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9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0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51.xml"/><Relationship Id="rId4" Type="http://schemas.microsoft.com/office/2007/relationships/hdphoto" Target="../media/hdphoto1.wdp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52.xml"/><Relationship Id="rId4" Type="http://schemas.microsoft.com/office/2007/relationships/hdphoto" Target="../media/hdphoto1.wdp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microsoft.com/office/2007/relationships/hdphoto" Target="../media/hdphoto1.wdp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6.xml"/><Relationship Id="rId3" Type="http://schemas.microsoft.com/office/2007/relationships/hdphoto" Target="../media/hdphoto1.wdp"/><Relationship Id="rId7" Type="http://schemas.openxmlformats.org/officeDocument/2006/relationships/chart" Target="../charts/chart4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4.xml"/><Relationship Id="rId11" Type="http://schemas.openxmlformats.org/officeDocument/2006/relationships/slide" Target="slide54.xml"/><Relationship Id="rId5" Type="http://schemas.openxmlformats.org/officeDocument/2006/relationships/chart" Target="../charts/chart43.xml"/><Relationship Id="rId10" Type="http://schemas.openxmlformats.org/officeDocument/2006/relationships/chart" Target="../charts/chart48.xml"/><Relationship Id="rId4" Type="http://schemas.openxmlformats.org/officeDocument/2006/relationships/chart" Target="../charts/chart42.xml"/><Relationship Id="rId9" Type="http://schemas.openxmlformats.org/officeDocument/2006/relationships/chart" Target="../charts/chart47.xml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5.xml"/><Relationship Id="rId4" Type="http://schemas.openxmlformats.org/officeDocument/2006/relationships/chart" Target="../charts/chart49.xml"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2.xml"/><Relationship Id="rId5" Type="http://schemas.openxmlformats.org/officeDocument/2006/relationships/chart" Target="../charts/chart51.xml"/><Relationship Id="rId4" Type="http://schemas.openxmlformats.org/officeDocument/2006/relationships/chart" Target="../charts/chart50.xml"/></Relationships>
</file>

<file path=ppt/slides/_rels/slide5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7.xml"/></Relationships>
</file>

<file path=ppt/slides/_rels/slide5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9.xml"/><Relationship Id="rId5" Type="http://schemas.openxmlformats.org/officeDocument/2006/relationships/hyperlink" Target="http://programe.ise.ro/" TargetMode="External"/><Relationship Id="rId4" Type="http://schemas.openxmlformats.org/officeDocument/2006/relationships/hyperlink" Target="http://www.ise.ro/" TargetMode="Externa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hyperlink" Target="http://manuale.editurasigma.ro/matematica/clasa-a-v-a-2017" TargetMode="External"/><Relationship Id="rId3" Type="http://schemas.microsoft.com/office/2007/relationships/hdphoto" Target="../media/hdphoto1.wdp"/><Relationship Id="rId7" Type="http://schemas.openxmlformats.org/officeDocument/2006/relationships/hyperlink" Target="http://www.edituracorint.ro/manual-matematica-licitatie-clasa-a-v-a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tuitext.ro/manual-matematica-clasa-5" TargetMode="External"/><Relationship Id="rId5" Type="http://schemas.openxmlformats.org/officeDocument/2006/relationships/hyperlink" Target="http://www.ise.ro/wp-content/uploads/2017/09/Compendiu_clasa_a_V-a.pdf" TargetMode="External"/><Relationship Id="rId10" Type="http://schemas.openxmlformats.org/officeDocument/2006/relationships/slide" Target="slide3.xml"/><Relationship Id="rId4" Type="http://schemas.openxmlformats.org/officeDocument/2006/relationships/hyperlink" Target="http://www.edu.ro/manuale-scolare" TargetMode="External"/><Relationship Id="rId9" Type="http://schemas.openxmlformats.org/officeDocument/2006/relationships/hyperlink" Target="http://editsoft.ro/manual-matematica/#book/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chart" Target="../charts/chart3.xml"/></Relationships>
</file>

<file path=ppt/slides/_rels/slide6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61.xml"/></Relationships>
</file>

<file path=ppt/slides/_rels/slide6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62.xml"/></Relationships>
</file>

<file path=ppt/slides/_rels/slide6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63.xml"/></Relationships>
</file>

<file path=ppt/slides/_rels/slide6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64.xml"/></Relationships>
</file>

<file path=ppt/slides/_rels/slide6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6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66.xml"/></Relationships>
</file>

<file path=ppt/slides/_rels/slide6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67.xml"/></Relationships>
</file>

<file path=ppt/slides/_rels/slide6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6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69.xml"/></Relationships>
</file>

<file path=ppt/slides/_rels/slide6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microsoft.com/office/2007/relationships/hdphoto" Target="../media/hdphoto1.wdp"/></Relationships>
</file>

<file path=ppt/slides/_rels/slide7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1.xml"/><Relationship Id="rId5" Type="http://schemas.openxmlformats.org/officeDocument/2006/relationships/hyperlink" Target="http://magazin.ssmr.ro/" TargetMode="External"/><Relationship Id="rId4" Type="http://schemas.openxmlformats.org/officeDocument/2006/relationships/hyperlink" Target="http://rms.unibuc.ro/didactica" TargetMode="External"/></Relationships>
</file>

<file path=ppt/slides/_rels/slide7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2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se.ro/wp-content/uploads/2014/02/TIMSS-culegere-instrumente-8_v3.pdf" TargetMode="External"/><Relationship Id="rId3" Type="http://schemas.microsoft.com/office/2007/relationships/hdphoto" Target="../media/hdphoto1.wdp"/><Relationship Id="rId7" Type="http://schemas.openxmlformats.org/officeDocument/2006/relationships/hyperlink" Target="http://www.ise.ro/wp-content/uploads/2014/02/TIMSS-culegere-instrumente-8_v2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se.ro/wp-content/uploads/2014/02/TIMSS-culegere-instrumente-8_v1.pdf" TargetMode="External"/><Relationship Id="rId11" Type="http://schemas.openxmlformats.org/officeDocument/2006/relationships/slide" Target="slide73.xml"/><Relationship Id="rId5" Type="http://schemas.openxmlformats.org/officeDocument/2006/relationships/hyperlink" Target="http://www.ise.ro/wp-content/uploads/2014/02/inv-mate-1.pdf" TargetMode="External"/><Relationship Id="rId10" Type="http://schemas.openxmlformats.org/officeDocument/2006/relationships/hyperlink" Target="http://www.ise.ro/instrumente-de-test-si-a-ghiduri-timss-si-pirls" TargetMode="External"/><Relationship Id="rId4" Type="http://schemas.openxmlformats.org/officeDocument/2006/relationships/hyperlink" Target="http://www.ise.ro/wp-content/uploads/2014/02/greseli-mate.pdf" TargetMode="External"/><Relationship Id="rId9" Type="http://schemas.openxmlformats.org/officeDocument/2006/relationships/hyperlink" Target="http://www.ise.ro/wp-content/uploads/2014/02/Culegere-itemi-matematica.pdf" TargetMode="External"/></Relationships>
</file>

<file path=ppt/slides/_rels/slide7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4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slide" Target="slide75.xml"/><Relationship Id="rId3" Type="http://schemas.microsoft.com/office/2007/relationships/hdphoto" Target="../media/hdphoto1.wdp"/><Relationship Id="rId7" Type="http://schemas.openxmlformats.org/officeDocument/2006/relationships/hyperlink" Target="https://isj.educv.ro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se.ro/" TargetMode="External"/><Relationship Id="rId5" Type="http://schemas.openxmlformats.org/officeDocument/2006/relationships/hyperlink" Target="http://www.rocnee.eu/" TargetMode="External"/><Relationship Id="rId4" Type="http://schemas.openxmlformats.org/officeDocument/2006/relationships/hyperlink" Target="http://www.edu.ro/" TargetMode="External"/></Relationships>
</file>

<file path=ppt/slides/_rels/slide7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51520" y="260648"/>
            <a:ext cx="86409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o-RO" altLang="ko-KR" sz="2400" b="1" dirty="0">
                <a:latin typeface="Arial" pitchFamily="34" charset="0"/>
                <a:ea typeface="맑은 고딕" pitchFamily="50" charset="-127"/>
                <a:cs typeface="Arial" pitchFamily="34" charset="0"/>
              </a:rPr>
              <a:t>INSPECTORATUL ȘCOLAR JUDEȚEAN COVASNA</a:t>
            </a:r>
            <a:endParaRPr lang="en-US" altLang="ko-KR" sz="2400" b="1" dirty="0"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475656" y="1124744"/>
            <a:ext cx="648072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altLang="ko-KR" sz="4000" b="1" dirty="0">
                <a:latin typeface="Arial" pitchFamily="34" charset="0"/>
                <a:ea typeface="맑은 고딕" pitchFamily="50" charset="-127"/>
                <a:cs typeface="Arial" pitchFamily="34" charset="0"/>
              </a:rPr>
              <a:t>ÎNTÂLNIREA DE LUCRU </a:t>
            </a:r>
            <a:br>
              <a:rPr lang="es-ES" altLang="ko-KR" sz="4000" b="1" dirty="0">
                <a:latin typeface="Arial" pitchFamily="34" charset="0"/>
                <a:ea typeface="맑은 고딕" pitchFamily="50" charset="-127"/>
                <a:cs typeface="Arial" pitchFamily="34" charset="0"/>
              </a:rPr>
            </a:br>
            <a:r>
              <a:rPr lang="es-ES" altLang="ko-KR" sz="4000" b="1" dirty="0">
                <a:latin typeface="Arial" pitchFamily="34" charset="0"/>
                <a:ea typeface="맑은 고딕" pitchFamily="50" charset="-127"/>
                <a:cs typeface="Arial" pitchFamily="34" charset="0"/>
              </a:rPr>
              <a:t>AL PROFESORILOR DE MATEMATICĂ</a:t>
            </a:r>
            <a:endParaRPr lang="en-US" altLang="ko-KR" sz="4000" b="1" dirty="0"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2" y="5661248"/>
            <a:ext cx="66247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en-US" altLang="ko-KR" sz="2800" b="1" dirty="0">
                <a:latin typeface="Arial" pitchFamily="34" charset="0"/>
                <a:cs typeface="Arial" pitchFamily="34" charset="0"/>
              </a:rPr>
              <a:t>JUDEŢUL COVASNA</a:t>
            </a:r>
            <a:endParaRPr lang="ro-RO" altLang="ko-KR" sz="2800" b="1" dirty="0">
              <a:latin typeface="Arial" pitchFamily="34" charset="0"/>
              <a:cs typeface="Arial" pitchFamily="34" charset="0"/>
            </a:endParaRPr>
          </a:p>
          <a:p>
            <a:pPr algn="ctr" fontAlgn="auto">
              <a:defRPr/>
            </a:pPr>
            <a:r>
              <a:rPr lang="en-US" altLang="ko-KR" sz="2800" b="1" dirty="0">
                <a:latin typeface="Arial" pitchFamily="34" charset="0"/>
                <a:cs typeface="Arial" pitchFamily="34" charset="0"/>
              </a:rPr>
              <a:t>12-15 SEPTEMBRIE 2017</a:t>
            </a:r>
          </a:p>
        </p:txBody>
      </p:sp>
      <p:sp>
        <p:nvSpPr>
          <p:cNvPr id="2" name="Arrow: Striped Right 1">
            <a:hlinkClick r:id="rId2" action="ppaction://hlinksldjump"/>
            <a:extLst>
              <a:ext uri="{FF2B5EF4-FFF2-40B4-BE49-F238E27FC236}">
                <a16:creationId xmlns:a16="http://schemas.microsoft.com/office/drawing/2014/main" id="{5829CF85-B4FD-4382-95F6-E6FE2FE3EFC9}"/>
              </a:ext>
            </a:extLst>
          </p:cNvPr>
          <p:cNvSpPr/>
          <p:nvPr/>
        </p:nvSpPr>
        <p:spPr>
          <a:xfrm>
            <a:off x="7897756" y="6075041"/>
            <a:ext cx="648072" cy="52205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32" y="33327"/>
            <a:ext cx="1728472" cy="101940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prstMaterial="dkEdg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EVALUARE</a:t>
            </a:r>
            <a:r>
              <a:rPr lang="ro-RO" sz="3600" dirty="0"/>
              <a:t>A</a:t>
            </a:r>
            <a:r>
              <a:rPr lang="en-US" sz="3600" dirty="0"/>
              <a:t> NA</a:t>
            </a:r>
            <a:r>
              <a:rPr lang="ro-RO" sz="3600" dirty="0"/>
              <a:t>ȚIONALĂ 2017</a:t>
            </a:r>
            <a:endParaRPr lang="hu-HU" sz="3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41B654-B2C8-4AC6-A57E-28B050219235}"/>
              </a:ext>
            </a:extLst>
          </p:cNvPr>
          <p:cNvSpPr txBox="1">
            <a:spLocks/>
          </p:cNvSpPr>
          <p:nvPr/>
        </p:nvSpPr>
        <p:spPr>
          <a:xfrm>
            <a:off x="20283" y="1084194"/>
            <a:ext cx="7200800" cy="43204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1800" u="sng" dirty="0"/>
              <a:t> </a:t>
            </a:r>
            <a:r>
              <a:rPr lang="ro-RO" altLang="ko-KR" sz="1800" u="sng" dirty="0"/>
              <a:t>REZULTATE ÎN FUNCȚIE DE MEDIUL DE PROVENIENȚĂ</a:t>
            </a:r>
            <a:endParaRPr lang="ko-KR" altLang="en-US" sz="1800" u="sng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006CD1B-67DC-47C0-9108-AEE9469E0E1D}"/>
              </a:ext>
            </a:extLst>
          </p:cNvPr>
          <p:cNvGraphicFramePr/>
          <p:nvPr>
            <p:extLst/>
          </p:nvPr>
        </p:nvGraphicFramePr>
        <p:xfrm>
          <a:off x="323528" y="1268760"/>
          <a:ext cx="8640960" cy="2924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itle 3">
            <a:extLst>
              <a:ext uri="{FF2B5EF4-FFF2-40B4-BE49-F238E27FC236}">
                <a16:creationId xmlns:a16="http://schemas.microsoft.com/office/drawing/2014/main" id="{7604846C-AD54-4986-A516-5AFE0E8A76FA}"/>
              </a:ext>
            </a:extLst>
          </p:cNvPr>
          <p:cNvSpPr txBox="1">
            <a:spLocks/>
          </p:cNvSpPr>
          <p:nvPr/>
        </p:nvSpPr>
        <p:spPr>
          <a:xfrm>
            <a:off x="179232" y="3975706"/>
            <a:ext cx="7200800" cy="54868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1800" u="sng" dirty="0"/>
              <a:t> </a:t>
            </a:r>
            <a:r>
              <a:rPr lang="ro-RO" altLang="ko-KR" sz="1800" u="sng" dirty="0"/>
              <a:t>REZULTATE ÎN FUNCȚIE DE SECȚIA DE PREDARE</a:t>
            </a:r>
            <a:endParaRPr lang="ko-KR" altLang="en-US" sz="1800" u="sng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B51128D-7E91-4EAB-9CFB-E0D7C4885C33}"/>
              </a:ext>
            </a:extLst>
          </p:cNvPr>
          <p:cNvGraphicFramePr/>
          <p:nvPr>
            <p:extLst/>
          </p:nvPr>
        </p:nvGraphicFramePr>
        <p:xfrm>
          <a:off x="611560" y="4524386"/>
          <a:ext cx="7887522" cy="2266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Arrow: Striped Right 7">
            <a:hlinkClick r:id="rId6" action="ppaction://hlinksldjump"/>
            <a:extLst>
              <a:ext uri="{FF2B5EF4-FFF2-40B4-BE49-F238E27FC236}">
                <a16:creationId xmlns:a16="http://schemas.microsoft.com/office/drawing/2014/main" id="{15ABDA57-954F-49DE-BA39-559F5CEFBDA8}"/>
              </a:ext>
            </a:extLst>
          </p:cNvPr>
          <p:cNvSpPr/>
          <p:nvPr/>
        </p:nvSpPr>
        <p:spPr>
          <a:xfrm>
            <a:off x="7897756" y="6075041"/>
            <a:ext cx="648072" cy="52205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312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32" y="33327"/>
            <a:ext cx="1728472" cy="101940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prstMaterial="dkEdg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EVALUARE</a:t>
            </a:r>
            <a:r>
              <a:rPr lang="ro-RO" sz="3600" dirty="0"/>
              <a:t>A</a:t>
            </a:r>
            <a:r>
              <a:rPr lang="en-US" sz="3600" dirty="0"/>
              <a:t> NA</a:t>
            </a:r>
            <a:r>
              <a:rPr lang="ro-RO" sz="3600" dirty="0"/>
              <a:t>ȚIONALĂ 2017</a:t>
            </a:r>
            <a:endParaRPr lang="hu-HU" sz="3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41B654-B2C8-4AC6-A57E-28B050219235}"/>
              </a:ext>
            </a:extLst>
          </p:cNvPr>
          <p:cNvSpPr txBox="1">
            <a:spLocks/>
          </p:cNvSpPr>
          <p:nvPr/>
        </p:nvSpPr>
        <p:spPr>
          <a:xfrm>
            <a:off x="0" y="1052736"/>
            <a:ext cx="9036496" cy="43204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altLang="ko-KR" sz="1800" u="sng" dirty="0"/>
              <a:t> </a:t>
            </a:r>
            <a:r>
              <a:rPr lang="ro-RO" altLang="ko-KR" sz="1800" u="sng" dirty="0"/>
              <a:t>REZULTATE GENERALE ȘI PE DISCIPLINE ÎN FUNCȚIE DE ZONĂ A JUDEȚULUI</a:t>
            </a:r>
            <a:endParaRPr lang="ko-KR" altLang="en-US" sz="1800" u="sng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EBB6C0B-7F76-4318-89DC-650CDA4F63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435324"/>
              </p:ext>
            </p:extLst>
          </p:nvPr>
        </p:nvGraphicFramePr>
        <p:xfrm>
          <a:off x="323528" y="1581857"/>
          <a:ext cx="8352928" cy="5560767"/>
        </p:xfrm>
        <a:graphic>
          <a:graphicData uri="http://schemas.openxmlformats.org/drawingml/2006/table">
            <a:tbl>
              <a:tblPr firstRow="1" firstCol="1" bandRow="1">
                <a:tableStyleId>{2A488322-F2BA-4B5B-9748-0D474271808F}</a:tableStyleId>
              </a:tblPr>
              <a:tblGrid>
                <a:gridCol w="1637829">
                  <a:extLst>
                    <a:ext uri="{9D8B030D-6E8A-4147-A177-3AD203B41FA5}">
                      <a16:colId xmlns:a16="http://schemas.microsoft.com/office/drawing/2014/main" val="994790572"/>
                    </a:ext>
                  </a:extLst>
                </a:gridCol>
                <a:gridCol w="1818555">
                  <a:extLst>
                    <a:ext uri="{9D8B030D-6E8A-4147-A177-3AD203B41FA5}">
                      <a16:colId xmlns:a16="http://schemas.microsoft.com/office/drawing/2014/main" val="114046434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94000453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1597335604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396637894"/>
                    </a:ext>
                  </a:extLst>
                </a:gridCol>
              </a:tblGrid>
              <a:tr h="6230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ZONA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LIMBA ȘI LITERATURA ROMÂNĂ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LIMBA ȘI LITERATURA MAGHIARĂ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MATEMATICĂ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</a:t>
                      </a:r>
                      <a:endParaRPr lang="ro-RO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GENERALĂ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334900"/>
                  </a:ext>
                </a:extLst>
              </a:tr>
              <a:tr h="665847"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Baraolt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52.78%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89.08%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58.43%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64.61%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8885004"/>
                  </a:ext>
                </a:extLst>
              </a:tr>
              <a:tr h="665847"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Covasna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63.43%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86.49%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55.43%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65.14%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085615"/>
                  </a:ext>
                </a:extLst>
              </a:tr>
              <a:tr h="665847"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Întorsura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95.76%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67.80%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88.14%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0462279"/>
                  </a:ext>
                </a:extLst>
              </a:tr>
              <a:tr h="665847"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Sf.Gheorghe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70.13%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94.01%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61.59%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73.51%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506922"/>
                  </a:ext>
                </a:extLst>
              </a:tr>
              <a:tr h="665847"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Tg.Secuiesc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61.50%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89.40%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60.86%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70.43%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3838570"/>
                  </a:ext>
                </a:extLst>
              </a:tr>
              <a:tr h="478331"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JUDEȚ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67.03%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90.92%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60.77%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71.80%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74376219"/>
                  </a:ext>
                </a:extLst>
              </a:tr>
            </a:tbl>
          </a:graphicData>
        </a:graphic>
      </p:graphicFrame>
      <p:sp>
        <p:nvSpPr>
          <p:cNvPr id="6" name="Arrow: Striped Right 5">
            <a:hlinkClick r:id="rId4" action="ppaction://hlinksldjump"/>
            <a:extLst>
              <a:ext uri="{FF2B5EF4-FFF2-40B4-BE49-F238E27FC236}">
                <a16:creationId xmlns:a16="http://schemas.microsoft.com/office/drawing/2014/main" id="{C80C281C-7F75-46CC-B3A5-BE4F5EC06FEB}"/>
              </a:ext>
            </a:extLst>
          </p:cNvPr>
          <p:cNvSpPr/>
          <p:nvPr/>
        </p:nvSpPr>
        <p:spPr>
          <a:xfrm>
            <a:off x="7920232" y="6381328"/>
            <a:ext cx="648072" cy="43204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936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32" y="33327"/>
            <a:ext cx="1728472" cy="101940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prstMaterial="dkEdg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EVALUARE</a:t>
            </a:r>
            <a:r>
              <a:rPr lang="ro-RO" sz="3600" dirty="0"/>
              <a:t>A</a:t>
            </a:r>
            <a:r>
              <a:rPr lang="en-US" sz="3600" dirty="0"/>
              <a:t> NA</a:t>
            </a:r>
            <a:r>
              <a:rPr lang="ro-RO" sz="3600" dirty="0"/>
              <a:t>ȚIONALĂ 2017</a:t>
            </a:r>
            <a:endParaRPr lang="hu-HU" sz="3600" dirty="0"/>
          </a:p>
        </p:txBody>
      </p:sp>
      <p:sp>
        <p:nvSpPr>
          <p:cNvPr id="3" name="Rectangle 2"/>
          <p:cNvSpPr/>
          <p:nvPr/>
        </p:nvSpPr>
        <p:spPr>
          <a:xfrm>
            <a:off x="1687551" y="1340768"/>
            <a:ext cx="59288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o-RO" sz="2400" b="1" dirty="0">
                <a:latin typeface="Arial" panose="020B0604020202020204" pitchFamily="34" charset="0"/>
                <a:cs typeface="Arial" panose="020B0604020202020204" pitchFamily="34" charset="0"/>
              </a:rPr>
              <a:t>ANALIZA COMPARATIVĂ EN 2010-2017</a:t>
            </a: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B276048-93B5-42A2-B56E-D5F5684F6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060848"/>
            <a:ext cx="4896544" cy="460648"/>
          </a:xfrm>
        </p:spPr>
        <p:txBody>
          <a:bodyPr/>
          <a:lstStyle/>
          <a:p>
            <a:r>
              <a:rPr lang="ro-RO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PROCENTUL MEDIILOR PESTE 5: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C3AC46F-A87C-40EC-ABFC-797260F9E3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354516"/>
              </p:ext>
            </p:extLst>
          </p:nvPr>
        </p:nvGraphicFramePr>
        <p:xfrm>
          <a:off x="382313" y="2636912"/>
          <a:ext cx="8439958" cy="2736304"/>
        </p:xfrm>
        <a:graphic>
          <a:graphicData uri="http://schemas.openxmlformats.org/drawingml/2006/table">
            <a:tbl>
              <a:tblPr firstRow="1" firstCol="1" bandRow="1">
                <a:tableStyleId>{2A488322-F2BA-4B5B-9748-0D474271808F}</a:tableStyleId>
              </a:tblPr>
              <a:tblGrid>
                <a:gridCol w="1653078">
                  <a:extLst>
                    <a:ext uri="{9D8B030D-6E8A-4147-A177-3AD203B41FA5}">
                      <a16:colId xmlns:a16="http://schemas.microsoft.com/office/drawing/2014/main" val="3655760609"/>
                    </a:ext>
                  </a:extLst>
                </a:gridCol>
                <a:gridCol w="848360">
                  <a:extLst>
                    <a:ext uri="{9D8B030D-6E8A-4147-A177-3AD203B41FA5}">
                      <a16:colId xmlns:a16="http://schemas.microsoft.com/office/drawing/2014/main" val="3958406594"/>
                    </a:ext>
                  </a:extLst>
                </a:gridCol>
                <a:gridCol w="848360">
                  <a:extLst>
                    <a:ext uri="{9D8B030D-6E8A-4147-A177-3AD203B41FA5}">
                      <a16:colId xmlns:a16="http://schemas.microsoft.com/office/drawing/2014/main" val="1094010928"/>
                    </a:ext>
                  </a:extLst>
                </a:gridCol>
                <a:gridCol w="848360">
                  <a:extLst>
                    <a:ext uri="{9D8B030D-6E8A-4147-A177-3AD203B41FA5}">
                      <a16:colId xmlns:a16="http://schemas.microsoft.com/office/drawing/2014/main" val="2028827909"/>
                    </a:ext>
                  </a:extLst>
                </a:gridCol>
                <a:gridCol w="848360">
                  <a:extLst>
                    <a:ext uri="{9D8B030D-6E8A-4147-A177-3AD203B41FA5}">
                      <a16:colId xmlns:a16="http://schemas.microsoft.com/office/drawing/2014/main" val="1835067319"/>
                    </a:ext>
                  </a:extLst>
                </a:gridCol>
                <a:gridCol w="848360">
                  <a:extLst>
                    <a:ext uri="{9D8B030D-6E8A-4147-A177-3AD203B41FA5}">
                      <a16:colId xmlns:a16="http://schemas.microsoft.com/office/drawing/2014/main" val="4025946286"/>
                    </a:ext>
                  </a:extLst>
                </a:gridCol>
                <a:gridCol w="848360">
                  <a:extLst>
                    <a:ext uri="{9D8B030D-6E8A-4147-A177-3AD203B41FA5}">
                      <a16:colId xmlns:a16="http://schemas.microsoft.com/office/drawing/2014/main" val="1408078342"/>
                    </a:ext>
                  </a:extLst>
                </a:gridCol>
                <a:gridCol w="848360">
                  <a:extLst>
                    <a:ext uri="{9D8B030D-6E8A-4147-A177-3AD203B41FA5}">
                      <a16:colId xmlns:a16="http://schemas.microsoft.com/office/drawing/2014/main" val="4082691601"/>
                    </a:ext>
                  </a:extLst>
                </a:gridCol>
                <a:gridCol w="848360">
                  <a:extLst>
                    <a:ext uri="{9D8B030D-6E8A-4147-A177-3AD203B41FA5}">
                      <a16:colId xmlns:a16="http://schemas.microsoft.com/office/drawing/2014/main" val="2953572413"/>
                    </a:ext>
                  </a:extLst>
                </a:gridCol>
              </a:tblGrid>
              <a:tr h="6520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Disciplina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2010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2011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2012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2013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2014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2015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2016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2017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216248"/>
                  </a:ext>
                </a:extLst>
              </a:tr>
              <a:tr h="7223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Limba și literatura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română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78.00%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79.10%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57.49%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64.74%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56.06%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75.16%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65.11%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67.03%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7058966"/>
                  </a:ext>
                </a:extLst>
              </a:tr>
              <a:tr h="7223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Limba și literatura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maghiară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93.80%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96.70%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93.74%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90.76%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92.11%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95.93%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94.23%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90.92%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4993139"/>
                  </a:ext>
                </a:extLst>
              </a:tr>
              <a:tr h="6395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Matematică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76.10%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68.40%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44.89%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70.29%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73.46%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78.32%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69.93%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60.77%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75393053"/>
                  </a:ext>
                </a:extLst>
              </a:tr>
            </a:tbl>
          </a:graphicData>
        </a:graphic>
      </p:graphicFrame>
      <p:sp>
        <p:nvSpPr>
          <p:cNvPr id="7" name="Arrow: Striped Right 6">
            <a:hlinkClick r:id="rId4" action="ppaction://hlinksldjump"/>
            <a:extLst>
              <a:ext uri="{FF2B5EF4-FFF2-40B4-BE49-F238E27FC236}">
                <a16:creationId xmlns:a16="http://schemas.microsoft.com/office/drawing/2014/main" id="{77400CBE-C643-432D-9EF9-04AC7015F94E}"/>
              </a:ext>
            </a:extLst>
          </p:cNvPr>
          <p:cNvSpPr/>
          <p:nvPr/>
        </p:nvSpPr>
        <p:spPr>
          <a:xfrm>
            <a:off x="7897756" y="6075041"/>
            <a:ext cx="648072" cy="52205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547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32" y="33327"/>
            <a:ext cx="1728472" cy="101940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prstMaterial="dkEdg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EVALUARE</a:t>
            </a:r>
            <a:r>
              <a:rPr lang="ro-RO" sz="3600" dirty="0"/>
              <a:t>A</a:t>
            </a:r>
            <a:r>
              <a:rPr lang="en-US" sz="3600" dirty="0"/>
              <a:t> NA</a:t>
            </a:r>
            <a:r>
              <a:rPr lang="ro-RO" sz="3600" dirty="0"/>
              <a:t>ȚIONALĂ 2017</a:t>
            </a:r>
            <a:endParaRPr lang="hu-HU" sz="3600" dirty="0"/>
          </a:p>
        </p:txBody>
      </p:sp>
      <p:sp>
        <p:nvSpPr>
          <p:cNvPr id="3" name="Rectangle 2"/>
          <p:cNvSpPr/>
          <p:nvPr/>
        </p:nvSpPr>
        <p:spPr>
          <a:xfrm>
            <a:off x="179512" y="1196752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b="1" spc="-90" dirty="0">
                <a:latin typeface="Arial" panose="020B0604020202020204" pitchFamily="34" charset="0"/>
                <a:cs typeface="Arial" panose="020B0604020202020204" pitchFamily="34" charset="0"/>
              </a:rPr>
              <a:t>ANALIZA COMPARATIVĂ  SIMULARE – EVALUARE NAȚIONALĂ</a:t>
            </a:r>
            <a:endParaRPr lang="hu-HU" sz="2400" b="1" spc="-9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B276048-93B5-42A2-B56E-D5F5684F6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316" y="1673685"/>
            <a:ext cx="7083716" cy="617393"/>
          </a:xfrm>
        </p:spPr>
        <p:txBody>
          <a:bodyPr/>
          <a:lstStyle/>
          <a:p>
            <a:r>
              <a:rPr lang="ro-RO" b="1" u="sng" dirty="0">
                <a:latin typeface="Arial" panose="020B0604020202020204" pitchFamily="34" charset="0"/>
                <a:cs typeface="Arial" panose="020B0604020202020204" pitchFamily="34" charset="0"/>
              </a:rPr>
              <a:t>PROCENTUL MEDIILOR PESTE 5, RESPECTIV </a:t>
            </a:r>
          </a:p>
          <a:p>
            <a:r>
              <a:rPr lang="ro-RO" b="1" u="sng" dirty="0">
                <a:latin typeface="Arial" panose="020B0604020202020204" pitchFamily="34" charset="0"/>
                <a:cs typeface="Arial" panose="020B0604020202020204" pitchFamily="34" charset="0"/>
              </a:rPr>
              <a:t>PROCENTUL ELEVILOR </a:t>
            </a:r>
            <a:r>
              <a:rPr lang="ro-RO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 TOATE NOTELE PESTE 5</a:t>
            </a:r>
            <a:r>
              <a:rPr lang="ro-RO" b="1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904261B-9DE2-4B48-8CB0-8DB9512CCA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4016864"/>
              </p:ext>
            </p:extLst>
          </p:nvPr>
        </p:nvGraphicFramePr>
        <p:xfrm>
          <a:off x="179512" y="2348880"/>
          <a:ext cx="8856984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Arrow: Striped Right 7">
            <a:hlinkClick r:id="rId5" action="ppaction://hlinksldjump"/>
            <a:extLst>
              <a:ext uri="{FF2B5EF4-FFF2-40B4-BE49-F238E27FC236}">
                <a16:creationId xmlns:a16="http://schemas.microsoft.com/office/drawing/2014/main" id="{7956F678-B381-40D0-BD8E-D6BAE5E44640}"/>
              </a:ext>
            </a:extLst>
          </p:cNvPr>
          <p:cNvSpPr/>
          <p:nvPr/>
        </p:nvSpPr>
        <p:spPr>
          <a:xfrm>
            <a:off x="7897756" y="6075041"/>
            <a:ext cx="648072" cy="52205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94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32" y="33327"/>
            <a:ext cx="1728472" cy="101940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prstMaterial="dkEdg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EVALUARE</a:t>
            </a:r>
            <a:r>
              <a:rPr lang="ro-RO" sz="3600" dirty="0"/>
              <a:t>A</a:t>
            </a:r>
            <a:r>
              <a:rPr lang="en-US" sz="3600" dirty="0"/>
              <a:t> NA</a:t>
            </a:r>
            <a:r>
              <a:rPr lang="ro-RO" sz="3600" dirty="0"/>
              <a:t>ȚIONALĂ 2017</a:t>
            </a:r>
            <a:endParaRPr lang="hu-HU" sz="36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B276048-93B5-42A2-B56E-D5F5684F6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268760"/>
            <a:ext cx="5544616" cy="460648"/>
          </a:xfrm>
        </p:spPr>
        <p:txBody>
          <a:bodyPr/>
          <a:lstStyle/>
          <a:p>
            <a:pPr algn="ctr"/>
            <a:r>
              <a:rPr lang="ro-RO" b="1" u="sng" dirty="0">
                <a:latin typeface="Arial" panose="020B0604020202020204" pitchFamily="34" charset="0"/>
                <a:cs typeface="Arial" panose="020B0604020202020204" pitchFamily="34" charset="0"/>
              </a:rPr>
              <a:t>ANALIZA COMPARATIVĂ PE DISCIPLINE: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C037D3A-9B08-4454-A4B4-E6B320B8C1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7252182"/>
              </p:ext>
            </p:extLst>
          </p:nvPr>
        </p:nvGraphicFramePr>
        <p:xfrm>
          <a:off x="179512" y="2060848"/>
          <a:ext cx="8784976" cy="3918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Arrow: Striped Right 5">
            <a:hlinkClick r:id="rId5" action="ppaction://hlinksldjump"/>
            <a:extLst>
              <a:ext uri="{FF2B5EF4-FFF2-40B4-BE49-F238E27FC236}">
                <a16:creationId xmlns:a16="http://schemas.microsoft.com/office/drawing/2014/main" id="{39BA883A-5DA0-4C8A-AC61-9AA233B16087}"/>
              </a:ext>
            </a:extLst>
          </p:cNvPr>
          <p:cNvSpPr/>
          <p:nvPr/>
        </p:nvSpPr>
        <p:spPr>
          <a:xfrm>
            <a:off x="7897756" y="6075041"/>
            <a:ext cx="648072" cy="52205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95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4">
            <a:extLst>
              <a:ext uri="{FF2B5EF4-FFF2-40B4-BE49-F238E27FC236}">
                <a16:creationId xmlns:a16="http://schemas.microsoft.com/office/drawing/2014/main" id="{D8E973AC-37E1-4CAB-9C58-F34C6A2772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5639750"/>
              </p:ext>
            </p:extLst>
          </p:nvPr>
        </p:nvGraphicFramePr>
        <p:xfrm>
          <a:off x="755576" y="1484784"/>
          <a:ext cx="7587245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5FF0135E-BFC6-4E7E-9815-6A2895502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EVALUAREA NAȚIONALĂ 2017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9CA3B497-9AF8-4CF8-8BAE-B1DC49259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32" y="33327"/>
            <a:ext cx="1728472" cy="101940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prstMaterial="dkEdg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rrow: Striped Right 7">
            <a:hlinkClick r:id="rId5" action="ppaction://hlinksldjump"/>
            <a:extLst>
              <a:ext uri="{FF2B5EF4-FFF2-40B4-BE49-F238E27FC236}">
                <a16:creationId xmlns:a16="http://schemas.microsoft.com/office/drawing/2014/main" id="{2BB2AA69-4BD3-4B00-A2E7-8AF6B4F5E5BC}"/>
              </a:ext>
            </a:extLst>
          </p:cNvPr>
          <p:cNvSpPr/>
          <p:nvPr/>
        </p:nvSpPr>
        <p:spPr>
          <a:xfrm>
            <a:off x="7897756" y="6075041"/>
            <a:ext cx="648072" cy="52205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32" y="33327"/>
            <a:ext cx="1728472" cy="101940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prstMaterial="dkEdg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EVALUARE</a:t>
            </a:r>
            <a:r>
              <a:rPr lang="ro-RO" sz="3600" dirty="0"/>
              <a:t>A</a:t>
            </a:r>
            <a:r>
              <a:rPr lang="en-US" sz="3600" dirty="0"/>
              <a:t> NA</a:t>
            </a:r>
            <a:r>
              <a:rPr lang="ro-RO" sz="3600" dirty="0"/>
              <a:t>ȚIONALĂ 2017</a:t>
            </a:r>
            <a:endParaRPr lang="hu-HU" sz="36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B8C5BEE-6500-4DAE-8F65-37192E5CC0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613308"/>
              </p:ext>
            </p:extLst>
          </p:nvPr>
        </p:nvGraphicFramePr>
        <p:xfrm>
          <a:off x="179512" y="1700808"/>
          <a:ext cx="8856988" cy="458068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042745">
                  <a:extLst>
                    <a:ext uri="{9D8B030D-6E8A-4147-A177-3AD203B41FA5}">
                      <a16:colId xmlns:a16="http://schemas.microsoft.com/office/drawing/2014/main" val="130695305"/>
                    </a:ext>
                  </a:extLst>
                </a:gridCol>
                <a:gridCol w="318427">
                  <a:extLst>
                    <a:ext uri="{9D8B030D-6E8A-4147-A177-3AD203B41FA5}">
                      <a16:colId xmlns:a16="http://schemas.microsoft.com/office/drawing/2014/main" val="716946239"/>
                    </a:ext>
                  </a:extLst>
                </a:gridCol>
                <a:gridCol w="256511">
                  <a:extLst>
                    <a:ext uri="{9D8B030D-6E8A-4147-A177-3AD203B41FA5}">
                      <a16:colId xmlns:a16="http://schemas.microsoft.com/office/drawing/2014/main" val="1118429625"/>
                    </a:ext>
                  </a:extLst>
                </a:gridCol>
                <a:gridCol w="300737">
                  <a:extLst>
                    <a:ext uri="{9D8B030D-6E8A-4147-A177-3AD203B41FA5}">
                      <a16:colId xmlns:a16="http://schemas.microsoft.com/office/drawing/2014/main" val="3395276151"/>
                    </a:ext>
                  </a:extLst>
                </a:gridCol>
                <a:gridCol w="518917">
                  <a:extLst>
                    <a:ext uri="{9D8B030D-6E8A-4147-A177-3AD203B41FA5}">
                      <a16:colId xmlns:a16="http://schemas.microsoft.com/office/drawing/2014/main" val="3201477070"/>
                    </a:ext>
                  </a:extLst>
                </a:gridCol>
                <a:gridCol w="318427">
                  <a:extLst>
                    <a:ext uri="{9D8B030D-6E8A-4147-A177-3AD203B41FA5}">
                      <a16:colId xmlns:a16="http://schemas.microsoft.com/office/drawing/2014/main" val="3748111565"/>
                    </a:ext>
                  </a:extLst>
                </a:gridCol>
                <a:gridCol w="495331">
                  <a:extLst>
                    <a:ext uri="{9D8B030D-6E8A-4147-A177-3AD203B41FA5}">
                      <a16:colId xmlns:a16="http://schemas.microsoft.com/office/drawing/2014/main" val="1413729517"/>
                    </a:ext>
                  </a:extLst>
                </a:gridCol>
                <a:gridCol w="283046">
                  <a:extLst>
                    <a:ext uri="{9D8B030D-6E8A-4147-A177-3AD203B41FA5}">
                      <a16:colId xmlns:a16="http://schemas.microsoft.com/office/drawing/2014/main" val="2076603792"/>
                    </a:ext>
                  </a:extLst>
                </a:gridCol>
                <a:gridCol w="495331">
                  <a:extLst>
                    <a:ext uri="{9D8B030D-6E8A-4147-A177-3AD203B41FA5}">
                      <a16:colId xmlns:a16="http://schemas.microsoft.com/office/drawing/2014/main" val="2643701304"/>
                    </a:ext>
                  </a:extLst>
                </a:gridCol>
                <a:gridCol w="342014">
                  <a:extLst>
                    <a:ext uri="{9D8B030D-6E8A-4147-A177-3AD203B41FA5}">
                      <a16:colId xmlns:a16="http://schemas.microsoft.com/office/drawing/2014/main" val="3763215992"/>
                    </a:ext>
                  </a:extLst>
                </a:gridCol>
                <a:gridCol w="412776">
                  <a:extLst>
                    <a:ext uri="{9D8B030D-6E8A-4147-A177-3AD203B41FA5}">
                      <a16:colId xmlns:a16="http://schemas.microsoft.com/office/drawing/2014/main" val="4205807617"/>
                    </a:ext>
                  </a:extLst>
                </a:gridCol>
                <a:gridCol w="365602">
                  <a:extLst>
                    <a:ext uri="{9D8B030D-6E8A-4147-A177-3AD203B41FA5}">
                      <a16:colId xmlns:a16="http://schemas.microsoft.com/office/drawing/2014/main" val="3291122861"/>
                    </a:ext>
                  </a:extLst>
                </a:gridCol>
                <a:gridCol w="521867">
                  <a:extLst>
                    <a:ext uri="{9D8B030D-6E8A-4147-A177-3AD203B41FA5}">
                      <a16:colId xmlns:a16="http://schemas.microsoft.com/office/drawing/2014/main" val="286319607"/>
                    </a:ext>
                  </a:extLst>
                </a:gridCol>
                <a:gridCol w="344963">
                  <a:extLst>
                    <a:ext uri="{9D8B030D-6E8A-4147-A177-3AD203B41FA5}">
                      <a16:colId xmlns:a16="http://schemas.microsoft.com/office/drawing/2014/main" val="1283205976"/>
                    </a:ext>
                  </a:extLst>
                </a:gridCol>
                <a:gridCol w="495331">
                  <a:extLst>
                    <a:ext uri="{9D8B030D-6E8A-4147-A177-3AD203B41FA5}">
                      <a16:colId xmlns:a16="http://schemas.microsoft.com/office/drawing/2014/main" val="1459941917"/>
                    </a:ext>
                  </a:extLst>
                </a:gridCol>
                <a:gridCol w="344963">
                  <a:extLst>
                    <a:ext uri="{9D8B030D-6E8A-4147-A177-3AD203B41FA5}">
                      <a16:colId xmlns:a16="http://schemas.microsoft.com/office/drawing/2014/main" val="2920795594"/>
                    </a:ext>
                  </a:extLst>
                </a:gridCol>
              </a:tblGrid>
              <a:tr h="780720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PARTICIPARE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ELEVI CU TOATE </a:t>
                      </a:r>
                      <a:endParaRPr lang="ro-RO" sz="900" b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it-IT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PROBELE PESTE 5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LIMBA ȘI </a:t>
                      </a:r>
                      <a:endParaRPr lang="ro-RO" sz="900" b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LITERATURA </a:t>
                      </a:r>
                      <a:endParaRPr lang="ro-RO" sz="900" b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ROMÂNĂ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LIMBA ȘI </a:t>
                      </a:r>
                      <a:endParaRPr lang="ro-RO" sz="900" b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LITERATURA</a:t>
                      </a:r>
                      <a:endParaRPr lang="ro-RO" sz="900" b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MAGHIARĂ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MATEMATICĂ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</a:t>
                      </a:r>
                      <a:endParaRPr lang="ro-RO" sz="900" b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GENERALĂ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586290"/>
                  </a:ext>
                </a:extLst>
              </a:tr>
              <a:tr h="11006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UNITATEA DE ÎNVĂȚĂMÂNT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Înscriși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Absenți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Prezenți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Procent prezență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Promovare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Respins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Procent promovare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</a:t>
                      </a:r>
                      <a:r>
                        <a:rPr lang="en-US" sz="9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notelor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Procent promovare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notelor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Procent</a:t>
                      </a:r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promovare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</a:t>
                      </a:r>
                      <a:r>
                        <a:rPr lang="en-US" sz="9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notelor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Procentul</a:t>
                      </a:r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medii</a:t>
                      </a:r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peste</a:t>
                      </a:r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</a:t>
                      </a:r>
                      <a:r>
                        <a:rPr lang="en-US" sz="9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notelor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vert="vert270" anchor="ctr"/>
                </a:tc>
                <a:extLst>
                  <a:ext uri="{0D108BD9-81ED-4DB2-BD59-A6C34878D82A}">
                    <a16:rowId xmlns:a16="http://schemas.microsoft.com/office/drawing/2014/main" val="446320191"/>
                  </a:ext>
                </a:extLst>
              </a:tr>
              <a:tr h="35084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Colegiul</a:t>
                      </a: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Național</a:t>
                      </a: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"Mihai </a:t>
                      </a:r>
                      <a:r>
                        <a:rPr lang="en-US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Viteazul</a:t>
                      </a: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 </a:t>
                      </a:r>
                      <a:r>
                        <a:rPr lang="en-US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Sfântu</a:t>
                      </a: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Gheorghe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100.00%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95.65%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98.55%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97.10%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7.38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100.00%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7.36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2364103"/>
                  </a:ext>
                </a:extLst>
              </a:tr>
              <a:tr h="2559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Colegiul</a:t>
                      </a: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Național</a:t>
                      </a: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"</a:t>
                      </a:r>
                      <a:r>
                        <a:rPr lang="en-US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Székely</a:t>
                      </a: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Mikó</a:t>
                      </a: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 </a:t>
                      </a:r>
                      <a:r>
                        <a:rPr lang="en-US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Sfântu</a:t>
                      </a: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Gheorghe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100.00%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83.33%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94.44%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6.77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7.87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86.67%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97.78%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7.14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5709273"/>
                  </a:ext>
                </a:extLst>
              </a:tr>
              <a:tr h="2559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Liceul</a:t>
                      </a: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Arte</a:t>
                      </a: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"</a:t>
                      </a:r>
                      <a:r>
                        <a:rPr lang="en-US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Plugor</a:t>
                      </a: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Sándor</a:t>
                      </a: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 </a:t>
                      </a:r>
                      <a:r>
                        <a:rPr lang="en-US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Sfântu</a:t>
                      </a: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Gheorghe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100.00%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16.67%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40.00%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20.00%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43.33%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3165509"/>
                  </a:ext>
                </a:extLst>
              </a:tr>
              <a:tr h="255973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Liceul Teologic Reformat Sfântu Gheorghe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100.00%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28.00%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32.00%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52.00%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52.00%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9012866"/>
                  </a:ext>
                </a:extLst>
              </a:tr>
              <a:tr h="2559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Liceul Teoretic "Mikes Kelemen" Sfântu Gheorghe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100.00%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77.78%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87.50%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7.69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83.33%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95.83%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6.83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285486"/>
                  </a:ext>
                </a:extLst>
              </a:tr>
              <a:tr h="2559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Școala</a:t>
                      </a: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Gimnazială</a:t>
                      </a: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"</a:t>
                      </a:r>
                      <a:r>
                        <a:rPr lang="en-US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Ady</a:t>
                      </a: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Endre</a:t>
                      </a: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 </a:t>
                      </a:r>
                      <a:r>
                        <a:rPr lang="en-US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Sfântu</a:t>
                      </a: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Gheorghe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96.67%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6.90%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30.00%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61%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13.79%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24.14%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6243836"/>
                  </a:ext>
                </a:extLst>
              </a:tr>
              <a:tr h="2559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Școala</a:t>
                      </a: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Gimnazială</a:t>
                      </a: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"</a:t>
                      </a:r>
                      <a:r>
                        <a:rPr lang="en-US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Gödri</a:t>
                      </a: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Ferenc" </a:t>
                      </a:r>
                      <a:r>
                        <a:rPr lang="en-US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Sfântu</a:t>
                      </a: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Gheorghe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100.00%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6.67%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13.33%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73%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6.67%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20.00%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4003865"/>
                  </a:ext>
                </a:extLst>
              </a:tr>
              <a:tr h="30065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Școala</a:t>
                      </a: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Gimnazială</a:t>
                      </a: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"</a:t>
                      </a:r>
                      <a:r>
                        <a:rPr lang="en-US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Néri</a:t>
                      </a: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Szent</a:t>
                      </a: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Fülöp</a:t>
                      </a: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 Sf</a:t>
                      </a:r>
                      <a:r>
                        <a:rPr lang="ro-RO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Gheorghe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3788506"/>
                  </a:ext>
                </a:extLst>
              </a:tr>
              <a:tr h="2559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Școala</a:t>
                      </a: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Gimnazială</a:t>
                      </a: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"Nicolae </a:t>
                      </a:r>
                      <a:r>
                        <a:rPr lang="en-US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Colan</a:t>
                      </a: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 </a:t>
                      </a:r>
                      <a:r>
                        <a:rPr lang="en-US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Sfântu</a:t>
                      </a: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Gheorghe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30.77%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84.62%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38.46%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84.62%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9087304"/>
                  </a:ext>
                </a:extLst>
              </a:tr>
              <a:tr h="2559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Școala</a:t>
                      </a: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Gimnazială</a:t>
                      </a: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"</a:t>
                      </a:r>
                      <a:r>
                        <a:rPr lang="en-US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Váradi</a:t>
                      </a: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József</a:t>
                      </a: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 </a:t>
                      </a:r>
                      <a:r>
                        <a:rPr lang="en-US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Sfântu</a:t>
                      </a: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Gheorghe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100.00%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84.72%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88.89%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88.89%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6.92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91.67%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1637117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5BAFFA1E-72E7-45F6-BF3F-3B76C40F22EE}"/>
              </a:ext>
            </a:extLst>
          </p:cNvPr>
          <p:cNvSpPr/>
          <p:nvPr/>
        </p:nvSpPr>
        <p:spPr>
          <a:xfrm>
            <a:off x="251520" y="1844824"/>
            <a:ext cx="2819400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b"/>
            <a:r>
              <a:rPr lang="en-US" sz="2400" dirty="0">
                <a:latin typeface="Calibri"/>
              </a:rPr>
              <a:t>SF</a:t>
            </a:r>
            <a:r>
              <a:rPr lang="ro-RO" sz="2400" dirty="0">
                <a:latin typeface="Calibri"/>
              </a:rPr>
              <a:t>Â</a:t>
            </a:r>
            <a:r>
              <a:rPr lang="en-US" sz="2400" dirty="0">
                <a:latin typeface="Calibri"/>
              </a:rPr>
              <a:t>NTU GHEORGHE</a:t>
            </a:r>
          </a:p>
        </p:txBody>
      </p:sp>
      <p:sp>
        <p:nvSpPr>
          <p:cNvPr id="7" name="Rectangle 289">
            <a:extLst>
              <a:ext uri="{FF2B5EF4-FFF2-40B4-BE49-F238E27FC236}">
                <a16:creationId xmlns:a16="http://schemas.microsoft.com/office/drawing/2014/main" id="{78A4CDA8-7EE9-4C4E-AE30-10E6C3A467A9}"/>
              </a:ext>
            </a:extLst>
          </p:cNvPr>
          <p:cNvSpPr txBox="1">
            <a:spLocks noChangeArrowheads="1"/>
          </p:cNvSpPr>
          <p:nvPr/>
        </p:nvSpPr>
        <p:spPr>
          <a:xfrm>
            <a:off x="735542" y="1138514"/>
            <a:ext cx="7543800" cy="47228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ro-RO" altLang="ro-RO" sz="2400" dirty="0"/>
              <a:t>Rezultate </a:t>
            </a:r>
            <a:r>
              <a:rPr lang="en-US" altLang="ro-RO" sz="2400" dirty="0" err="1"/>
              <a:t>pe</a:t>
            </a:r>
            <a:r>
              <a:rPr lang="en-US" altLang="ro-RO" sz="2400" dirty="0"/>
              <a:t> </a:t>
            </a:r>
            <a:r>
              <a:rPr lang="ro-RO" altLang="ro-RO" sz="2400" dirty="0" err="1"/>
              <a:t>ş</a:t>
            </a:r>
            <a:r>
              <a:rPr lang="en-US" altLang="ro-RO" sz="2400" dirty="0"/>
              <a:t>coli</a:t>
            </a:r>
            <a:r>
              <a:rPr lang="ro-RO" altLang="ro-RO" sz="2400" dirty="0"/>
              <a:t> -  </a:t>
            </a:r>
            <a:r>
              <a:rPr lang="ro-RO" altLang="ja-JP" sz="2400" dirty="0"/>
              <a:t>Matematică (60,77%)</a:t>
            </a:r>
            <a:endParaRPr lang="ro-RO" altLang="ro-RO" sz="2400" dirty="0"/>
          </a:p>
        </p:txBody>
      </p:sp>
      <p:sp>
        <p:nvSpPr>
          <p:cNvPr id="8" name="Arrow: Striped Right 7">
            <a:hlinkClick r:id="rId4" action="ppaction://hlinksldjump"/>
            <a:extLst>
              <a:ext uri="{FF2B5EF4-FFF2-40B4-BE49-F238E27FC236}">
                <a16:creationId xmlns:a16="http://schemas.microsoft.com/office/drawing/2014/main" id="{535217C1-7EFE-487F-8A80-E728124A6110}"/>
              </a:ext>
            </a:extLst>
          </p:cNvPr>
          <p:cNvSpPr/>
          <p:nvPr/>
        </p:nvSpPr>
        <p:spPr>
          <a:xfrm>
            <a:off x="7920232" y="6281496"/>
            <a:ext cx="648072" cy="43179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823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32" y="33327"/>
            <a:ext cx="1728472" cy="101940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prstMaterial="dkEdg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EVALUARE</a:t>
            </a:r>
            <a:r>
              <a:rPr lang="ro-RO" sz="3600" dirty="0"/>
              <a:t>A</a:t>
            </a:r>
            <a:r>
              <a:rPr lang="en-US" sz="3600" dirty="0"/>
              <a:t> NA</a:t>
            </a:r>
            <a:r>
              <a:rPr lang="ro-RO" sz="3600" dirty="0"/>
              <a:t>ȚIONALĂ 2017</a:t>
            </a:r>
            <a:endParaRPr lang="hu-HU" sz="36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B8C5BEE-6500-4DAE-8F65-37192E5CC0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614041"/>
              </p:ext>
            </p:extLst>
          </p:nvPr>
        </p:nvGraphicFramePr>
        <p:xfrm>
          <a:off x="143506" y="1138515"/>
          <a:ext cx="8856988" cy="560298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042745">
                  <a:extLst>
                    <a:ext uri="{9D8B030D-6E8A-4147-A177-3AD203B41FA5}">
                      <a16:colId xmlns:a16="http://schemas.microsoft.com/office/drawing/2014/main" val="130695305"/>
                    </a:ext>
                  </a:extLst>
                </a:gridCol>
                <a:gridCol w="318427">
                  <a:extLst>
                    <a:ext uri="{9D8B030D-6E8A-4147-A177-3AD203B41FA5}">
                      <a16:colId xmlns:a16="http://schemas.microsoft.com/office/drawing/2014/main" val="716946239"/>
                    </a:ext>
                  </a:extLst>
                </a:gridCol>
                <a:gridCol w="256511">
                  <a:extLst>
                    <a:ext uri="{9D8B030D-6E8A-4147-A177-3AD203B41FA5}">
                      <a16:colId xmlns:a16="http://schemas.microsoft.com/office/drawing/2014/main" val="1118429625"/>
                    </a:ext>
                  </a:extLst>
                </a:gridCol>
                <a:gridCol w="300737">
                  <a:extLst>
                    <a:ext uri="{9D8B030D-6E8A-4147-A177-3AD203B41FA5}">
                      <a16:colId xmlns:a16="http://schemas.microsoft.com/office/drawing/2014/main" val="3395276151"/>
                    </a:ext>
                  </a:extLst>
                </a:gridCol>
                <a:gridCol w="518917">
                  <a:extLst>
                    <a:ext uri="{9D8B030D-6E8A-4147-A177-3AD203B41FA5}">
                      <a16:colId xmlns:a16="http://schemas.microsoft.com/office/drawing/2014/main" val="3201477070"/>
                    </a:ext>
                  </a:extLst>
                </a:gridCol>
                <a:gridCol w="318427">
                  <a:extLst>
                    <a:ext uri="{9D8B030D-6E8A-4147-A177-3AD203B41FA5}">
                      <a16:colId xmlns:a16="http://schemas.microsoft.com/office/drawing/2014/main" val="3748111565"/>
                    </a:ext>
                  </a:extLst>
                </a:gridCol>
                <a:gridCol w="495331">
                  <a:extLst>
                    <a:ext uri="{9D8B030D-6E8A-4147-A177-3AD203B41FA5}">
                      <a16:colId xmlns:a16="http://schemas.microsoft.com/office/drawing/2014/main" val="1413729517"/>
                    </a:ext>
                  </a:extLst>
                </a:gridCol>
                <a:gridCol w="283046">
                  <a:extLst>
                    <a:ext uri="{9D8B030D-6E8A-4147-A177-3AD203B41FA5}">
                      <a16:colId xmlns:a16="http://schemas.microsoft.com/office/drawing/2014/main" val="2076603792"/>
                    </a:ext>
                  </a:extLst>
                </a:gridCol>
                <a:gridCol w="495331">
                  <a:extLst>
                    <a:ext uri="{9D8B030D-6E8A-4147-A177-3AD203B41FA5}">
                      <a16:colId xmlns:a16="http://schemas.microsoft.com/office/drawing/2014/main" val="2643701304"/>
                    </a:ext>
                  </a:extLst>
                </a:gridCol>
                <a:gridCol w="342014">
                  <a:extLst>
                    <a:ext uri="{9D8B030D-6E8A-4147-A177-3AD203B41FA5}">
                      <a16:colId xmlns:a16="http://schemas.microsoft.com/office/drawing/2014/main" val="3763215992"/>
                    </a:ext>
                  </a:extLst>
                </a:gridCol>
                <a:gridCol w="412776">
                  <a:extLst>
                    <a:ext uri="{9D8B030D-6E8A-4147-A177-3AD203B41FA5}">
                      <a16:colId xmlns:a16="http://schemas.microsoft.com/office/drawing/2014/main" val="4205807617"/>
                    </a:ext>
                  </a:extLst>
                </a:gridCol>
                <a:gridCol w="365602">
                  <a:extLst>
                    <a:ext uri="{9D8B030D-6E8A-4147-A177-3AD203B41FA5}">
                      <a16:colId xmlns:a16="http://schemas.microsoft.com/office/drawing/2014/main" val="3291122861"/>
                    </a:ext>
                  </a:extLst>
                </a:gridCol>
                <a:gridCol w="521867">
                  <a:extLst>
                    <a:ext uri="{9D8B030D-6E8A-4147-A177-3AD203B41FA5}">
                      <a16:colId xmlns:a16="http://schemas.microsoft.com/office/drawing/2014/main" val="286319607"/>
                    </a:ext>
                  </a:extLst>
                </a:gridCol>
                <a:gridCol w="344963">
                  <a:extLst>
                    <a:ext uri="{9D8B030D-6E8A-4147-A177-3AD203B41FA5}">
                      <a16:colId xmlns:a16="http://schemas.microsoft.com/office/drawing/2014/main" val="1283205976"/>
                    </a:ext>
                  </a:extLst>
                </a:gridCol>
                <a:gridCol w="495331">
                  <a:extLst>
                    <a:ext uri="{9D8B030D-6E8A-4147-A177-3AD203B41FA5}">
                      <a16:colId xmlns:a16="http://schemas.microsoft.com/office/drawing/2014/main" val="1459941917"/>
                    </a:ext>
                  </a:extLst>
                </a:gridCol>
                <a:gridCol w="344963">
                  <a:extLst>
                    <a:ext uri="{9D8B030D-6E8A-4147-A177-3AD203B41FA5}">
                      <a16:colId xmlns:a16="http://schemas.microsoft.com/office/drawing/2014/main" val="2920795594"/>
                    </a:ext>
                  </a:extLst>
                </a:gridCol>
              </a:tblGrid>
              <a:tr h="473981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PARTICIPARE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ELEVI CU TOATE </a:t>
                      </a:r>
                      <a:endParaRPr lang="ro-RO" sz="900" b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it-IT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PROBELE PESTE 5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LIMBA ȘI </a:t>
                      </a:r>
                      <a:endParaRPr lang="ro-RO" sz="900" b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LITERATURA </a:t>
                      </a:r>
                      <a:endParaRPr lang="ro-RO" sz="900" b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ROMÂNĂ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LIMBA ȘI </a:t>
                      </a:r>
                      <a:endParaRPr lang="ro-RO" sz="900" b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LITERATURA</a:t>
                      </a:r>
                      <a:endParaRPr lang="ro-RO" sz="900" b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MAGHIARĂ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MATEMATICĂ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</a:t>
                      </a:r>
                      <a:endParaRPr lang="ro-RO" sz="900" b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GENERALĂ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586290"/>
                  </a:ext>
                </a:extLst>
              </a:tr>
              <a:tr h="8083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UNITATEA DE ÎNVĂȚĂMÂNT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Înscriși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Absenți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Prezenți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Procent prezență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Promovare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Respins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Procent promovare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</a:t>
                      </a:r>
                      <a:r>
                        <a:rPr lang="en-US" sz="9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notelor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Procent promovare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notelor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Procent</a:t>
                      </a:r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promovare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</a:t>
                      </a:r>
                      <a:r>
                        <a:rPr lang="en-US" sz="9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notelor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Procentul</a:t>
                      </a:r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medii</a:t>
                      </a:r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peste</a:t>
                      </a:r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</a:t>
                      </a:r>
                      <a:r>
                        <a:rPr lang="en-US" sz="9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notelor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vert="vert270" anchor="ctr"/>
                </a:tc>
                <a:extLst>
                  <a:ext uri="{0D108BD9-81ED-4DB2-BD59-A6C34878D82A}">
                    <a16:rowId xmlns:a16="http://schemas.microsoft.com/office/drawing/2014/main" val="446320191"/>
                  </a:ext>
                </a:extLst>
              </a:tr>
              <a:tr h="25191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Școala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Gimnazială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"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Antos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János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91.67%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63.64%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81.82%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4.91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63.64%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63.64%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2364103"/>
                  </a:ext>
                </a:extLst>
              </a:tr>
              <a:tr h="223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Școala Gimnazială "Bartha Károly" Boroșneu Mare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77.78%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14.29%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5709273"/>
                  </a:ext>
                </a:extLst>
              </a:tr>
              <a:tr h="223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Școala Gimnazială "Czetz János" Ghidfalău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57.14%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7.43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57.14%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85.71%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3165509"/>
                  </a:ext>
                </a:extLst>
              </a:tr>
              <a:tr h="223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Școala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Gimnazială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"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Darkó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Jenő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Dalnic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9012866"/>
                  </a:ext>
                </a:extLst>
              </a:tr>
              <a:tr h="223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Școala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Gimnazială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"Dr.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Gelei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József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Arcuș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285486"/>
                  </a:ext>
                </a:extLst>
              </a:tr>
              <a:tr h="223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Școala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Gimnazială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"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Fejér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Ákos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Micfalău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6243836"/>
                  </a:ext>
                </a:extLst>
              </a:tr>
              <a:tr h="223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Școala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Gimnazială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"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Gábor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Áron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Chichiș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14.29%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14.29%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14.29%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14.29%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4003865"/>
                  </a:ext>
                </a:extLst>
              </a:tr>
              <a:tr h="26295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Școala Gimnazială "Henter Károly" Bodoc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28.57%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71.43%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42.86%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71.43%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3788506"/>
                  </a:ext>
                </a:extLst>
              </a:tr>
              <a:tr h="223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Școala Gimnazială "Kálnoky Ludmilla" Valea Crișului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46.15%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61.54%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46.15%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69.23%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9087304"/>
                  </a:ext>
                </a:extLst>
              </a:tr>
              <a:tr h="223867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Școala Gimnazială "Mihai Eminescu" Valea Mare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42.86%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57.14%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4.93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57.14%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1637117"/>
                  </a:ext>
                </a:extLst>
              </a:tr>
              <a:tr h="223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Școala Gimnazială "Mikes Ármin" Bixad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477364"/>
                  </a:ext>
                </a:extLst>
              </a:tr>
              <a:tr h="223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Școala Gimnazială "Orbán Balázs" Moacșa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9460651"/>
                  </a:ext>
                </a:extLst>
              </a:tr>
              <a:tr h="223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Școala Gimnazială "Romulus Cioflec" Araci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22.22%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1241543"/>
                  </a:ext>
                </a:extLst>
              </a:tr>
              <a:tr h="223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Școala Gimnazială "Tatrangi Sándor" Ozun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94.87%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43.24%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56.76%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70.27%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4.92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4314705"/>
                  </a:ext>
                </a:extLst>
              </a:tr>
              <a:tr h="223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Școala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Gimnazială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"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Tőkés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József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Malnaș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66.67%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66.67%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4409716"/>
                  </a:ext>
                </a:extLst>
              </a:tr>
              <a:tr h="223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Școala Gimnazială Băcel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0604165"/>
                  </a:ext>
                </a:extLst>
              </a:tr>
              <a:tr h="223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Școala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Gimnazială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Dobârlău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91.30%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47.62%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66.67%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47.62%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66.67%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589323"/>
                  </a:ext>
                </a:extLst>
              </a:tr>
              <a:tr h="223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Școala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Gimnazială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Hăghig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66.67%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33.33%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001892"/>
                  </a:ext>
                </a:extLst>
              </a:tr>
              <a:tr h="223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Școala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Gimnazială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Vâlcele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83.33%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33.33%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10884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5BAFFA1E-72E7-45F6-BF3F-3B76C40F22EE}"/>
              </a:ext>
            </a:extLst>
          </p:cNvPr>
          <p:cNvSpPr/>
          <p:nvPr/>
        </p:nvSpPr>
        <p:spPr>
          <a:xfrm>
            <a:off x="143506" y="1190738"/>
            <a:ext cx="2997359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b"/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ZONA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SF</a:t>
            </a: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Â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NTU GHEORGHE</a:t>
            </a:r>
          </a:p>
        </p:txBody>
      </p:sp>
      <p:sp>
        <p:nvSpPr>
          <p:cNvPr id="8" name="Arrow: Striped Right 7">
            <a:hlinkClick r:id="rId4" action="ppaction://hlinksldjump"/>
            <a:extLst>
              <a:ext uri="{FF2B5EF4-FFF2-40B4-BE49-F238E27FC236}">
                <a16:creationId xmlns:a16="http://schemas.microsoft.com/office/drawing/2014/main" id="{B91F7DF6-607F-4202-97C8-99F4820A132B}"/>
              </a:ext>
            </a:extLst>
          </p:cNvPr>
          <p:cNvSpPr/>
          <p:nvPr/>
        </p:nvSpPr>
        <p:spPr>
          <a:xfrm>
            <a:off x="6696464" y="633749"/>
            <a:ext cx="648072" cy="38369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8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32" y="33327"/>
            <a:ext cx="1728472" cy="101940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prstMaterial="dkEdg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EVALUARE</a:t>
            </a:r>
            <a:r>
              <a:rPr lang="ro-RO" sz="3600" dirty="0"/>
              <a:t>A</a:t>
            </a:r>
            <a:r>
              <a:rPr lang="en-US" sz="3600" dirty="0"/>
              <a:t> NA</a:t>
            </a:r>
            <a:r>
              <a:rPr lang="ro-RO" sz="3600" dirty="0"/>
              <a:t>ȚIONALĂ 2017</a:t>
            </a:r>
            <a:endParaRPr lang="hu-HU" sz="36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B8C5BEE-6500-4DAE-8F65-37192E5CC0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055756"/>
              </p:ext>
            </p:extLst>
          </p:nvPr>
        </p:nvGraphicFramePr>
        <p:xfrm>
          <a:off x="143506" y="1138515"/>
          <a:ext cx="8856988" cy="559423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042745">
                  <a:extLst>
                    <a:ext uri="{9D8B030D-6E8A-4147-A177-3AD203B41FA5}">
                      <a16:colId xmlns:a16="http://schemas.microsoft.com/office/drawing/2014/main" val="130695305"/>
                    </a:ext>
                  </a:extLst>
                </a:gridCol>
                <a:gridCol w="318427">
                  <a:extLst>
                    <a:ext uri="{9D8B030D-6E8A-4147-A177-3AD203B41FA5}">
                      <a16:colId xmlns:a16="http://schemas.microsoft.com/office/drawing/2014/main" val="716946239"/>
                    </a:ext>
                  </a:extLst>
                </a:gridCol>
                <a:gridCol w="256511">
                  <a:extLst>
                    <a:ext uri="{9D8B030D-6E8A-4147-A177-3AD203B41FA5}">
                      <a16:colId xmlns:a16="http://schemas.microsoft.com/office/drawing/2014/main" val="1118429625"/>
                    </a:ext>
                  </a:extLst>
                </a:gridCol>
                <a:gridCol w="300737">
                  <a:extLst>
                    <a:ext uri="{9D8B030D-6E8A-4147-A177-3AD203B41FA5}">
                      <a16:colId xmlns:a16="http://schemas.microsoft.com/office/drawing/2014/main" val="3395276151"/>
                    </a:ext>
                  </a:extLst>
                </a:gridCol>
                <a:gridCol w="518917">
                  <a:extLst>
                    <a:ext uri="{9D8B030D-6E8A-4147-A177-3AD203B41FA5}">
                      <a16:colId xmlns:a16="http://schemas.microsoft.com/office/drawing/2014/main" val="3201477070"/>
                    </a:ext>
                  </a:extLst>
                </a:gridCol>
                <a:gridCol w="318427">
                  <a:extLst>
                    <a:ext uri="{9D8B030D-6E8A-4147-A177-3AD203B41FA5}">
                      <a16:colId xmlns:a16="http://schemas.microsoft.com/office/drawing/2014/main" val="3748111565"/>
                    </a:ext>
                  </a:extLst>
                </a:gridCol>
                <a:gridCol w="495331">
                  <a:extLst>
                    <a:ext uri="{9D8B030D-6E8A-4147-A177-3AD203B41FA5}">
                      <a16:colId xmlns:a16="http://schemas.microsoft.com/office/drawing/2014/main" val="1413729517"/>
                    </a:ext>
                  </a:extLst>
                </a:gridCol>
                <a:gridCol w="283046">
                  <a:extLst>
                    <a:ext uri="{9D8B030D-6E8A-4147-A177-3AD203B41FA5}">
                      <a16:colId xmlns:a16="http://schemas.microsoft.com/office/drawing/2014/main" val="2076603792"/>
                    </a:ext>
                  </a:extLst>
                </a:gridCol>
                <a:gridCol w="495331">
                  <a:extLst>
                    <a:ext uri="{9D8B030D-6E8A-4147-A177-3AD203B41FA5}">
                      <a16:colId xmlns:a16="http://schemas.microsoft.com/office/drawing/2014/main" val="2643701304"/>
                    </a:ext>
                  </a:extLst>
                </a:gridCol>
                <a:gridCol w="342014">
                  <a:extLst>
                    <a:ext uri="{9D8B030D-6E8A-4147-A177-3AD203B41FA5}">
                      <a16:colId xmlns:a16="http://schemas.microsoft.com/office/drawing/2014/main" val="3763215992"/>
                    </a:ext>
                  </a:extLst>
                </a:gridCol>
                <a:gridCol w="412776">
                  <a:extLst>
                    <a:ext uri="{9D8B030D-6E8A-4147-A177-3AD203B41FA5}">
                      <a16:colId xmlns:a16="http://schemas.microsoft.com/office/drawing/2014/main" val="4205807617"/>
                    </a:ext>
                  </a:extLst>
                </a:gridCol>
                <a:gridCol w="365602">
                  <a:extLst>
                    <a:ext uri="{9D8B030D-6E8A-4147-A177-3AD203B41FA5}">
                      <a16:colId xmlns:a16="http://schemas.microsoft.com/office/drawing/2014/main" val="3291122861"/>
                    </a:ext>
                  </a:extLst>
                </a:gridCol>
                <a:gridCol w="521867">
                  <a:extLst>
                    <a:ext uri="{9D8B030D-6E8A-4147-A177-3AD203B41FA5}">
                      <a16:colId xmlns:a16="http://schemas.microsoft.com/office/drawing/2014/main" val="286319607"/>
                    </a:ext>
                  </a:extLst>
                </a:gridCol>
                <a:gridCol w="344963">
                  <a:extLst>
                    <a:ext uri="{9D8B030D-6E8A-4147-A177-3AD203B41FA5}">
                      <a16:colId xmlns:a16="http://schemas.microsoft.com/office/drawing/2014/main" val="1283205976"/>
                    </a:ext>
                  </a:extLst>
                </a:gridCol>
                <a:gridCol w="495331">
                  <a:extLst>
                    <a:ext uri="{9D8B030D-6E8A-4147-A177-3AD203B41FA5}">
                      <a16:colId xmlns:a16="http://schemas.microsoft.com/office/drawing/2014/main" val="1459941917"/>
                    </a:ext>
                  </a:extLst>
                </a:gridCol>
                <a:gridCol w="344963">
                  <a:extLst>
                    <a:ext uri="{9D8B030D-6E8A-4147-A177-3AD203B41FA5}">
                      <a16:colId xmlns:a16="http://schemas.microsoft.com/office/drawing/2014/main" val="2920795594"/>
                    </a:ext>
                  </a:extLst>
                </a:gridCol>
              </a:tblGrid>
              <a:tr h="453726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PARTICIPARE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ELEVI CU TOATE </a:t>
                      </a:r>
                      <a:endParaRPr lang="ro-RO" sz="900" b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it-IT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PROBELE PESTE 5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LIMBA ȘI </a:t>
                      </a:r>
                      <a:endParaRPr lang="ro-RO" sz="900" b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LITERATURA </a:t>
                      </a:r>
                      <a:endParaRPr lang="ro-RO" sz="900" b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ROMÂNĂ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LIMBA ȘI </a:t>
                      </a:r>
                      <a:endParaRPr lang="ro-RO" sz="900" b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LITERATURA</a:t>
                      </a:r>
                      <a:endParaRPr lang="ro-RO" sz="900" b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MAGHIARĂ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MATEMATICĂ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</a:t>
                      </a:r>
                      <a:endParaRPr lang="ro-RO" sz="900" b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GENERALĂ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586290"/>
                  </a:ext>
                </a:extLst>
              </a:tr>
              <a:tr h="7738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UNITATEA DE ÎNVĂȚĂMÂNT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Înscriși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Absenți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Prezenți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Procent prezență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Promovare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Respins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Procent promovare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</a:t>
                      </a:r>
                      <a:r>
                        <a:rPr lang="en-US" sz="9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notelor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Procent promovare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notelor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Procent</a:t>
                      </a:r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promovare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</a:t>
                      </a:r>
                      <a:r>
                        <a:rPr lang="en-US" sz="9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notelor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Procentul</a:t>
                      </a:r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medii</a:t>
                      </a:r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peste</a:t>
                      </a:r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</a:t>
                      </a:r>
                      <a:r>
                        <a:rPr lang="en-US" sz="9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notelor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vert="vert270" anchor="ctr"/>
                </a:tc>
                <a:extLst>
                  <a:ext uri="{0D108BD9-81ED-4DB2-BD59-A6C34878D82A}">
                    <a16:rowId xmlns:a16="http://schemas.microsoft.com/office/drawing/2014/main" val="446320191"/>
                  </a:ext>
                </a:extLst>
              </a:tr>
              <a:tr h="241151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Liceul Teoretic "Nagy Mózes" Târgu Secuiesc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76.74%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86.05%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7.84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79.07%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90.70%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2364103"/>
                  </a:ext>
                </a:extLst>
              </a:tr>
              <a:tr h="2143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Școala Gimnazială "Apor István" Sânzieni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69.57%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78.26%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7.35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78.26%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86.96%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5709273"/>
                  </a:ext>
                </a:extLst>
              </a:tr>
              <a:tr h="2143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Școala Gimnazială "Bálint Gábor" Cătălina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41.67%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3165509"/>
                  </a:ext>
                </a:extLst>
              </a:tr>
              <a:tr h="2143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Școala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Gimnazială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"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József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Lemnia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55.56%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66.67%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55.56%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66.67%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9012866"/>
                  </a:ext>
                </a:extLst>
              </a:tr>
              <a:tr h="2143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Școala Gimnazială "Bod Péter" Cernat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66.67%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66.67%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66.67%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77.78%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5.89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285486"/>
                  </a:ext>
                </a:extLst>
              </a:tr>
              <a:tr h="2143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Școala Gimnazială "Comenius" Brețcu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90.63%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37.93%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54.84%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46.67%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51.72%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6243836"/>
                  </a:ext>
                </a:extLst>
              </a:tr>
              <a:tr h="2143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Școala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Gimnazială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"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Jancsó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Benedek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Ghelința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25.93%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37.04%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48.15%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55.56%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4003865"/>
                  </a:ext>
                </a:extLst>
              </a:tr>
              <a:tr h="25171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Școala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Gimnazială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"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Karatna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Turia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44.44%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44.44%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6.89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66.67%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66.67%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3788506"/>
                  </a:ext>
                </a:extLst>
              </a:tr>
              <a:tr h="2143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Școala Gimnazială "Kelemen Didák" Mereni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36.36%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36.36%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54.55%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54.55%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9087304"/>
                  </a:ext>
                </a:extLst>
              </a:tr>
              <a:tr h="214300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Școala Gimnazială "Kicsi Antal" Turia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12.50%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18.75%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1637117"/>
                  </a:ext>
                </a:extLst>
              </a:tr>
              <a:tr h="2143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Școala Gimnazială "Kun Kocsárd" Ojdula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92.86%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23.08%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23.08%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23.08%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38.46%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477364"/>
                  </a:ext>
                </a:extLst>
              </a:tr>
              <a:tr h="2143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Școala Gimnazială "Molnár Józsiás" Târgu Secuiesc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73.33%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7.17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83.33%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9460651"/>
                  </a:ext>
                </a:extLst>
              </a:tr>
              <a:tr h="2143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Școala Gimnazială "Nagy Mózes" Estelnic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44.44%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44.44%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55.56%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66.67%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1241543"/>
                  </a:ext>
                </a:extLst>
              </a:tr>
              <a:tr h="2143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Școala Gimnazială "Petőfi Sándor" Târgu Secuiesc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59.18%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65.31%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71.43%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81.63%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5.82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4314705"/>
                  </a:ext>
                </a:extLst>
              </a:tr>
              <a:tr h="2306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Școala Gimnazială "Trefán Leonárd" Poian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61.54%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69.23%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7.23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69.23%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69.23%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4409716"/>
                  </a:ext>
                </a:extLst>
              </a:tr>
              <a:tr h="2143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Școala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Gimnazială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"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Turóczi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Mózes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Târgu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Secuiesc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81.82%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93.18%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6.91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84.09%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93.18%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0604165"/>
                  </a:ext>
                </a:extLst>
              </a:tr>
              <a:tr h="2143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Școala Gimnazială "Végh Antal" Cernat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57.14%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71.43%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7.86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57.14%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85.71%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589323"/>
                  </a:ext>
                </a:extLst>
              </a:tr>
              <a:tr h="2143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Școala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Gimnazială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Mărtineni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001892"/>
                  </a:ext>
                </a:extLst>
              </a:tr>
              <a:tr h="2143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Școala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Gimnazială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Oituz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108841"/>
                  </a:ext>
                </a:extLst>
              </a:tr>
              <a:tr h="2143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Școala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Gimnazială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Petriceni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33.33%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66.67%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33.33%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83.33%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5729234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5BAFFA1E-72E7-45F6-BF3F-3B76C40F22EE}"/>
              </a:ext>
            </a:extLst>
          </p:cNvPr>
          <p:cNvSpPr/>
          <p:nvPr/>
        </p:nvSpPr>
        <p:spPr>
          <a:xfrm>
            <a:off x="143506" y="1190738"/>
            <a:ext cx="2997359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b"/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ZONA TÂRGU SECUIESC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rrow: Striped Right 6">
            <a:hlinkClick r:id="rId4" action="ppaction://hlinksldjump"/>
            <a:extLst>
              <a:ext uri="{FF2B5EF4-FFF2-40B4-BE49-F238E27FC236}">
                <a16:creationId xmlns:a16="http://schemas.microsoft.com/office/drawing/2014/main" id="{658B1F41-22DA-44D4-8865-70FFCFB66C4E}"/>
              </a:ext>
            </a:extLst>
          </p:cNvPr>
          <p:cNvSpPr/>
          <p:nvPr/>
        </p:nvSpPr>
        <p:spPr>
          <a:xfrm>
            <a:off x="6513174" y="629223"/>
            <a:ext cx="828320" cy="42603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932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32" y="33327"/>
            <a:ext cx="1728472" cy="101940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prstMaterial="dkEdg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EVALUARE</a:t>
            </a:r>
            <a:r>
              <a:rPr lang="ro-RO" sz="3600" dirty="0"/>
              <a:t>A</a:t>
            </a:r>
            <a:r>
              <a:rPr lang="en-US" sz="3600" dirty="0"/>
              <a:t> NA</a:t>
            </a:r>
            <a:r>
              <a:rPr lang="ro-RO" sz="3600" dirty="0"/>
              <a:t>ȚIONALĂ 2017</a:t>
            </a:r>
            <a:endParaRPr lang="hu-HU" sz="36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B8C5BEE-6500-4DAE-8F65-37192E5CC0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017036"/>
              </p:ext>
            </p:extLst>
          </p:nvPr>
        </p:nvGraphicFramePr>
        <p:xfrm>
          <a:off x="78948" y="1663017"/>
          <a:ext cx="8856988" cy="499378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042745">
                  <a:extLst>
                    <a:ext uri="{9D8B030D-6E8A-4147-A177-3AD203B41FA5}">
                      <a16:colId xmlns:a16="http://schemas.microsoft.com/office/drawing/2014/main" val="130695305"/>
                    </a:ext>
                  </a:extLst>
                </a:gridCol>
                <a:gridCol w="318427">
                  <a:extLst>
                    <a:ext uri="{9D8B030D-6E8A-4147-A177-3AD203B41FA5}">
                      <a16:colId xmlns:a16="http://schemas.microsoft.com/office/drawing/2014/main" val="716946239"/>
                    </a:ext>
                  </a:extLst>
                </a:gridCol>
                <a:gridCol w="256511">
                  <a:extLst>
                    <a:ext uri="{9D8B030D-6E8A-4147-A177-3AD203B41FA5}">
                      <a16:colId xmlns:a16="http://schemas.microsoft.com/office/drawing/2014/main" val="1118429625"/>
                    </a:ext>
                  </a:extLst>
                </a:gridCol>
                <a:gridCol w="300737">
                  <a:extLst>
                    <a:ext uri="{9D8B030D-6E8A-4147-A177-3AD203B41FA5}">
                      <a16:colId xmlns:a16="http://schemas.microsoft.com/office/drawing/2014/main" val="3395276151"/>
                    </a:ext>
                  </a:extLst>
                </a:gridCol>
                <a:gridCol w="518917">
                  <a:extLst>
                    <a:ext uri="{9D8B030D-6E8A-4147-A177-3AD203B41FA5}">
                      <a16:colId xmlns:a16="http://schemas.microsoft.com/office/drawing/2014/main" val="3201477070"/>
                    </a:ext>
                  </a:extLst>
                </a:gridCol>
                <a:gridCol w="318427">
                  <a:extLst>
                    <a:ext uri="{9D8B030D-6E8A-4147-A177-3AD203B41FA5}">
                      <a16:colId xmlns:a16="http://schemas.microsoft.com/office/drawing/2014/main" val="3748111565"/>
                    </a:ext>
                  </a:extLst>
                </a:gridCol>
                <a:gridCol w="495331">
                  <a:extLst>
                    <a:ext uri="{9D8B030D-6E8A-4147-A177-3AD203B41FA5}">
                      <a16:colId xmlns:a16="http://schemas.microsoft.com/office/drawing/2014/main" val="1413729517"/>
                    </a:ext>
                  </a:extLst>
                </a:gridCol>
                <a:gridCol w="283046">
                  <a:extLst>
                    <a:ext uri="{9D8B030D-6E8A-4147-A177-3AD203B41FA5}">
                      <a16:colId xmlns:a16="http://schemas.microsoft.com/office/drawing/2014/main" val="2076603792"/>
                    </a:ext>
                  </a:extLst>
                </a:gridCol>
                <a:gridCol w="495331">
                  <a:extLst>
                    <a:ext uri="{9D8B030D-6E8A-4147-A177-3AD203B41FA5}">
                      <a16:colId xmlns:a16="http://schemas.microsoft.com/office/drawing/2014/main" val="2643701304"/>
                    </a:ext>
                  </a:extLst>
                </a:gridCol>
                <a:gridCol w="342014">
                  <a:extLst>
                    <a:ext uri="{9D8B030D-6E8A-4147-A177-3AD203B41FA5}">
                      <a16:colId xmlns:a16="http://schemas.microsoft.com/office/drawing/2014/main" val="3763215992"/>
                    </a:ext>
                  </a:extLst>
                </a:gridCol>
                <a:gridCol w="412776">
                  <a:extLst>
                    <a:ext uri="{9D8B030D-6E8A-4147-A177-3AD203B41FA5}">
                      <a16:colId xmlns:a16="http://schemas.microsoft.com/office/drawing/2014/main" val="4205807617"/>
                    </a:ext>
                  </a:extLst>
                </a:gridCol>
                <a:gridCol w="365602">
                  <a:extLst>
                    <a:ext uri="{9D8B030D-6E8A-4147-A177-3AD203B41FA5}">
                      <a16:colId xmlns:a16="http://schemas.microsoft.com/office/drawing/2014/main" val="3291122861"/>
                    </a:ext>
                  </a:extLst>
                </a:gridCol>
                <a:gridCol w="521867">
                  <a:extLst>
                    <a:ext uri="{9D8B030D-6E8A-4147-A177-3AD203B41FA5}">
                      <a16:colId xmlns:a16="http://schemas.microsoft.com/office/drawing/2014/main" val="286319607"/>
                    </a:ext>
                  </a:extLst>
                </a:gridCol>
                <a:gridCol w="344963">
                  <a:extLst>
                    <a:ext uri="{9D8B030D-6E8A-4147-A177-3AD203B41FA5}">
                      <a16:colId xmlns:a16="http://schemas.microsoft.com/office/drawing/2014/main" val="1283205976"/>
                    </a:ext>
                  </a:extLst>
                </a:gridCol>
                <a:gridCol w="495331">
                  <a:extLst>
                    <a:ext uri="{9D8B030D-6E8A-4147-A177-3AD203B41FA5}">
                      <a16:colId xmlns:a16="http://schemas.microsoft.com/office/drawing/2014/main" val="1459941917"/>
                    </a:ext>
                  </a:extLst>
                </a:gridCol>
                <a:gridCol w="344963">
                  <a:extLst>
                    <a:ext uri="{9D8B030D-6E8A-4147-A177-3AD203B41FA5}">
                      <a16:colId xmlns:a16="http://schemas.microsoft.com/office/drawing/2014/main" val="2920795594"/>
                    </a:ext>
                  </a:extLst>
                </a:gridCol>
              </a:tblGrid>
              <a:tr h="59566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PARTICIPARE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ELEVI CU TOATE </a:t>
                      </a:r>
                      <a:endParaRPr lang="ro-RO" sz="900" b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it-IT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PROBELE PESTE 5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LIMBA ȘI </a:t>
                      </a:r>
                      <a:endParaRPr lang="ro-RO" sz="900" b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LITERATURA </a:t>
                      </a:r>
                      <a:endParaRPr lang="ro-RO" sz="900" b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ROMÂNĂ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LIMBA ȘI </a:t>
                      </a:r>
                      <a:endParaRPr lang="ro-RO" sz="900" b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LITERATURA</a:t>
                      </a:r>
                      <a:endParaRPr lang="ro-RO" sz="900" b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MAGHIARĂ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MATEMATICĂ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</a:t>
                      </a:r>
                      <a:endParaRPr lang="ro-RO" sz="900" b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GENERALĂ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586290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UNITATEA DE ÎNVĂȚĂMÂNT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Înscriși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Absenți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Prezenți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Procent prezență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Promovare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Respins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Procent promovare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</a:t>
                      </a:r>
                      <a:r>
                        <a:rPr lang="en-US" sz="9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notelor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Procent promovare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notelor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Procent</a:t>
                      </a:r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promovare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</a:t>
                      </a:r>
                      <a:r>
                        <a:rPr lang="en-US" sz="9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notelor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Procentul</a:t>
                      </a:r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medii</a:t>
                      </a:r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peste</a:t>
                      </a:r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</a:t>
                      </a:r>
                      <a:r>
                        <a:rPr lang="en-US" sz="9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notelor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vert="vert270" anchor="ctr"/>
                </a:tc>
                <a:extLst>
                  <a:ext uri="{0D108BD9-81ED-4DB2-BD59-A6C34878D82A}">
                    <a16:rowId xmlns:a16="http://schemas.microsoft.com/office/drawing/2014/main" val="446320191"/>
                  </a:ext>
                </a:extLst>
              </a:tr>
              <a:tr h="36258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Școala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Gimnazială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"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Ajtai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Abod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Mihály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Aita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Seacă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7.75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2364103"/>
                  </a:ext>
                </a:extLst>
              </a:tr>
              <a:tr h="2505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Școala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Gimnazială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"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Benkő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József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Aita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5709273"/>
                  </a:ext>
                </a:extLst>
              </a:tr>
              <a:tr h="2505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Școala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Gimnazială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"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Benkő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József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Brăduț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71.43%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92.86%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6.93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71.43%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5.86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3165509"/>
                  </a:ext>
                </a:extLst>
              </a:tr>
              <a:tr h="2505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Școala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Gimnazială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"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Bölöni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Farkas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Sándor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 Belin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71.43%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26.67%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62.50%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33.33%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66.67%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9012866"/>
                  </a:ext>
                </a:extLst>
              </a:tr>
              <a:tr h="2505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Școala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Gimnazială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"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Borbáth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Károly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Vărghiș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66.67%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66.67%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7.67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83.33%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83.33%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285486"/>
                  </a:ext>
                </a:extLst>
              </a:tr>
              <a:tr h="2505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Școala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Gimnazială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"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Gaál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Mózes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Baraolt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96.77%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41.67%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48.33%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56.67%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6243836"/>
                  </a:ext>
                </a:extLst>
              </a:tr>
              <a:tr h="2505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Școala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Gimnazială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"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Konsza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Samu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Bățanii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Mari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35.71%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35.71%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6.79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64.29%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57.14%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4003865"/>
                  </a:ext>
                </a:extLst>
              </a:tr>
              <a:tr h="29699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Școala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Gimnazială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"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Máthé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János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Herculian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3788506"/>
                  </a:ext>
                </a:extLst>
              </a:tr>
              <a:tr h="29699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Școala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Gimnazială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"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Kriza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János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Aita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27.78%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33.33%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55.56%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4.94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9778451"/>
                  </a:ext>
                </a:extLst>
              </a:tr>
              <a:tr h="2505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Școala Gimnazială Căpeni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9087304"/>
                  </a:ext>
                </a:extLst>
              </a:tr>
              <a:tr h="2505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Școala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Gimnazială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Doboșeni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88.89%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88.89%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7.89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1637117"/>
                  </a:ext>
                </a:extLst>
              </a:tr>
              <a:tr h="2505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Școala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Gimnazială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Filia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90.91%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7.18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7.60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7.30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1211881"/>
                  </a:ext>
                </a:extLst>
              </a:tr>
              <a:tr h="2505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Școala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Gimnazială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Racoșul de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87.50%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14.29%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14.29%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85.71%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28.57%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3975550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5BAFFA1E-72E7-45F6-BF3F-3B76C40F22EE}"/>
              </a:ext>
            </a:extLst>
          </p:cNvPr>
          <p:cNvSpPr/>
          <p:nvPr/>
        </p:nvSpPr>
        <p:spPr>
          <a:xfrm>
            <a:off x="827584" y="1725855"/>
            <a:ext cx="1368152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b"/>
            <a:r>
              <a:rPr lang="ro-RO" sz="2400" b="1" dirty="0">
                <a:latin typeface="Calibri"/>
              </a:rPr>
              <a:t>BARAOLT</a:t>
            </a:r>
            <a:endParaRPr lang="en-US" sz="2400" b="1" dirty="0">
              <a:latin typeface="Calibri"/>
            </a:endParaRPr>
          </a:p>
        </p:txBody>
      </p:sp>
      <p:sp>
        <p:nvSpPr>
          <p:cNvPr id="7" name="Rectangle 289">
            <a:extLst>
              <a:ext uri="{FF2B5EF4-FFF2-40B4-BE49-F238E27FC236}">
                <a16:creationId xmlns:a16="http://schemas.microsoft.com/office/drawing/2014/main" id="{78A4CDA8-7EE9-4C4E-AE30-10E6C3A467A9}"/>
              </a:ext>
            </a:extLst>
          </p:cNvPr>
          <p:cNvSpPr txBox="1">
            <a:spLocks noChangeArrowheads="1"/>
          </p:cNvSpPr>
          <p:nvPr/>
        </p:nvSpPr>
        <p:spPr>
          <a:xfrm>
            <a:off x="735542" y="1138514"/>
            <a:ext cx="7543800" cy="47228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ro-RO" altLang="ro-RO" sz="2400" dirty="0"/>
              <a:t>Rezultate </a:t>
            </a:r>
            <a:r>
              <a:rPr lang="en-US" altLang="ro-RO" sz="2400" dirty="0" err="1"/>
              <a:t>pe</a:t>
            </a:r>
            <a:r>
              <a:rPr lang="en-US" altLang="ro-RO" sz="2400" dirty="0"/>
              <a:t> </a:t>
            </a:r>
            <a:r>
              <a:rPr lang="ro-RO" altLang="ro-RO" sz="2400" dirty="0" err="1"/>
              <a:t>ş</a:t>
            </a:r>
            <a:r>
              <a:rPr lang="en-US" altLang="ro-RO" sz="2400" dirty="0"/>
              <a:t>coli</a:t>
            </a:r>
            <a:r>
              <a:rPr lang="ro-RO" altLang="ro-RO" sz="2400" dirty="0"/>
              <a:t> -  </a:t>
            </a:r>
            <a:r>
              <a:rPr lang="ro-RO" altLang="ja-JP" sz="2400" dirty="0"/>
              <a:t>Matematică (60,77%)</a:t>
            </a:r>
            <a:endParaRPr lang="ro-RO" altLang="ro-RO" sz="2400" dirty="0"/>
          </a:p>
        </p:txBody>
      </p:sp>
      <p:sp>
        <p:nvSpPr>
          <p:cNvPr id="8" name="Arrow: Striped Right 7">
            <a:hlinkClick r:id="rId4" action="ppaction://hlinksldjump"/>
            <a:extLst>
              <a:ext uri="{FF2B5EF4-FFF2-40B4-BE49-F238E27FC236}">
                <a16:creationId xmlns:a16="http://schemas.microsoft.com/office/drawing/2014/main" id="{B4F9E506-873F-42CA-BA94-8B3C8F387C76}"/>
              </a:ext>
            </a:extLst>
          </p:cNvPr>
          <p:cNvSpPr/>
          <p:nvPr/>
        </p:nvSpPr>
        <p:spPr>
          <a:xfrm>
            <a:off x="8304700" y="1168737"/>
            <a:ext cx="648072" cy="36004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51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32" y="33327"/>
            <a:ext cx="1728472" cy="101940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prstMaterial="dkEdg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ORDINEA DE ZI</a:t>
            </a:r>
            <a:endParaRPr lang="hu-HU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0782"/>
            <a:ext cx="8964488" cy="5562600"/>
          </a:xfrm>
        </p:spPr>
        <p:txBody>
          <a:bodyPr>
            <a:noAutofit/>
          </a:bodyPr>
          <a:lstStyle/>
          <a:p>
            <a:pPr marL="91440" indent="-182880"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  <a:buClr>
                <a:schemeClr val="tx2">
                  <a:lumMod val="60000"/>
                  <a:lumOff val="40000"/>
                </a:schemeClr>
              </a:buClr>
              <a:buSzPct val="110000"/>
              <a:buFont typeface="+mj-lt"/>
              <a:buAutoNum type="romanUcPeriod"/>
              <a:defRPr/>
            </a:pPr>
            <a:r>
              <a:rPr lang="ro-RO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Diagnoza procesului educațional, pentru disciplina matematică la nivelul județului, pentru anul școlar 201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o-RO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-201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o-RO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548640" lvl="2" indent="-274320">
              <a:lnSpc>
                <a:spcPts val="3000"/>
              </a:lnSpc>
              <a:spcBef>
                <a:spcPts val="1200"/>
              </a:spcBef>
              <a:buClr>
                <a:schemeClr val="tx2">
                  <a:lumMod val="60000"/>
                  <a:lumOff val="40000"/>
                </a:schemeClr>
              </a:buClr>
              <a:buSzPct val="110000"/>
              <a:buFont typeface="+mj-lt"/>
              <a:buAutoNum type="arabicPeriod"/>
              <a:defRPr/>
            </a:pPr>
            <a:r>
              <a:rPr lang="ro-RO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Analiza rezultatelor obținute de elevi în cadrul examenelor naționale</a:t>
            </a:r>
          </a:p>
          <a:p>
            <a:pPr marL="1005840" lvl="8" indent="-274320">
              <a:lnSpc>
                <a:spcPts val="3000"/>
              </a:lnSpc>
              <a:spcBef>
                <a:spcPts val="1200"/>
              </a:spcBef>
              <a:buClr>
                <a:schemeClr val="tx2">
                  <a:lumMod val="60000"/>
                  <a:lumOff val="40000"/>
                </a:schemeClr>
              </a:buClr>
              <a:buSzPct val="110000"/>
              <a:buFont typeface="+mj-lt"/>
              <a:buAutoNum type="alphaLcParenR"/>
              <a:defRPr/>
            </a:pPr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Examenul de evaluare al elevilor de clasa  a VIII-a</a:t>
            </a:r>
          </a:p>
          <a:p>
            <a:pPr marL="1005840" lvl="8" indent="-274320">
              <a:lnSpc>
                <a:spcPts val="3000"/>
              </a:lnSpc>
              <a:spcBef>
                <a:spcPts val="1200"/>
              </a:spcBef>
              <a:buClr>
                <a:schemeClr val="tx2">
                  <a:lumMod val="60000"/>
                  <a:lumOff val="40000"/>
                </a:schemeClr>
              </a:buClr>
              <a:buSzPct val="110000"/>
              <a:buFont typeface="+mj-lt"/>
              <a:buAutoNum type="alphaLcParenR"/>
              <a:defRPr/>
            </a:pPr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Examenul de bacalaureat sesiunea iunie-iulie 201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8640" lvl="2" indent="-274320">
              <a:lnSpc>
                <a:spcPts val="3000"/>
              </a:lnSpc>
              <a:spcBef>
                <a:spcPts val="1200"/>
              </a:spcBef>
              <a:buClr>
                <a:schemeClr val="tx2">
                  <a:lumMod val="60000"/>
                  <a:lumOff val="40000"/>
                </a:schemeClr>
              </a:buClr>
              <a:buSzPct val="110000"/>
              <a:buFont typeface="+mj-lt"/>
              <a:buAutoNum type="arabicPeriod"/>
              <a:defRPr/>
            </a:pPr>
            <a:r>
              <a:rPr lang="ro-RO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Analiza rezultatelor elevilor la olimpiadele și concursurile școlare</a:t>
            </a:r>
          </a:p>
          <a:p>
            <a:pPr marL="548640" lvl="2" indent="-274320">
              <a:lnSpc>
                <a:spcPts val="3000"/>
              </a:lnSpc>
              <a:spcBef>
                <a:spcPts val="1200"/>
              </a:spcBef>
              <a:buClr>
                <a:schemeClr val="tx2">
                  <a:lumMod val="60000"/>
                  <a:lumOff val="40000"/>
                </a:schemeClr>
              </a:buClr>
              <a:buSzPct val="110000"/>
              <a:buFont typeface="+mj-lt"/>
              <a:buAutoNum type="arabicPeriod"/>
              <a:defRPr/>
            </a:pPr>
            <a:r>
              <a:rPr lang="ro-RO" altLang="ro-RO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altLang="ro-RO" sz="2000" dirty="0">
                <a:latin typeface="Arial" panose="020B0604020202020204" pitchFamily="34" charset="0"/>
                <a:cs typeface="Arial" panose="020B0604020202020204" pitchFamily="34" charset="0"/>
              </a:rPr>
              <a:t>Resurse umane;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Examenul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definitivare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titularizare</a:t>
            </a:r>
            <a:endParaRPr lang="ro-RO" altLang="ro-R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34390" lvl="1" indent="-91440">
              <a:lnSpc>
                <a:spcPct val="80000"/>
              </a:lnSpc>
              <a:buClr>
                <a:srgbClr val="FFFF99"/>
              </a:buClr>
              <a:buFont typeface="Wingdings" pitchFamily="2" charset="2"/>
              <a:buNone/>
              <a:defRPr/>
            </a:pPr>
            <a:endParaRPr lang="ro-R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rrow: Striped Right 4">
            <a:hlinkClick r:id="rId4" action="ppaction://hlinksldjump"/>
            <a:extLst>
              <a:ext uri="{FF2B5EF4-FFF2-40B4-BE49-F238E27FC236}">
                <a16:creationId xmlns:a16="http://schemas.microsoft.com/office/drawing/2014/main" id="{F5403B6F-2093-4B08-B7BD-505A22E5BA5C}"/>
              </a:ext>
            </a:extLst>
          </p:cNvPr>
          <p:cNvSpPr/>
          <p:nvPr/>
        </p:nvSpPr>
        <p:spPr>
          <a:xfrm>
            <a:off x="7897756" y="6075041"/>
            <a:ext cx="648072" cy="52205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Striped Right 2">
            <a:hlinkClick r:id="rId5" action="ppaction://hlinksldjump"/>
            <a:extLst>
              <a:ext uri="{FF2B5EF4-FFF2-40B4-BE49-F238E27FC236}">
                <a16:creationId xmlns:a16="http://schemas.microsoft.com/office/drawing/2014/main" id="{DF4A6444-2EE3-4825-958F-2C849DEDB13B}"/>
              </a:ext>
            </a:extLst>
          </p:cNvPr>
          <p:cNvSpPr/>
          <p:nvPr/>
        </p:nvSpPr>
        <p:spPr>
          <a:xfrm>
            <a:off x="7010459" y="3602534"/>
            <a:ext cx="288032" cy="21602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Striped Right 6">
            <a:hlinkClick r:id="rId6" action="ppaction://hlinksldjump"/>
            <a:extLst>
              <a:ext uri="{FF2B5EF4-FFF2-40B4-BE49-F238E27FC236}">
                <a16:creationId xmlns:a16="http://schemas.microsoft.com/office/drawing/2014/main" id="{D1262A87-7C1F-4DFB-A343-88453163D6B7}"/>
              </a:ext>
            </a:extLst>
          </p:cNvPr>
          <p:cNvSpPr/>
          <p:nvPr/>
        </p:nvSpPr>
        <p:spPr>
          <a:xfrm>
            <a:off x="7020272" y="4149080"/>
            <a:ext cx="288032" cy="21602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Striped Right 7">
            <a:hlinkClick r:id="rId7" action="ppaction://hlinksldjump"/>
            <a:extLst>
              <a:ext uri="{FF2B5EF4-FFF2-40B4-BE49-F238E27FC236}">
                <a16:creationId xmlns:a16="http://schemas.microsoft.com/office/drawing/2014/main" id="{C5229BC9-DF94-4B71-9396-7DA26DB3ECAD}"/>
              </a:ext>
            </a:extLst>
          </p:cNvPr>
          <p:cNvSpPr/>
          <p:nvPr/>
        </p:nvSpPr>
        <p:spPr>
          <a:xfrm>
            <a:off x="8077776" y="4653136"/>
            <a:ext cx="288032" cy="21602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Striped Right 9">
            <a:hlinkClick r:id="rId8" action="ppaction://hlinksldjump"/>
            <a:extLst>
              <a:ext uri="{FF2B5EF4-FFF2-40B4-BE49-F238E27FC236}">
                <a16:creationId xmlns:a16="http://schemas.microsoft.com/office/drawing/2014/main" id="{CB4F66E6-E2F0-4E4B-9C6B-E4A23059B310}"/>
              </a:ext>
            </a:extLst>
          </p:cNvPr>
          <p:cNvSpPr/>
          <p:nvPr/>
        </p:nvSpPr>
        <p:spPr>
          <a:xfrm>
            <a:off x="6961449" y="5193084"/>
            <a:ext cx="288032" cy="21602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32" y="33327"/>
            <a:ext cx="1728472" cy="101940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prstMaterial="dkEdg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EVALUARE</a:t>
            </a:r>
            <a:r>
              <a:rPr lang="ro-RO" sz="3600" dirty="0"/>
              <a:t>A</a:t>
            </a:r>
            <a:r>
              <a:rPr lang="en-US" sz="3600" dirty="0"/>
              <a:t> NA</a:t>
            </a:r>
            <a:r>
              <a:rPr lang="ro-RO" sz="3600" dirty="0"/>
              <a:t>ȚIONALĂ 2017</a:t>
            </a:r>
            <a:endParaRPr lang="hu-HU" sz="36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B8C5BEE-6500-4DAE-8F65-37192E5CC0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872434"/>
              </p:ext>
            </p:extLst>
          </p:nvPr>
        </p:nvGraphicFramePr>
        <p:xfrm>
          <a:off x="58196" y="2132856"/>
          <a:ext cx="9024547" cy="417646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013075">
                  <a:extLst>
                    <a:ext uri="{9D8B030D-6E8A-4147-A177-3AD203B41FA5}">
                      <a16:colId xmlns:a16="http://schemas.microsoft.com/office/drawing/2014/main" val="130695305"/>
                    </a:ext>
                  </a:extLst>
                </a:gridCol>
                <a:gridCol w="337691">
                  <a:extLst>
                    <a:ext uri="{9D8B030D-6E8A-4147-A177-3AD203B41FA5}">
                      <a16:colId xmlns:a16="http://schemas.microsoft.com/office/drawing/2014/main" val="716946239"/>
                    </a:ext>
                  </a:extLst>
                </a:gridCol>
                <a:gridCol w="256511">
                  <a:extLst>
                    <a:ext uri="{9D8B030D-6E8A-4147-A177-3AD203B41FA5}">
                      <a16:colId xmlns:a16="http://schemas.microsoft.com/office/drawing/2014/main" val="1118429625"/>
                    </a:ext>
                  </a:extLst>
                </a:gridCol>
                <a:gridCol w="300737">
                  <a:extLst>
                    <a:ext uri="{9D8B030D-6E8A-4147-A177-3AD203B41FA5}">
                      <a16:colId xmlns:a16="http://schemas.microsoft.com/office/drawing/2014/main" val="3395276151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3201477070"/>
                    </a:ext>
                  </a:extLst>
                </a:gridCol>
                <a:gridCol w="318427">
                  <a:extLst>
                    <a:ext uri="{9D8B030D-6E8A-4147-A177-3AD203B41FA5}">
                      <a16:colId xmlns:a16="http://schemas.microsoft.com/office/drawing/2014/main" val="3748111565"/>
                    </a:ext>
                  </a:extLst>
                </a:gridCol>
                <a:gridCol w="495331">
                  <a:extLst>
                    <a:ext uri="{9D8B030D-6E8A-4147-A177-3AD203B41FA5}">
                      <a16:colId xmlns:a16="http://schemas.microsoft.com/office/drawing/2014/main" val="1413729517"/>
                    </a:ext>
                  </a:extLst>
                </a:gridCol>
                <a:gridCol w="283046">
                  <a:extLst>
                    <a:ext uri="{9D8B030D-6E8A-4147-A177-3AD203B41FA5}">
                      <a16:colId xmlns:a16="http://schemas.microsoft.com/office/drawing/2014/main" val="2076603792"/>
                    </a:ext>
                  </a:extLst>
                </a:gridCol>
                <a:gridCol w="608013">
                  <a:extLst>
                    <a:ext uri="{9D8B030D-6E8A-4147-A177-3AD203B41FA5}">
                      <a16:colId xmlns:a16="http://schemas.microsoft.com/office/drawing/2014/main" val="2643701304"/>
                    </a:ext>
                  </a:extLst>
                </a:gridCol>
                <a:gridCol w="342014">
                  <a:extLst>
                    <a:ext uri="{9D8B030D-6E8A-4147-A177-3AD203B41FA5}">
                      <a16:colId xmlns:a16="http://schemas.microsoft.com/office/drawing/2014/main" val="3763215992"/>
                    </a:ext>
                  </a:extLst>
                </a:gridCol>
                <a:gridCol w="412776">
                  <a:extLst>
                    <a:ext uri="{9D8B030D-6E8A-4147-A177-3AD203B41FA5}">
                      <a16:colId xmlns:a16="http://schemas.microsoft.com/office/drawing/2014/main" val="4205807617"/>
                    </a:ext>
                  </a:extLst>
                </a:gridCol>
                <a:gridCol w="365602">
                  <a:extLst>
                    <a:ext uri="{9D8B030D-6E8A-4147-A177-3AD203B41FA5}">
                      <a16:colId xmlns:a16="http://schemas.microsoft.com/office/drawing/2014/main" val="3291122861"/>
                    </a:ext>
                  </a:extLst>
                </a:gridCol>
                <a:gridCol w="521867">
                  <a:extLst>
                    <a:ext uri="{9D8B030D-6E8A-4147-A177-3AD203B41FA5}">
                      <a16:colId xmlns:a16="http://schemas.microsoft.com/office/drawing/2014/main" val="286319607"/>
                    </a:ext>
                  </a:extLst>
                </a:gridCol>
                <a:gridCol w="344963">
                  <a:extLst>
                    <a:ext uri="{9D8B030D-6E8A-4147-A177-3AD203B41FA5}">
                      <a16:colId xmlns:a16="http://schemas.microsoft.com/office/drawing/2014/main" val="1283205976"/>
                    </a:ext>
                  </a:extLst>
                </a:gridCol>
                <a:gridCol w="495331">
                  <a:extLst>
                    <a:ext uri="{9D8B030D-6E8A-4147-A177-3AD203B41FA5}">
                      <a16:colId xmlns:a16="http://schemas.microsoft.com/office/drawing/2014/main" val="1459941917"/>
                    </a:ext>
                  </a:extLst>
                </a:gridCol>
                <a:gridCol w="344963">
                  <a:extLst>
                    <a:ext uri="{9D8B030D-6E8A-4147-A177-3AD203B41FA5}">
                      <a16:colId xmlns:a16="http://schemas.microsoft.com/office/drawing/2014/main" val="2920795594"/>
                    </a:ext>
                  </a:extLst>
                </a:gridCol>
              </a:tblGrid>
              <a:tr h="780720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PARTICIPARE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ELEVI CU TOATE </a:t>
                      </a:r>
                      <a:endParaRPr lang="ro-RO" sz="900" b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it-IT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PROBELE PESTE 5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LIMBA ȘI </a:t>
                      </a:r>
                      <a:endParaRPr lang="ro-RO" sz="900" b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LITERATURA </a:t>
                      </a:r>
                      <a:endParaRPr lang="ro-RO" sz="900" b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ROMÂNĂ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LIMBA ȘI </a:t>
                      </a:r>
                      <a:endParaRPr lang="ro-RO" sz="900" b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LITERATURA</a:t>
                      </a:r>
                      <a:endParaRPr lang="ro-RO" sz="900" b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MAGHIARĂ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MATEMATICĂ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</a:t>
                      </a:r>
                      <a:endParaRPr lang="ro-RO" sz="900" b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GENERALĂ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586290"/>
                  </a:ext>
                </a:extLst>
              </a:tr>
              <a:tr h="11006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UNITATEA DE ÎNVĂȚĂMÂNT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Înscriși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Absenți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Prezenți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Procent prezență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Promovare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Respins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Procent</a:t>
                      </a:r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promovare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</a:t>
                      </a:r>
                      <a:r>
                        <a:rPr lang="en-US" sz="9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notelor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Procent promovare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notelor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Procent</a:t>
                      </a:r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promovare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</a:t>
                      </a:r>
                      <a:r>
                        <a:rPr lang="en-US" sz="9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notelor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Procentul</a:t>
                      </a:r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medii</a:t>
                      </a:r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peste</a:t>
                      </a:r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</a:t>
                      </a:r>
                      <a:r>
                        <a:rPr lang="en-US" sz="9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notelor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vert="vert270" anchor="ctr"/>
                </a:tc>
                <a:extLst>
                  <a:ext uri="{0D108BD9-81ED-4DB2-BD59-A6C34878D82A}">
                    <a16:rowId xmlns:a16="http://schemas.microsoft.com/office/drawing/2014/main" val="446320191"/>
                  </a:ext>
                </a:extLst>
              </a:tr>
              <a:tr h="45856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Liceul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"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Kőrösi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Csoma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Sándor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 Covasna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53.70%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64.81%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6.71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75.93%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81.48%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2364103"/>
                  </a:ext>
                </a:extLst>
              </a:tr>
              <a:tr h="25597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Școala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Gimnazială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"Avram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Iancu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 Covasna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92.86%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88.46%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7.38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88.46%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96.15%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7.35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5709273"/>
                  </a:ext>
                </a:extLst>
              </a:tr>
              <a:tr h="25597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Școala Gimnazială "Bibó József" Brateș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47.06%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47.06%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47.06%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58.82%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3165509"/>
                  </a:ext>
                </a:extLst>
              </a:tr>
              <a:tr h="25597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Școala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Gimnazială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"Horn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Dávid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Comandău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14.29%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28.57%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7.29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14.29%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57.14%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9012866"/>
                  </a:ext>
                </a:extLst>
              </a:tr>
              <a:tr h="25597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Școala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Gimnazială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"Mikes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Kelemen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Zagon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23.53%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55.88%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26.47%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38.24%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285486"/>
                  </a:ext>
                </a:extLst>
              </a:tr>
              <a:tr h="25597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Școala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Gimnazială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"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Thury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Gergely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Tamasfalău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55.56%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66.67%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55.56%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55.56%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6243836"/>
                  </a:ext>
                </a:extLst>
              </a:tr>
              <a:tr h="25597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Școala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Gimnazială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1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Zăbala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31.58%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31.58%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36.84%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31.58%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4003865"/>
                  </a:ext>
                </a:extLst>
              </a:tr>
              <a:tr h="3006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Școala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Gimnazială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Păpăuți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33.33%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6.78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33.33%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77.78%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3788506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5BAFFA1E-72E7-45F6-BF3F-3B76C40F22EE}"/>
              </a:ext>
            </a:extLst>
          </p:cNvPr>
          <p:cNvSpPr/>
          <p:nvPr/>
        </p:nvSpPr>
        <p:spPr>
          <a:xfrm>
            <a:off x="971600" y="2276872"/>
            <a:ext cx="1440160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b"/>
            <a:r>
              <a:rPr lang="ro-RO" sz="2400" dirty="0">
                <a:latin typeface="Calibri"/>
              </a:rPr>
              <a:t>COVASNA</a:t>
            </a:r>
            <a:endParaRPr lang="en-US" sz="2400" dirty="0">
              <a:latin typeface="Calibri"/>
            </a:endParaRPr>
          </a:p>
        </p:txBody>
      </p:sp>
      <p:sp>
        <p:nvSpPr>
          <p:cNvPr id="7" name="Rectangle 289">
            <a:extLst>
              <a:ext uri="{FF2B5EF4-FFF2-40B4-BE49-F238E27FC236}">
                <a16:creationId xmlns:a16="http://schemas.microsoft.com/office/drawing/2014/main" id="{78A4CDA8-7EE9-4C4E-AE30-10E6C3A467A9}"/>
              </a:ext>
            </a:extLst>
          </p:cNvPr>
          <p:cNvSpPr txBox="1">
            <a:spLocks noChangeArrowheads="1"/>
          </p:cNvSpPr>
          <p:nvPr/>
        </p:nvSpPr>
        <p:spPr>
          <a:xfrm>
            <a:off x="690732" y="1301425"/>
            <a:ext cx="7543800" cy="47228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ro-RO" altLang="ro-RO" sz="2400" dirty="0"/>
              <a:t>Rezultate </a:t>
            </a:r>
            <a:r>
              <a:rPr lang="en-US" altLang="ro-RO" sz="2400" dirty="0" err="1"/>
              <a:t>pe</a:t>
            </a:r>
            <a:r>
              <a:rPr lang="en-US" altLang="ro-RO" sz="2400" dirty="0"/>
              <a:t> </a:t>
            </a:r>
            <a:r>
              <a:rPr lang="ro-RO" altLang="ro-RO" sz="2400" dirty="0" err="1"/>
              <a:t>ş</a:t>
            </a:r>
            <a:r>
              <a:rPr lang="en-US" altLang="ro-RO" sz="2400" dirty="0"/>
              <a:t>coli</a:t>
            </a:r>
            <a:r>
              <a:rPr lang="ro-RO" altLang="ro-RO" sz="2400" dirty="0"/>
              <a:t> -  </a:t>
            </a:r>
            <a:r>
              <a:rPr lang="ro-RO" altLang="ja-JP" sz="2400" dirty="0"/>
              <a:t>Matematică (60,77%)</a:t>
            </a:r>
            <a:endParaRPr lang="ro-RO" altLang="ro-RO" sz="2400" dirty="0"/>
          </a:p>
        </p:txBody>
      </p:sp>
      <p:sp>
        <p:nvSpPr>
          <p:cNvPr id="8" name="Arrow: Striped Right 7">
            <a:hlinkClick r:id="rId4" action="ppaction://hlinksldjump"/>
            <a:extLst>
              <a:ext uri="{FF2B5EF4-FFF2-40B4-BE49-F238E27FC236}">
                <a16:creationId xmlns:a16="http://schemas.microsoft.com/office/drawing/2014/main" id="{61C7E7C4-4B5B-4C60-9CB6-D6EF651331B4}"/>
              </a:ext>
            </a:extLst>
          </p:cNvPr>
          <p:cNvSpPr/>
          <p:nvPr/>
        </p:nvSpPr>
        <p:spPr>
          <a:xfrm>
            <a:off x="8316416" y="1286699"/>
            <a:ext cx="648072" cy="44438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22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32" y="33327"/>
            <a:ext cx="1728472" cy="101940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prstMaterial="dkEdg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EVALUARE</a:t>
            </a:r>
            <a:r>
              <a:rPr lang="ro-RO" sz="3600" dirty="0"/>
              <a:t>A</a:t>
            </a:r>
            <a:r>
              <a:rPr lang="en-US" sz="3600" dirty="0"/>
              <a:t> NA</a:t>
            </a:r>
            <a:r>
              <a:rPr lang="ro-RO" sz="3600" dirty="0"/>
              <a:t>ȚIONALĂ 2017</a:t>
            </a:r>
            <a:endParaRPr lang="hu-HU" sz="36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B8C5BEE-6500-4DAE-8F65-37192E5CC0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372633"/>
              </p:ext>
            </p:extLst>
          </p:nvPr>
        </p:nvGraphicFramePr>
        <p:xfrm>
          <a:off x="143506" y="2067728"/>
          <a:ext cx="8856988" cy="411155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042745">
                  <a:extLst>
                    <a:ext uri="{9D8B030D-6E8A-4147-A177-3AD203B41FA5}">
                      <a16:colId xmlns:a16="http://schemas.microsoft.com/office/drawing/2014/main" val="130695305"/>
                    </a:ext>
                  </a:extLst>
                </a:gridCol>
                <a:gridCol w="318427">
                  <a:extLst>
                    <a:ext uri="{9D8B030D-6E8A-4147-A177-3AD203B41FA5}">
                      <a16:colId xmlns:a16="http://schemas.microsoft.com/office/drawing/2014/main" val="716946239"/>
                    </a:ext>
                  </a:extLst>
                </a:gridCol>
                <a:gridCol w="256511">
                  <a:extLst>
                    <a:ext uri="{9D8B030D-6E8A-4147-A177-3AD203B41FA5}">
                      <a16:colId xmlns:a16="http://schemas.microsoft.com/office/drawing/2014/main" val="1118429625"/>
                    </a:ext>
                  </a:extLst>
                </a:gridCol>
                <a:gridCol w="300737">
                  <a:extLst>
                    <a:ext uri="{9D8B030D-6E8A-4147-A177-3AD203B41FA5}">
                      <a16:colId xmlns:a16="http://schemas.microsoft.com/office/drawing/2014/main" val="3395276151"/>
                    </a:ext>
                  </a:extLst>
                </a:gridCol>
                <a:gridCol w="518917">
                  <a:extLst>
                    <a:ext uri="{9D8B030D-6E8A-4147-A177-3AD203B41FA5}">
                      <a16:colId xmlns:a16="http://schemas.microsoft.com/office/drawing/2014/main" val="3201477070"/>
                    </a:ext>
                  </a:extLst>
                </a:gridCol>
                <a:gridCol w="318427">
                  <a:extLst>
                    <a:ext uri="{9D8B030D-6E8A-4147-A177-3AD203B41FA5}">
                      <a16:colId xmlns:a16="http://schemas.microsoft.com/office/drawing/2014/main" val="3748111565"/>
                    </a:ext>
                  </a:extLst>
                </a:gridCol>
                <a:gridCol w="495331">
                  <a:extLst>
                    <a:ext uri="{9D8B030D-6E8A-4147-A177-3AD203B41FA5}">
                      <a16:colId xmlns:a16="http://schemas.microsoft.com/office/drawing/2014/main" val="1413729517"/>
                    </a:ext>
                  </a:extLst>
                </a:gridCol>
                <a:gridCol w="283046">
                  <a:extLst>
                    <a:ext uri="{9D8B030D-6E8A-4147-A177-3AD203B41FA5}">
                      <a16:colId xmlns:a16="http://schemas.microsoft.com/office/drawing/2014/main" val="2076603792"/>
                    </a:ext>
                  </a:extLst>
                </a:gridCol>
                <a:gridCol w="495331">
                  <a:extLst>
                    <a:ext uri="{9D8B030D-6E8A-4147-A177-3AD203B41FA5}">
                      <a16:colId xmlns:a16="http://schemas.microsoft.com/office/drawing/2014/main" val="2643701304"/>
                    </a:ext>
                  </a:extLst>
                </a:gridCol>
                <a:gridCol w="342014">
                  <a:extLst>
                    <a:ext uri="{9D8B030D-6E8A-4147-A177-3AD203B41FA5}">
                      <a16:colId xmlns:a16="http://schemas.microsoft.com/office/drawing/2014/main" val="3763215992"/>
                    </a:ext>
                  </a:extLst>
                </a:gridCol>
                <a:gridCol w="412776">
                  <a:extLst>
                    <a:ext uri="{9D8B030D-6E8A-4147-A177-3AD203B41FA5}">
                      <a16:colId xmlns:a16="http://schemas.microsoft.com/office/drawing/2014/main" val="4205807617"/>
                    </a:ext>
                  </a:extLst>
                </a:gridCol>
                <a:gridCol w="365602">
                  <a:extLst>
                    <a:ext uri="{9D8B030D-6E8A-4147-A177-3AD203B41FA5}">
                      <a16:colId xmlns:a16="http://schemas.microsoft.com/office/drawing/2014/main" val="3291122861"/>
                    </a:ext>
                  </a:extLst>
                </a:gridCol>
                <a:gridCol w="521867">
                  <a:extLst>
                    <a:ext uri="{9D8B030D-6E8A-4147-A177-3AD203B41FA5}">
                      <a16:colId xmlns:a16="http://schemas.microsoft.com/office/drawing/2014/main" val="286319607"/>
                    </a:ext>
                  </a:extLst>
                </a:gridCol>
                <a:gridCol w="344963">
                  <a:extLst>
                    <a:ext uri="{9D8B030D-6E8A-4147-A177-3AD203B41FA5}">
                      <a16:colId xmlns:a16="http://schemas.microsoft.com/office/drawing/2014/main" val="1283205976"/>
                    </a:ext>
                  </a:extLst>
                </a:gridCol>
                <a:gridCol w="495331">
                  <a:extLst>
                    <a:ext uri="{9D8B030D-6E8A-4147-A177-3AD203B41FA5}">
                      <a16:colId xmlns:a16="http://schemas.microsoft.com/office/drawing/2014/main" val="1459941917"/>
                    </a:ext>
                  </a:extLst>
                </a:gridCol>
                <a:gridCol w="344963">
                  <a:extLst>
                    <a:ext uri="{9D8B030D-6E8A-4147-A177-3AD203B41FA5}">
                      <a16:colId xmlns:a16="http://schemas.microsoft.com/office/drawing/2014/main" val="2920795594"/>
                    </a:ext>
                  </a:extLst>
                </a:gridCol>
              </a:tblGrid>
              <a:tr h="800727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PARTICIPARE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t-IT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ELEVI CU TOATE </a:t>
                      </a:r>
                      <a:endParaRPr lang="ro-RO" sz="900" b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it-IT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PROBELE PESTE 5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LIMBA ȘI </a:t>
                      </a:r>
                      <a:endParaRPr lang="ro-RO" sz="900" b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LITERATURA </a:t>
                      </a:r>
                      <a:endParaRPr lang="ro-RO" sz="900" b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ROMÂNĂ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LIMBA ȘI </a:t>
                      </a:r>
                      <a:endParaRPr lang="ro-RO" sz="900" b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LITERATURA</a:t>
                      </a:r>
                      <a:endParaRPr lang="ro-RO" sz="900" b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MAGHIARĂ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MATEMATICĂ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</a:t>
                      </a:r>
                      <a:endParaRPr lang="ro-RO" sz="900" b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GENERALĂ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586290"/>
                  </a:ext>
                </a:extLst>
              </a:tr>
              <a:tr h="12435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UNITATEA DE ÎNVĂȚĂMÂNT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Înscriși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Absenți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Prezenți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Procent prezență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Promovare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Respins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Procent promovare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</a:t>
                      </a:r>
                      <a:r>
                        <a:rPr lang="en-US" sz="9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notelor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Procent promovare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notelor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Procent</a:t>
                      </a:r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promovare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</a:t>
                      </a:r>
                      <a:r>
                        <a:rPr lang="en-US" sz="9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notelor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Procentul</a:t>
                      </a:r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medii</a:t>
                      </a:r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peste</a:t>
                      </a:r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</a:t>
                      </a:r>
                      <a:r>
                        <a:rPr lang="en-US" sz="9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notelor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76" marR="7876" marT="7876" marB="0" vert="vert270" anchor="ctr"/>
                </a:tc>
                <a:extLst>
                  <a:ext uri="{0D108BD9-81ED-4DB2-BD59-A6C34878D82A}">
                    <a16:rowId xmlns:a16="http://schemas.microsoft.com/office/drawing/2014/main" val="446320191"/>
                  </a:ext>
                </a:extLst>
              </a:tr>
              <a:tr h="33197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Școala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Gimnazială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"Gheorghe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Zaharia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Brădet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42.86%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42.86%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2364103"/>
                  </a:ext>
                </a:extLst>
              </a:tr>
              <a:tr h="28920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Școala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Gimnazială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"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Mihail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Sadoveanu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Înt</a:t>
                      </a:r>
                      <a:r>
                        <a:rPr lang="ro-R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Buzăului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81.82%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96.36%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7.18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81.82%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90.91%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6.71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5709273"/>
                  </a:ext>
                </a:extLst>
              </a:tr>
              <a:tr h="28920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Școala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Gimnazială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"Nicolae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Russu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Buzăului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7.35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3165509"/>
                  </a:ext>
                </a:extLst>
              </a:tr>
              <a:tr h="28920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Școala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Gimnazială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Barcani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53.33%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93.33%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6.73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53.33%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4.93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5.80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9012866"/>
                  </a:ext>
                </a:extLst>
              </a:tr>
              <a:tr h="28920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Școala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Gimnazială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Lădăuți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90.91%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285486"/>
                  </a:ext>
                </a:extLst>
              </a:tr>
              <a:tr h="28920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Școala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Gimnazială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2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Ciumernic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7.75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6243836"/>
                  </a:ext>
                </a:extLst>
              </a:tr>
              <a:tr h="28920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Școala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Gimnazială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3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Buzăului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87.50%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71.43%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42.86%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4003865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5BAFFA1E-72E7-45F6-BF3F-3B76C40F22EE}"/>
              </a:ext>
            </a:extLst>
          </p:cNvPr>
          <p:cNvSpPr/>
          <p:nvPr/>
        </p:nvSpPr>
        <p:spPr>
          <a:xfrm>
            <a:off x="251520" y="2410706"/>
            <a:ext cx="28194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b"/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ÎNTORSURA BUZĂULUI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289">
            <a:extLst>
              <a:ext uri="{FF2B5EF4-FFF2-40B4-BE49-F238E27FC236}">
                <a16:creationId xmlns:a16="http://schemas.microsoft.com/office/drawing/2014/main" id="{78A4CDA8-7EE9-4C4E-AE30-10E6C3A467A9}"/>
              </a:ext>
            </a:extLst>
          </p:cNvPr>
          <p:cNvSpPr txBox="1">
            <a:spLocks noChangeArrowheads="1"/>
          </p:cNvSpPr>
          <p:nvPr/>
        </p:nvSpPr>
        <p:spPr>
          <a:xfrm>
            <a:off x="701482" y="1340768"/>
            <a:ext cx="7543800" cy="47228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ro-RO" altLang="ro-RO" sz="2400" dirty="0"/>
              <a:t>Rezultate </a:t>
            </a:r>
            <a:r>
              <a:rPr lang="en-US" altLang="ro-RO" sz="2400" dirty="0" err="1"/>
              <a:t>pe</a:t>
            </a:r>
            <a:r>
              <a:rPr lang="en-US" altLang="ro-RO" sz="2400" dirty="0"/>
              <a:t> </a:t>
            </a:r>
            <a:r>
              <a:rPr lang="ro-RO" altLang="ro-RO" sz="2400" dirty="0" err="1"/>
              <a:t>ş</a:t>
            </a:r>
            <a:r>
              <a:rPr lang="en-US" altLang="ro-RO" sz="2400" dirty="0"/>
              <a:t>coli</a:t>
            </a:r>
            <a:r>
              <a:rPr lang="ro-RO" altLang="ro-RO" sz="2400" dirty="0"/>
              <a:t> -  </a:t>
            </a:r>
            <a:r>
              <a:rPr lang="ro-RO" altLang="ja-JP" sz="2400" dirty="0"/>
              <a:t>Matematică (60,77%)</a:t>
            </a:r>
            <a:endParaRPr lang="ro-RO" altLang="ro-RO" sz="2400" dirty="0"/>
          </a:p>
        </p:txBody>
      </p:sp>
      <p:sp>
        <p:nvSpPr>
          <p:cNvPr id="9" name="Arrow: Striped Right 8">
            <a:hlinkClick r:id="rId4" action="ppaction://hlinksldjump"/>
            <a:extLst>
              <a:ext uri="{FF2B5EF4-FFF2-40B4-BE49-F238E27FC236}">
                <a16:creationId xmlns:a16="http://schemas.microsoft.com/office/drawing/2014/main" id="{A2C40549-8016-477B-9AFF-36785E2C59B2}"/>
              </a:ext>
            </a:extLst>
          </p:cNvPr>
          <p:cNvSpPr/>
          <p:nvPr/>
        </p:nvSpPr>
        <p:spPr>
          <a:xfrm rot="10800000">
            <a:off x="8100392" y="6309320"/>
            <a:ext cx="648072" cy="42096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814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32" y="33327"/>
            <a:ext cx="1728472" cy="101940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prstMaterial="dkEdg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640080"/>
            <a:r>
              <a:rPr lang="ro-RO" altLang="ko-KR" sz="3200" dirty="0"/>
              <a:t>STAREA ABSOLVENȚILOR DE LICEU</a:t>
            </a:r>
            <a:br>
              <a:rPr lang="ro-RO" altLang="ko-KR" sz="3200" dirty="0"/>
            </a:br>
            <a:r>
              <a:rPr lang="ro-RO" altLang="ko-KR" sz="3200" dirty="0"/>
              <a:t>	LA SFÂRȘITUL ANULUI ȘCOLAR</a:t>
            </a:r>
            <a:endParaRPr lang="ko-KR" altLang="en-US" sz="32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323526" y="1700806"/>
          <a:ext cx="8215906" cy="4010216"/>
        </p:xfrm>
        <a:graphic>
          <a:graphicData uri="http://schemas.openxmlformats.org/drawingml/2006/table">
            <a:tbl>
              <a:tblPr/>
              <a:tblGrid>
                <a:gridCol w="948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0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0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97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5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35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99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71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46701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Secția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Înscriși la </a:t>
                      </a:r>
                    </a:p>
                    <a:p>
                      <a:pPr algn="ctr" fontAlgn="ctr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începutul </a:t>
                      </a:r>
                    </a:p>
                    <a:p>
                      <a:pPr algn="ctr" fontAlgn="ctr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anului școlar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Existenți la </a:t>
                      </a:r>
                    </a:p>
                    <a:p>
                      <a:pPr algn="ctr" fontAlgn="ctr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sfârșitul </a:t>
                      </a:r>
                    </a:p>
                    <a:p>
                      <a:pPr algn="ctr" fontAlgn="ctr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anului școlar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Promovați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Corigenți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Neîncheiați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Înscriși la BAC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Promovați și neînscriși la BAC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178">
                <a:tc>
                  <a:txBody>
                    <a:bodyPr/>
                    <a:lstStyle/>
                    <a:p>
                      <a:pPr algn="ctr" fontAlgn="ctr"/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(1)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(2)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(3)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(4)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(5)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(6)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(7)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33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Maghiară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33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99.78%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93.55%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82.42%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11.12%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33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Română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33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98.75%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9.90%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86.80%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033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județ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1293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033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99.46%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7.19%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83.76%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8.74%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67544" y="5877272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solidFill>
                  <a:srgbClr val="FF0000"/>
                </a:solidFill>
              </a:rPr>
              <a:t>OBS</a:t>
            </a:r>
            <a:r>
              <a:rPr lang="ro-RO" b="1" dirty="0"/>
              <a:t>. (2)=(3)+(4)+(5)</a:t>
            </a:r>
          </a:p>
          <a:p>
            <a:pPr defTabSz="640080"/>
            <a:r>
              <a:rPr lang="ro-RO" b="1" dirty="0"/>
              <a:t>	(2)=(4)+(5)+(6)+(7)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3528" y="1268760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ÎN FUNCȚIE DE SECȚIA DE PREDARE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rrow: Striped Right 7">
            <a:hlinkClick r:id="rId4" action="ppaction://hlinksldjump"/>
            <a:extLst>
              <a:ext uri="{FF2B5EF4-FFF2-40B4-BE49-F238E27FC236}">
                <a16:creationId xmlns:a16="http://schemas.microsoft.com/office/drawing/2014/main" id="{1CDD8CCD-EAEC-4026-A29E-461D998FE84C}"/>
              </a:ext>
            </a:extLst>
          </p:cNvPr>
          <p:cNvSpPr/>
          <p:nvPr/>
        </p:nvSpPr>
        <p:spPr>
          <a:xfrm>
            <a:off x="7897756" y="6075042"/>
            <a:ext cx="648072" cy="44856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7209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32" y="33327"/>
            <a:ext cx="1728472" cy="101940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prstMaterial="dkEdg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457200"/>
            <a:r>
              <a:rPr lang="ro-RO" altLang="ko-KR" sz="3200" dirty="0"/>
              <a:t>	PREGĂTIREA ELEVILOR PENTRU 						EXAMENUL DE BACALAUREAT</a:t>
            </a:r>
            <a:endParaRPr lang="ko-KR" altLang="en-US" sz="3200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206485865"/>
              </p:ext>
            </p:extLst>
          </p:nvPr>
        </p:nvGraphicFramePr>
        <p:xfrm>
          <a:off x="468313" y="1196752"/>
          <a:ext cx="82296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Arrow: Striped Right 4">
            <a:hlinkClick r:id="rId9" action="ppaction://hlinksldjump"/>
            <a:extLst>
              <a:ext uri="{FF2B5EF4-FFF2-40B4-BE49-F238E27FC236}">
                <a16:creationId xmlns:a16="http://schemas.microsoft.com/office/drawing/2014/main" id="{CB48A50F-2F9B-4CA3-B001-784C77E03A15}"/>
              </a:ext>
            </a:extLst>
          </p:cNvPr>
          <p:cNvSpPr/>
          <p:nvPr/>
        </p:nvSpPr>
        <p:spPr>
          <a:xfrm>
            <a:off x="8244268" y="6459219"/>
            <a:ext cx="648072" cy="31016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644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32" y="33327"/>
            <a:ext cx="1728472" cy="101940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prstMaterial="dkEdg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457200"/>
            <a:r>
              <a:rPr lang="ro-RO" altLang="ko-KR" sz="3200" dirty="0"/>
              <a:t>	PREGĂTIREA ELEVILOR PENTRU 						EXAMENUL DE BACALAUREAT</a:t>
            </a:r>
            <a:endParaRPr lang="ko-KR" altLang="en-US" sz="32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5184576" cy="460648"/>
          </a:xfrm>
        </p:spPr>
        <p:txBody>
          <a:bodyPr/>
          <a:lstStyle/>
          <a:p>
            <a:r>
              <a:rPr lang="ro-RO" sz="2400" b="1" dirty="0">
                <a:latin typeface="Arial" panose="020B0604020202020204" pitchFamily="34" charset="0"/>
                <a:cs typeface="Arial" panose="020B0604020202020204" pitchFamily="34" charset="0"/>
              </a:rPr>
              <a:t>INSPECȚII TEMATICE EFECTUATE</a:t>
            </a:r>
            <a:endParaRPr lang="ro-R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231690581"/>
              </p:ext>
            </p:extLst>
          </p:nvPr>
        </p:nvGraphicFramePr>
        <p:xfrm>
          <a:off x="468313" y="1772816"/>
          <a:ext cx="822960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Arrow: Striped Right 5">
            <a:hlinkClick r:id="rId9" action="ppaction://hlinksldjump"/>
            <a:extLst>
              <a:ext uri="{FF2B5EF4-FFF2-40B4-BE49-F238E27FC236}">
                <a16:creationId xmlns:a16="http://schemas.microsoft.com/office/drawing/2014/main" id="{4B8FDAB3-5F94-438A-93ED-5763DB962A91}"/>
              </a:ext>
            </a:extLst>
          </p:cNvPr>
          <p:cNvSpPr/>
          <p:nvPr/>
        </p:nvSpPr>
        <p:spPr>
          <a:xfrm>
            <a:off x="8260496" y="6533864"/>
            <a:ext cx="648072" cy="2880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3190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32" y="33327"/>
            <a:ext cx="1728472" cy="101940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prstMaterial="dkEdg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457200"/>
            <a:r>
              <a:rPr lang="ro-RO" altLang="ko-KR" sz="3200" dirty="0"/>
              <a:t>	PREGĂTIREA ELEVILOR PENTRU 						EXAMENUL DE BACALAUREAT</a:t>
            </a:r>
            <a:endParaRPr lang="ko-KR" alt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179512" y="1268760"/>
            <a:ext cx="8640960" cy="72008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o-RO" sz="2200">
                <a:latin typeface="Arial" panose="020B0604020202020204" pitchFamily="34" charset="0"/>
                <a:cs typeface="Arial" panose="020B0604020202020204" pitchFamily="34" charset="0"/>
              </a:rPr>
              <a:t>În perioada octombrie-noiembrie 2016, respectiv mai-iunie 2017  au fost organizate pentru fiecare  clasă a XII-a, din fiecare unitate de învățământ liceal: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ro-RO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Content Placeholder 9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711250996"/>
              </p:ext>
            </p:extLst>
          </p:nvPr>
        </p:nvGraphicFramePr>
        <p:xfrm>
          <a:off x="467544" y="2089718"/>
          <a:ext cx="822960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Arrow: Striped Right 5">
            <a:hlinkClick r:id="rId9" action="ppaction://hlinksldjump"/>
            <a:extLst>
              <a:ext uri="{FF2B5EF4-FFF2-40B4-BE49-F238E27FC236}">
                <a16:creationId xmlns:a16="http://schemas.microsoft.com/office/drawing/2014/main" id="{2025ABAE-E222-40E7-A083-B95014A137A9}"/>
              </a:ext>
            </a:extLst>
          </p:cNvPr>
          <p:cNvSpPr/>
          <p:nvPr/>
        </p:nvSpPr>
        <p:spPr>
          <a:xfrm>
            <a:off x="8239198" y="6431205"/>
            <a:ext cx="648072" cy="41104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3290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32" y="33327"/>
            <a:ext cx="1728472" cy="101940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prstMaterial="dkEdg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822960"/>
            <a:r>
              <a:rPr lang="ro-RO" altLang="ko-KR" sz="3200" dirty="0"/>
              <a:t>	</a:t>
            </a:r>
            <a:r>
              <a:rPr lang="ro-RO" altLang="ko-KR" sz="2800" spc="-100" dirty="0"/>
              <a:t>RESURSA UMANĂ IMPLICATĂ ÎN </a:t>
            </a:r>
            <a:br>
              <a:rPr lang="ro-RO" altLang="ko-KR" sz="2800" spc="-100" dirty="0"/>
            </a:br>
            <a:r>
              <a:rPr lang="ro-RO" altLang="ko-KR" sz="2800" spc="-100" dirty="0"/>
              <a:t>ORGANIZAREA ȘI DESFĂȘURAREA EXAMENULUI</a:t>
            </a:r>
            <a:endParaRPr lang="ko-KR" altLang="en-US" sz="2800" spc="-100" dirty="0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115852116"/>
              </p:ext>
            </p:extLst>
          </p:nvPr>
        </p:nvGraphicFramePr>
        <p:xfrm>
          <a:off x="179512" y="1340768"/>
          <a:ext cx="8568952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699810789"/>
              </p:ext>
            </p:extLst>
          </p:nvPr>
        </p:nvGraphicFramePr>
        <p:xfrm>
          <a:off x="395536" y="3645024"/>
          <a:ext cx="8568952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7544" y="6216947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/>
              <a:t>TOTAL 633 PROFESORI IMPLICAȚI</a:t>
            </a:r>
            <a:endParaRPr lang="hu-HU" b="1" dirty="0"/>
          </a:p>
        </p:txBody>
      </p:sp>
      <p:sp>
        <p:nvSpPr>
          <p:cNvPr id="7" name="Arrow: Striped Right 6">
            <a:hlinkClick r:id="rId14" action="ppaction://hlinksldjump"/>
            <a:extLst>
              <a:ext uri="{FF2B5EF4-FFF2-40B4-BE49-F238E27FC236}">
                <a16:creationId xmlns:a16="http://schemas.microsoft.com/office/drawing/2014/main" id="{16EBB90C-94C7-4F92-ADC8-A4BEE190ABCD}"/>
              </a:ext>
            </a:extLst>
          </p:cNvPr>
          <p:cNvSpPr/>
          <p:nvPr/>
        </p:nvSpPr>
        <p:spPr>
          <a:xfrm>
            <a:off x="8239198" y="6431205"/>
            <a:ext cx="648072" cy="42096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9261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32" y="33327"/>
            <a:ext cx="1728472" cy="101940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prstMaterial="dkEdg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640080"/>
            <a:r>
              <a:rPr lang="ro-RO" altLang="ko-KR" sz="3200" spc="-180" dirty="0"/>
              <a:t>PARTICIPARE ȘI REZULTATE GENERALE</a:t>
            </a:r>
            <a:endParaRPr lang="ko-KR" altLang="en-US" sz="3200" spc="-180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970C2BB-A6E7-412C-9815-AB46B88895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706995"/>
              </p:ext>
            </p:extLst>
          </p:nvPr>
        </p:nvGraphicFramePr>
        <p:xfrm>
          <a:off x="323528" y="1196753"/>
          <a:ext cx="8208912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EA399A31-6542-4867-B3E2-385D1BF250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6934288"/>
              </p:ext>
            </p:extLst>
          </p:nvPr>
        </p:nvGraphicFramePr>
        <p:xfrm>
          <a:off x="971600" y="4581128"/>
          <a:ext cx="7128792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Arrow: Striped Right 5">
            <a:hlinkClick r:id="rId6" action="ppaction://hlinksldjump"/>
            <a:extLst>
              <a:ext uri="{FF2B5EF4-FFF2-40B4-BE49-F238E27FC236}">
                <a16:creationId xmlns:a16="http://schemas.microsoft.com/office/drawing/2014/main" id="{60A2E4E6-C15D-482F-B030-3AF24EA2141B}"/>
              </a:ext>
            </a:extLst>
          </p:cNvPr>
          <p:cNvSpPr/>
          <p:nvPr/>
        </p:nvSpPr>
        <p:spPr>
          <a:xfrm>
            <a:off x="8239198" y="6431205"/>
            <a:ext cx="648072" cy="42096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328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32" y="33327"/>
            <a:ext cx="1728472" cy="101940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prstMaterial="dkEdg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640080"/>
            <a:r>
              <a:rPr lang="ro-RO" altLang="ko-KR" sz="3000" spc="-100" dirty="0"/>
              <a:t>STAREA ABSOLVENȚILOR ÎN FUNCȚIE DE 				SECȚIA DE PREDARE</a:t>
            </a:r>
            <a:endParaRPr lang="ko-KR" altLang="en-US" sz="3000" spc="-1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A1E38B6-364E-4EEA-9211-9946A9E22D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4961183"/>
              </p:ext>
            </p:extLst>
          </p:nvPr>
        </p:nvGraphicFramePr>
        <p:xfrm>
          <a:off x="251520" y="1124744"/>
          <a:ext cx="8640960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DF3589B-296C-47E5-BABB-D330C8880F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4941027"/>
              </p:ext>
            </p:extLst>
          </p:nvPr>
        </p:nvGraphicFramePr>
        <p:xfrm>
          <a:off x="251520" y="3933056"/>
          <a:ext cx="8640960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Arrow: Striped Right 6">
            <a:hlinkClick r:id="rId6" action="ppaction://hlinksldjump"/>
            <a:extLst>
              <a:ext uri="{FF2B5EF4-FFF2-40B4-BE49-F238E27FC236}">
                <a16:creationId xmlns:a16="http://schemas.microsoft.com/office/drawing/2014/main" id="{58D8F805-7F57-4F69-AAC0-EC8FD86654B8}"/>
              </a:ext>
            </a:extLst>
          </p:cNvPr>
          <p:cNvSpPr/>
          <p:nvPr/>
        </p:nvSpPr>
        <p:spPr>
          <a:xfrm>
            <a:off x="8244268" y="6514278"/>
            <a:ext cx="648072" cy="31016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853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515C7860-AA66-4663-98E4-BF60EB368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495"/>
            <a:ext cx="1512168" cy="83822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prstMaterial="dkEdg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B9E028D-6C7D-46DD-91E0-D717E7C7E7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8552528"/>
              </p:ext>
            </p:extLst>
          </p:nvPr>
        </p:nvGraphicFramePr>
        <p:xfrm>
          <a:off x="1619672" y="260648"/>
          <a:ext cx="734467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5EDDC6E0-AC2F-4C9D-8B6D-8B4634A13E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9765373"/>
              </p:ext>
            </p:extLst>
          </p:nvPr>
        </p:nvGraphicFramePr>
        <p:xfrm>
          <a:off x="1619672" y="3501008"/>
          <a:ext cx="7344816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Arrow: Striped Right 5">
            <a:hlinkClick r:id="rId6" action="ppaction://hlinksldjump"/>
            <a:extLst>
              <a:ext uri="{FF2B5EF4-FFF2-40B4-BE49-F238E27FC236}">
                <a16:creationId xmlns:a16="http://schemas.microsoft.com/office/drawing/2014/main" id="{4966F98C-C2DB-4448-A57F-85783419134A}"/>
              </a:ext>
            </a:extLst>
          </p:cNvPr>
          <p:cNvSpPr/>
          <p:nvPr/>
        </p:nvSpPr>
        <p:spPr>
          <a:xfrm>
            <a:off x="8316276" y="6021288"/>
            <a:ext cx="648072" cy="36003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32" y="33327"/>
            <a:ext cx="1728472" cy="101940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prstMaterial="dkEdg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ORDINEA DE ZI</a:t>
            </a:r>
            <a:endParaRPr lang="hu-HU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292224" y="1183804"/>
            <a:ext cx="8816280" cy="5562600"/>
          </a:xfrm>
        </p:spPr>
        <p:txBody>
          <a:bodyPr>
            <a:noAutofit/>
          </a:bodyPr>
          <a:lstStyle/>
          <a:p>
            <a:pPr marL="91440" indent="-182880" eaLnBrk="1" hangingPunct="1">
              <a:lnSpc>
                <a:spcPts val="3400"/>
              </a:lnSpc>
              <a:spcBef>
                <a:spcPts val="300"/>
              </a:spcBef>
              <a:buClr>
                <a:schemeClr val="tx2">
                  <a:lumMod val="60000"/>
                  <a:lumOff val="40000"/>
                </a:schemeClr>
              </a:buClr>
              <a:buSzPct val="110000"/>
              <a:buFont typeface="+mj-lt"/>
              <a:buAutoNum type="romanUcPeriod" startAt="2"/>
              <a:defRPr/>
            </a:pPr>
            <a:r>
              <a:rPr lang="ro-RO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Cadrul normativ privind organizarea procesului de învățare la disciplina matematică în anul școlar 201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o-RO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-201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o-RO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8640" lvl="1" indent="-182880">
              <a:lnSpc>
                <a:spcPts val="3400"/>
              </a:lnSpc>
              <a:spcBef>
                <a:spcPts val="300"/>
              </a:spcBef>
              <a:buClr>
                <a:schemeClr val="tx2">
                  <a:lumMod val="60000"/>
                  <a:lumOff val="40000"/>
                </a:schemeClr>
              </a:buClr>
              <a:buSzPct val="110000"/>
              <a:buFont typeface="+mj-lt"/>
              <a:buAutoNum type="arabicPeriod"/>
              <a:defRPr/>
            </a:pP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Structura anului şcolar 201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-20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ro-R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8640" lvl="1" indent="-182880">
              <a:lnSpc>
                <a:spcPts val="3400"/>
              </a:lnSpc>
              <a:spcBef>
                <a:spcPts val="300"/>
              </a:spcBef>
              <a:buClr>
                <a:schemeClr val="tx2">
                  <a:lumMod val="60000"/>
                  <a:lumOff val="40000"/>
                </a:schemeClr>
              </a:buClr>
              <a:buSzPct val="110000"/>
              <a:buFont typeface="+mj-lt"/>
              <a:buAutoNum type="arabicPeriod"/>
              <a:defRPr/>
            </a:pP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Planuri –cadru, programe şcolare şi</a:t>
            </a:r>
            <a:r>
              <a:rPr lang="ro-RO" sz="2000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manuale valabile în 201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-20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ro-R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8640" lvl="1" indent="-182880">
              <a:lnSpc>
                <a:spcPts val="3400"/>
              </a:lnSpc>
              <a:spcBef>
                <a:spcPts val="300"/>
              </a:spcBef>
              <a:buClr>
                <a:schemeClr val="tx2">
                  <a:lumMod val="60000"/>
                  <a:lumOff val="40000"/>
                </a:schemeClr>
              </a:buClr>
              <a:buSzPct val="110000"/>
              <a:buFont typeface="+mj-lt"/>
              <a:buAutoNum type="arabicPeriod"/>
              <a:defRPr/>
            </a:pP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Olimpiade şi concursuri în anul şcolar 201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-20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ro-R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8640" lvl="1" indent="-182880">
              <a:lnSpc>
                <a:spcPts val="3400"/>
              </a:lnSpc>
              <a:spcBef>
                <a:spcPts val="300"/>
              </a:spcBef>
              <a:buClr>
                <a:schemeClr val="tx2">
                  <a:lumMod val="60000"/>
                  <a:lumOff val="40000"/>
                </a:schemeClr>
              </a:buClr>
              <a:buSzPct val="110000"/>
              <a:buFont typeface="+mj-lt"/>
              <a:buAutoNum type="arabicPeriod"/>
              <a:defRPr/>
            </a:pP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Examene şi Evaluări naţionale în  anul școlar 201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-20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endParaRPr lang="ro-R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 indent="-182880">
              <a:lnSpc>
                <a:spcPts val="3400"/>
              </a:lnSpc>
              <a:spcBef>
                <a:spcPts val="300"/>
              </a:spcBef>
              <a:buClr>
                <a:schemeClr val="tx2">
                  <a:lumMod val="60000"/>
                  <a:lumOff val="40000"/>
                </a:schemeClr>
              </a:buClr>
              <a:buSzPct val="110000"/>
              <a:buFont typeface="+mj-lt"/>
              <a:buAutoNum type="romanUcPeriod" startAt="2"/>
              <a:defRPr/>
            </a:pPr>
            <a:r>
              <a:rPr lang="ro-RO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Priorităţi ale educaţiei pentru anul şcolar 201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o-RO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-201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endParaRPr lang="ro-RO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8640" lvl="1" indent="-182880">
              <a:lnSpc>
                <a:spcPts val="3400"/>
              </a:lnSpc>
              <a:spcBef>
                <a:spcPts val="300"/>
              </a:spcBef>
              <a:buClr>
                <a:schemeClr val="tx2">
                  <a:lumMod val="60000"/>
                  <a:lumOff val="40000"/>
                </a:schemeClr>
              </a:buClr>
              <a:buSzPct val="110000"/>
              <a:buFont typeface="+mj-lt"/>
              <a:buAutoNum type="arabicPeriod"/>
              <a:defRPr/>
            </a:pP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Priorități la nivel național ale învățământului matematic</a:t>
            </a:r>
          </a:p>
          <a:p>
            <a:pPr marL="548640" lvl="1" indent="-182880">
              <a:lnSpc>
                <a:spcPts val="3400"/>
              </a:lnSpc>
              <a:spcBef>
                <a:spcPts val="300"/>
              </a:spcBef>
              <a:buClr>
                <a:schemeClr val="tx2">
                  <a:lumMod val="60000"/>
                  <a:lumOff val="40000"/>
                </a:schemeClr>
              </a:buClr>
              <a:buSzPct val="110000"/>
              <a:buFont typeface="+mj-lt"/>
              <a:buAutoNum type="arabicPeriod"/>
              <a:defRPr/>
            </a:pPr>
            <a:r>
              <a:rPr lang="ro-RO" altLang="ro-RO" sz="2000" dirty="0">
                <a:latin typeface="Arial" panose="020B0604020202020204" pitchFamily="34" charset="0"/>
                <a:cs typeface="Arial" panose="020B0604020202020204" pitchFamily="34" charset="0"/>
              </a:rPr>
              <a:t>Măsuri ameliorative propuse pentru anul școlar 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-20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ro-RO" altLang="ro-R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 indent="-182880" eaLnBrk="1" hangingPunct="1">
              <a:lnSpc>
                <a:spcPts val="3400"/>
              </a:lnSpc>
              <a:spcBef>
                <a:spcPts val="300"/>
              </a:spcBef>
              <a:buClr>
                <a:schemeClr val="tx2">
                  <a:lumMod val="60000"/>
                  <a:lumOff val="40000"/>
                </a:schemeClr>
              </a:buClr>
              <a:buSzPct val="110000"/>
              <a:buFont typeface="+mj-lt"/>
              <a:buAutoNum type="romanUcPeriod" startAt="2"/>
              <a:defRPr/>
            </a:pPr>
            <a:r>
              <a:rPr lang="ro-RO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Diverse</a:t>
            </a:r>
          </a:p>
          <a:p>
            <a:pPr marL="609600" indent="-609600" eaLnBrk="1" hangingPunct="1">
              <a:lnSpc>
                <a:spcPct val="80000"/>
              </a:lnSpc>
              <a:buClr>
                <a:srgbClr val="FFFF99"/>
              </a:buClr>
              <a:buFont typeface="Wingdings" pitchFamily="2" charset="2"/>
              <a:buNone/>
              <a:defRPr/>
            </a:pPr>
            <a:endParaRPr lang="ro-R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rrow: Striped Right 5">
            <a:hlinkClick r:id="rId4" action="ppaction://hlinksldjump"/>
            <a:extLst>
              <a:ext uri="{FF2B5EF4-FFF2-40B4-BE49-F238E27FC236}">
                <a16:creationId xmlns:a16="http://schemas.microsoft.com/office/drawing/2014/main" id="{606EB1C1-E0AE-4E27-9881-2342CCD844C2}"/>
              </a:ext>
            </a:extLst>
          </p:cNvPr>
          <p:cNvSpPr/>
          <p:nvPr/>
        </p:nvSpPr>
        <p:spPr>
          <a:xfrm rot="10800000">
            <a:off x="7897756" y="6075041"/>
            <a:ext cx="648072" cy="52205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Striped Right 6">
            <a:hlinkClick r:id="rId5" action="ppaction://hlinksldjump"/>
            <a:extLst>
              <a:ext uri="{FF2B5EF4-FFF2-40B4-BE49-F238E27FC236}">
                <a16:creationId xmlns:a16="http://schemas.microsoft.com/office/drawing/2014/main" id="{82364A3A-8AE2-4BE5-8273-EFEA8686E7AE}"/>
              </a:ext>
            </a:extLst>
          </p:cNvPr>
          <p:cNvSpPr/>
          <p:nvPr/>
        </p:nvSpPr>
        <p:spPr>
          <a:xfrm>
            <a:off x="4932040" y="2492896"/>
            <a:ext cx="288032" cy="21602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Striped Right 7">
            <a:hlinkClick r:id="rId6" action="ppaction://hlinksldjump"/>
            <a:extLst>
              <a:ext uri="{FF2B5EF4-FFF2-40B4-BE49-F238E27FC236}">
                <a16:creationId xmlns:a16="http://schemas.microsoft.com/office/drawing/2014/main" id="{0BE1F017-64EC-4C74-8D45-65DCE9360078}"/>
              </a:ext>
            </a:extLst>
          </p:cNvPr>
          <p:cNvSpPr/>
          <p:nvPr/>
        </p:nvSpPr>
        <p:spPr>
          <a:xfrm>
            <a:off x="8545828" y="2996952"/>
            <a:ext cx="288032" cy="19411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Striped Right 8">
            <a:hlinkClick r:id="rId7" action="ppaction://hlinksldjump"/>
            <a:extLst>
              <a:ext uri="{FF2B5EF4-FFF2-40B4-BE49-F238E27FC236}">
                <a16:creationId xmlns:a16="http://schemas.microsoft.com/office/drawing/2014/main" id="{6B18DA6D-77E9-4E7A-8D6F-21E0A7E54177}"/>
              </a:ext>
            </a:extLst>
          </p:cNvPr>
          <p:cNvSpPr/>
          <p:nvPr/>
        </p:nvSpPr>
        <p:spPr>
          <a:xfrm>
            <a:off x="6588224" y="3429000"/>
            <a:ext cx="288032" cy="21602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Striped Right 9">
            <a:hlinkClick r:id="rId8" action="ppaction://hlinksldjump"/>
            <a:extLst>
              <a:ext uri="{FF2B5EF4-FFF2-40B4-BE49-F238E27FC236}">
                <a16:creationId xmlns:a16="http://schemas.microsoft.com/office/drawing/2014/main" id="{67B137B7-C6D2-490C-B8D1-D35690AD5A22}"/>
              </a:ext>
            </a:extLst>
          </p:cNvPr>
          <p:cNvSpPr/>
          <p:nvPr/>
        </p:nvSpPr>
        <p:spPr>
          <a:xfrm>
            <a:off x="7380032" y="3964600"/>
            <a:ext cx="288032" cy="21602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Striped Right 10">
            <a:hlinkClick r:id="rId9" action="ppaction://hlinksldjump"/>
            <a:extLst>
              <a:ext uri="{FF2B5EF4-FFF2-40B4-BE49-F238E27FC236}">
                <a16:creationId xmlns:a16="http://schemas.microsoft.com/office/drawing/2014/main" id="{0046DD1C-D3F5-4F5C-8937-ADDA3650B1A5}"/>
              </a:ext>
            </a:extLst>
          </p:cNvPr>
          <p:cNvSpPr/>
          <p:nvPr/>
        </p:nvSpPr>
        <p:spPr>
          <a:xfrm>
            <a:off x="7236016" y="5013176"/>
            <a:ext cx="288032" cy="21602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Striped Right 11">
            <a:hlinkClick r:id="rId10" action="ppaction://hlinksldjump"/>
            <a:extLst>
              <a:ext uri="{FF2B5EF4-FFF2-40B4-BE49-F238E27FC236}">
                <a16:creationId xmlns:a16="http://schemas.microsoft.com/office/drawing/2014/main" id="{1E90A9B2-7ADD-48CB-82AE-6A2F89C3C8AE}"/>
              </a:ext>
            </a:extLst>
          </p:cNvPr>
          <p:cNvSpPr/>
          <p:nvPr/>
        </p:nvSpPr>
        <p:spPr>
          <a:xfrm>
            <a:off x="1979712" y="5859017"/>
            <a:ext cx="288032" cy="21602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300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32" y="33327"/>
            <a:ext cx="1728472" cy="101940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prstMaterial="dkEdg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640080"/>
            <a:r>
              <a:rPr lang="ro-RO" altLang="ko-KR" sz="3200" spc="-140" dirty="0"/>
              <a:t>ANALIZĂ COMPARATIVĂ REZULTATE </a:t>
            </a:r>
            <a:br>
              <a:rPr lang="ro-RO" altLang="ko-KR" sz="3200" spc="-140" dirty="0"/>
            </a:br>
            <a:r>
              <a:rPr lang="ro-RO" altLang="ko-KR" sz="3200" spc="-140" dirty="0"/>
              <a:t>JUDEȚUL COVASNA - NIVEL NAȚIONAL</a:t>
            </a:r>
            <a:endParaRPr lang="ko-KR" altLang="en-US" sz="3200" spc="-14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7315353"/>
              </p:ext>
            </p:extLst>
          </p:nvPr>
        </p:nvGraphicFramePr>
        <p:xfrm>
          <a:off x="827584" y="1556792"/>
          <a:ext cx="763284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7544" y="126876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ÎN FUNCȚIE DE FILIERĂ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rrow: Striped Right 5">
            <a:hlinkClick r:id="rId5" action="ppaction://hlinksldjump"/>
            <a:extLst>
              <a:ext uri="{FF2B5EF4-FFF2-40B4-BE49-F238E27FC236}">
                <a16:creationId xmlns:a16="http://schemas.microsoft.com/office/drawing/2014/main" id="{35ADDE7B-6B4A-4243-892D-9B3ACB8B4544}"/>
              </a:ext>
            </a:extLst>
          </p:cNvPr>
          <p:cNvSpPr/>
          <p:nvPr/>
        </p:nvSpPr>
        <p:spPr>
          <a:xfrm>
            <a:off x="8244472" y="6320405"/>
            <a:ext cx="648072" cy="42096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2185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515C7860-AA66-4663-98E4-BF60EB368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495"/>
            <a:ext cx="1512168" cy="83822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prstMaterial="dkEdg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C2945F5-530E-40C9-8024-E9EF9F4D02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1232644"/>
              </p:ext>
            </p:extLst>
          </p:nvPr>
        </p:nvGraphicFramePr>
        <p:xfrm>
          <a:off x="1691680" y="3717032"/>
          <a:ext cx="7128792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F00175F-EDBD-4E98-89C9-B5E5EA7C69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8172720"/>
              </p:ext>
            </p:extLst>
          </p:nvPr>
        </p:nvGraphicFramePr>
        <p:xfrm>
          <a:off x="1691680" y="188640"/>
          <a:ext cx="712879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Arrow: Striped Right 7">
            <a:hlinkClick r:id="rId6" action="ppaction://hlinksldjump"/>
            <a:extLst>
              <a:ext uri="{FF2B5EF4-FFF2-40B4-BE49-F238E27FC236}">
                <a16:creationId xmlns:a16="http://schemas.microsoft.com/office/drawing/2014/main" id="{7813A7F3-165C-45DC-8B79-F143D55CED09}"/>
              </a:ext>
            </a:extLst>
          </p:cNvPr>
          <p:cNvSpPr/>
          <p:nvPr/>
        </p:nvSpPr>
        <p:spPr>
          <a:xfrm>
            <a:off x="8239198" y="6431205"/>
            <a:ext cx="648072" cy="42096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961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32" y="33327"/>
            <a:ext cx="1728472" cy="101940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prstMaterial="dkEdg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640080"/>
            <a:r>
              <a:rPr lang="ro-RO" altLang="ko-KR" sz="3200" spc="-140" dirty="0"/>
              <a:t>		REZULTATE ÎN FUNCȚIE DE </a:t>
            </a:r>
            <a:br>
              <a:rPr lang="ro-RO" altLang="ko-KR" sz="3200" spc="-140" dirty="0"/>
            </a:br>
            <a:r>
              <a:rPr lang="ro-RO" altLang="ko-KR" sz="3200" spc="-140" dirty="0"/>
              <a:t>			PROBE ȘI DISCIPLINE</a:t>
            </a:r>
            <a:endParaRPr lang="ko-KR" altLang="en-US" sz="3200" spc="-14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F0CC7DE-F034-4CAD-9A5D-4A40964C7C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9140890"/>
              </p:ext>
            </p:extLst>
          </p:nvPr>
        </p:nvGraphicFramePr>
        <p:xfrm>
          <a:off x="971600" y="1196752"/>
          <a:ext cx="6787755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AD587CF-F8ED-43A6-99E2-09895A1C8A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8484257"/>
              </p:ext>
            </p:extLst>
          </p:nvPr>
        </p:nvGraphicFramePr>
        <p:xfrm>
          <a:off x="979713" y="4088256"/>
          <a:ext cx="6779641" cy="2581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Arrow: Striped Right 7">
            <a:hlinkClick r:id="rId6" action="ppaction://hlinksldjump"/>
            <a:extLst>
              <a:ext uri="{FF2B5EF4-FFF2-40B4-BE49-F238E27FC236}">
                <a16:creationId xmlns:a16="http://schemas.microsoft.com/office/drawing/2014/main" id="{DD899BB9-A03F-49BB-B44A-4D4D6E619E9A}"/>
              </a:ext>
            </a:extLst>
          </p:cNvPr>
          <p:cNvSpPr/>
          <p:nvPr/>
        </p:nvSpPr>
        <p:spPr>
          <a:xfrm>
            <a:off x="8244268" y="6381328"/>
            <a:ext cx="648072" cy="36004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6033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32" y="33327"/>
            <a:ext cx="1728472" cy="101940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prstMaterial="dkEdg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B7FBD08-F253-4C46-920E-66041F10CD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9150303"/>
              </p:ext>
            </p:extLst>
          </p:nvPr>
        </p:nvGraphicFramePr>
        <p:xfrm>
          <a:off x="323528" y="1268760"/>
          <a:ext cx="856895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itle 3">
            <a:extLst>
              <a:ext uri="{FF2B5EF4-FFF2-40B4-BE49-F238E27FC236}">
                <a16:creationId xmlns:a16="http://schemas.microsoft.com/office/drawing/2014/main" id="{D3E3BAB8-34C9-4E9D-92F5-5C8C3AB4A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640080"/>
            <a:r>
              <a:rPr lang="ro-RO" altLang="ko-KR" sz="3200" spc="-140" dirty="0"/>
              <a:t>		REZULTATE ÎN FUNCȚIE DE </a:t>
            </a:r>
            <a:br>
              <a:rPr lang="ro-RO" altLang="ko-KR" sz="3200" spc="-140" dirty="0"/>
            </a:br>
            <a:r>
              <a:rPr lang="ro-RO" altLang="ko-KR" sz="3200" spc="-140" dirty="0"/>
              <a:t>			PROBE ȘI DISCIPLINE</a:t>
            </a:r>
            <a:endParaRPr lang="ko-KR" altLang="en-US" sz="3200" spc="-140" dirty="0"/>
          </a:p>
        </p:txBody>
      </p:sp>
      <p:sp>
        <p:nvSpPr>
          <p:cNvPr id="9" name="Arrow: Striped Right 8">
            <a:hlinkClick r:id="rId5" action="ppaction://hlinksldjump"/>
            <a:extLst>
              <a:ext uri="{FF2B5EF4-FFF2-40B4-BE49-F238E27FC236}">
                <a16:creationId xmlns:a16="http://schemas.microsoft.com/office/drawing/2014/main" id="{635CDF69-49BF-469D-987F-65715317CF9A}"/>
              </a:ext>
            </a:extLst>
          </p:cNvPr>
          <p:cNvSpPr/>
          <p:nvPr/>
        </p:nvSpPr>
        <p:spPr>
          <a:xfrm>
            <a:off x="8244268" y="6386901"/>
            <a:ext cx="648072" cy="39292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4984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32" y="33327"/>
            <a:ext cx="1728472" cy="101940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prstMaterial="dkEdg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640080"/>
            <a:r>
              <a:rPr lang="ro-RO" altLang="ko-KR" sz="3200" spc="-180" dirty="0"/>
              <a:t>REZULTATE GENERALE</a:t>
            </a:r>
            <a:endParaRPr lang="ko-KR" altLang="en-US" sz="3200" spc="-180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7F7F591-FC03-44BA-8BCB-BFAC60D857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9026757"/>
              </p:ext>
            </p:extLst>
          </p:nvPr>
        </p:nvGraphicFramePr>
        <p:xfrm>
          <a:off x="107504" y="1196752"/>
          <a:ext cx="8890892" cy="5395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Arrow: Striped Right 4">
            <a:hlinkClick r:id="rId5" action="ppaction://hlinksldjump"/>
            <a:extLst>
              <a:ext uri="{FF2B5EF4-FFF2-40B4-BE49-F238E27FC236}">
                <a16:creationId xmlns:a16="http://schemas.microsoft.com/office/drawing/2014/main" id="{E4B26FC9-E72B-41A2-8053-0DEA9FEA559A}"/>
              </a:ext>
            </a:extLst>
          </p:cNvPr>
          <p:cNvSpPr/>
          <p:nvPr/>
        </p:nvSpPr>
        <p:spPr>
          <a:xfrm>
            <a:off x="8244268" y="5877272"/>
            <a:ext cx="648072" cy="42096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1284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32" y="33327"/>
            <a:ext cx="1728472" cy="101940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prstMaterial="dkEdg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640080"/>
            <a:r>
              <a:rPr lang="ro-RO" altLang="ko-KR" sz="3200" spc="-140" dirty="0"/>
              <a:t>REZULTATE MATEMATICĂ</a:t>
            </a:r>
            <a:endParaRPr lang="ko-KR" altLang="en-US" sz="3200" spc="-14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0B7BC2B-9746-4888-9565-DBBE728506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4744026"/>
              </p:ext>
            </p:extLst>
          </p:nvPr>
        </p:nvGraphicFramePr>
        <p:xfrm>
          <a:off x="281946" y="3951629"/>
          <a:ext cx="8106478" cy="2645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Arrow: Striped Right 7">
            <a:hlinkClick r:id="rId5" action="ppaction://hlinksldjump"/>
            <a:extLst>
              <a:ext uri="{FF2B5EF4-FFF2-40B4-BE49-F238E27FC236}">
                <a16:creationId xmlns:a16="http://schemas.microsoft.com/office/drawing/2014/main" id="{364715D0-19C8-4B74-BEA7-2118AD429564}"/>
              </a:ext>
            </a:extLst>
          </p:cNvPr>
          <p:cNvSpPr/>
          <p:nvPr/>
        </p:nvSpPr>
        <p:spPr>
          <a:xfrm>
            <a:off x="8495928" y="6323012"/>
            <a:ext cx="648072" cy="41835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C80799C-48B0-4451-8CD8-8298A15A4F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5762128"/>
              </p:ext>
            </p:extLst>
          </p:nvPr>
        </p:nvGraphicFramePr>
        <p:xfrm>
          <a:off x="323528" y="1196753"/>
          <a:ext cx="8064896" cy="2664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Line Callout 1 (Border and Accent Bar) 1"/>
          <p:cNvSpPr/>
          <p:nvPr/>
        </p:nvSpPr>
        <p:spPr>
          <a:xfrm>
            <a:off x="7920372" y="2027366"/>
            <a:ext cx="899592" cy="576064"/>
          </a:xfrm>
          <a:prstGeom prst="accentBorderCallout1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 note de 10</a:t>
            </a:r>
            <a:endParaRPr lang="hu-H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032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32" y="33327"/>
            <a:ext cx="1728472" cy="101940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prstMaterial="dkEdg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640080"/>
            <a:r>
              <a:rPr lang="ro-RO" altLang="ko-KR" sz="3200" spc="-140" dirty="0"/>
              <a:t>REZULTATE MATEMATICĂ</a:t>
            </a:r>
            <a:endParaRPr lang="ko-KR" altLang="en-US" sz="3200" spc="-140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019B3DA-A529-4F71-BAEF-3E906B62D1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2792878"/>
              </p:ext>
            </p:extLst>
          </p:nvPr>
        </p:nvGraphicFramePr>
        <p:xfrm>
          <a:off x="307300" y="1200492"/>
          <a:ext cx="820891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E674BA1-6AA0-4BF7-AA7B-05C0A8A286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882093"/>
              </p:ext>
            </p:extLst>
          </p:nvPr>
        </p:nvGraphicFramePr>
        <p:xfrm>
          <a:off x="320079" y="4005065"/>
          <a:ext cx="8196133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Arrow: Striped Right 7">
            <a:hlinkClick r:id="rId6" action="ppaction://hlinksldjump"/>
            <a:extLst>
              <a:ext uri="{FF2B5EF4-FFF2-40B4-BE49-F238E27FC236}">
                <a16:creationId xmlns:a16="http://schemas.microsoft.com/office/drawing/2014/main" id="{2B1B5635-D19E-4DD9-BD3B-4CA5D9E097AF}"/>
              </a:ext>
            </a:extLst>
          </p:cNvPr>
          <p:cNvSpPr/>
          <p:nvPr/>
        </p:nvSpPr>
        <p:spPr>
          <a:xfrm>
            <a:off x="8239198" y="6431205"/>
            <a:ext cx="648072" cy="42096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9866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32" y="33327"/>
            <a:ext cx="1728472" cy="101940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prstMaterial="dkEdg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640080"/>
            <a:r>
              <a:rPr lang="ro-RO" altLang="ko-KR" sz="3200" spc="-140" dirty="0"/>
              <a:t>REZULTATE MATEMATICĂ</a:t>
            </a:r>
            <a:endParaRPr lang="ko-KR" altLang="en-US" sz="3200" spc="-140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35D6867-453D-4CAD-9012-BABFA241CC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9114696"/>
              </p:ext>
            </p:extLst>
          </p:nvPr>
        </p:nvGraphicFramePr>
        <p:xfrm>
          <a:off x="1259632" y="1412776"/>
          <a:ext cx="6624736" cy="2481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B0814BB-2D17-464D-89A6-CAD06F4896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0383487"/>
              </p:ext>
            </p:extLst>
          </p:nvPr>
        </p:nvGraphicFramePr>
        <p:xfrm>
          <a:off x="1254966" y="4005064"/>
          <a:ext cx="662940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Arrow: Striped Right 9">
            <a:hlinkClick r:id="rId6" action="ppaction://hlinksldjump"/>
            <a:extLst>
              <a:ext uri="{FF2B5EF4-FFF2-40B4-BE49-F238E27FC236}">
                <a16:creationId xmlns:a16="http://schemas.microsoft.com/office/drawing/2014/main" id="{AC626354-DD75-4C1F-9601-36EB980FB47F}"/>
              </a:ext>
            </a:extLst>
          </p:cNvPr>
          <p:cNvSpPr/>
          <p:nvPr/>
        </p:nvSpPr>
        <p:spPr>
          <a:xfrm>
            <a:off x="8239198" y="6431205"/>
            <a:ext cx="648072" cy="42096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763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32" y="33327"/>
            <a:ext cx="1728472" cy="101940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prstMaterial="dkEdg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8274"/>
            <a:ext cx="9144000" cy="1069514"/>
          </a:xfrm>
        </p:spPr>
        <p:txBody>
          <a:bodyPr/>
          <a:lstStyle/>
          <a:p>
            <a:pPr defTabSz="640080"/>
            <a:r>
              <a:rPr lang="ro-RO" altLang="ko-KR" sz="3200" spc="-140" dirty="0"/>
              <a:t>REZULTATE MATEMATICĂ</a:t>
            </a:r>
            <a:endParaRPr lang="ko-KR" altLang="en-US" sz="3200" spc="-14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B589FB0-7088-4A60-B8E5-79A4439733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668410"/>
              </p:ext>
            </p:extLst>
          </p:nvPr>
        </p:nvGraphicFramePr>
        <p:xfrm>
          <a:off x="755576" y="1196753"/>
          <a:ext cx="6036791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14BB371-3727-43BF-8162-4C22358B39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8926605"/>
              </p:ext>
            </p:extLst>
          </p:nvPr>
        </p:nvGraphicFramePr>
        <p:xfrm>
          <a:off x="2164318" y="4060296"/>
          <a:ext cx="6048671" cy="2664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Arrow: Striped Right 6">
            <a:hlinkClick r:id="rId6" action="ppaction://hlinksldjump"/>
            <a:extLst>
              <a:ext uri="{FF2B5EF4-FFF2-40B4-BE49-F238E27FC236}">
                <a16:creationId xmlns:a16="http://schemas.microsoft.com/office/drawing/2014/main" id="{27E78E97-30D8-4222-A255-A10BF4F4270F}"/>
              </a:ext>
            </a:extLst>
          </p:cNvPr>
          <p:cNvSpPr/>
          <p:nvPr/>
        </p:nvSpPr>
        <p:spPr>
          <a:xfrm>
            <a:off x="8239198" y="6431205"/>
            <a:ext cx="648072" cy="42096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ine Callout 1 (Border and Accent Bar) 1">
            <a:extLst>
              <a:ext uri="{FF2B5EF4-FFF2-40B4-BE49-F238E27FC236}">
                <a16:creationId xmlns:a16="http://schemas.microsoft.com/office/drawing/2014/main" id="{8A012461-B0DE-4678-8EA8-756F08F57C12}"/>
              </a:ext>
            </a:extLst>
          </p:cNvPr>
          <p:cNvSpPr/>
          <p:nvPr/>
        </p:nvSpPr>
        <p:spPr>
          <a:xfrm>
            <a:off x="6660232" y="2257791"/>
            <a:ext cx="851621" cy="569357"/>
          </a:xfrm>
          <a:prstGeom prst="accentBorderCallout1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note de 10</a:t>
            </a:r>
            <a:endParaRPr lang="hu-H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ine Callout 1 (Border and Accent Bar) 1">
            <a:extLst>
              <a:ext uri="{FF2B5EF4-FFF2-40B4-BE49-F238E27FC236}">
                <a16:creationId xmlns:a16="http://schemas.microsoft.com/office/drawing/2014/main" id="{20911F19-68D7-4866-90B2-09B4CC8CBED2}"/>
              </a:ext>
            </a:extLst>
          </p:cNvPr>
          <p:cNvSpPr/>
          <p:nvPr/>
        </p:nvSpPr>
        <p:spPr>
          <a:xfrm>
            <a:off x="7970437" y="4650702"/>
            <a:ext cx="899592" cy="576064"/>
          </a:xfrm>
          <a:prstGeom prst="accentBorderCallout1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 note de 10</a:t>
            </a:r>
            <a:endParaRPr lang="hu-H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0542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32" y="33327"/>
            <a:ext cx="1728472" cy="101940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prstMaterial="dkEdg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640080"/>
            <a:r>
              <a:rPr lang="ro-RO" altLang="ko-KR" sz="3200" spc="-140" dirty="0"/>
              <a:t>REZULTATE MATEMATICĂ</a:t>
            </a:r>
            <a:endParaRPr lang="ko-KR" altLang="en-US" sz="3200" spc="-14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75F3EA8-99B4-4EAE-99D4-81E14BD00C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8798344"/>
              </p:ext>
            </p:extLst>
          </p:nvPr>
        </p:nvGraphicFramePr>
        <p:xfrm>
          <a:off x="395536" y="1149331"/>
          <a:ext cx="6264696" cy="2791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F14942B-F509-4FB5-9FFA-90D1EC2F42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670097"/>
              </p:ext>
            </p:extLst>
          </p:nvPr>
        </p:nvGraphicFramePr>
        <p:xfrm>
          <a:off x="35496" y="4003640"/>
          <a:ext cx="4968552" cy="277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EAB99A7-9701-4B4C-BF5E-2DD1AF3FB9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3420306"/>
              </p:ext>
            </p:extLst>
          </p:nvPr>
        </p:nvGraphicFramePr>
        <p:xfrm>
          <a:off x="5045022" y="4004446"/>
          <a:ext cx="4032448" cy="2775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Arrow: Striped Right 7">
            <a:hlinkClick r:id="rId7" action="ppaction://hlinksldjump"/>
            <a:extLst>
              <a:ext uri="{FF2B5EF4-FFF2-40B4-BE49-F238E27FC236}">
                <a16:creationId xmlns:a16="http://schemas.microsoft.com/office/drawing/2014/main" id="{DDC05067-E504-426A-8E3D-063443F4A973}"/>
              </a:ext>
            </a:extLst>
          </p:cNvPr>
          <p:cNvSpPr/>
          <p:nvPr/>
        </p:nvSpPr>
        <p:spPr>
          <a:xfrm>
            <a:off x="8239198" y="6431205"/>
            <a:ext cx="648072" cy="42096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ine Callout 1 (Border and Accent Bar) 1">
            <a:extLst>
              <a:ext uri="{FF2B5EF4-FFF2-40B4-BE49-F238E27FC236}">
                <a16:creationId xmlns:a16="http://schemas.microsoft.com/office/drawing/2014/main" id="{6BE31EB9-03CD-4178-A707-118420B7F399}"/>
              </a:ext>
            </a:extLst>
          </p:cNvPr>
          <p:cNvSpPr/>
          <p:nvPr/>
        </p:nvSpPr>
        <p:spPr>
          <a:xfrm>
            <a:off x="4716016" y="4789081"/>
            <a:ext cx="792088" cy="576064"/>
          </a:xfrm>
          <a:prstGeom prst="accentBorderCallout1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note de 10</a:t>
            </a:r>
            <a:endParaRPr lang="hu-H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101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Striped Right 9">
            <a:hlinkClick r:id="rId2" action="ppaction://hlinksldjump"/>
            <a:extLst>
              <a:ext uri="{FF2B5EF4-FFF2-40B4-BE49-F238E27FC236}">
                <a16:creationId xmlns:a16="http://schemas.microsoft.com/office/drawing/2014/main" id="{9CE4C9E1-CF51-417A-890E-2EB4C435352D}"/>
              </a:ext>
            </a:extLst>
          </p:cNvPr>
          <p:cNvSpPr/>
          <p:nvPr/>
        </p:nvSpPr>
        <p:spPr>
          <a:xfrm>
            <a:off x="8244408" y="5066942"/>
            <a:ext cx="648072" cy="52205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32" y="33327"/>
            <a:ext cx="1728472" cy="101940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prstMaterial="dkEdg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EVALUARE</a:t>
            </a:r>
            <a:r>
              <a:rPr lang="ro-RO" sz="3600" dirty="0"/>
              <a:t>A</a:t>
            </a:r>
            <a:r>
              <a:rPr lang="en-US" sz="3600" dirty="0"/>
              <a:t> NA</a:t>
            </a:r>
            <a:r>
              <a:rPr lang="ro-RO" sz="3600" dirty="0"/>
              <a:t>ȚIONALĂ 2017</a:t>
            </a:r>
            <a:endParaRPr lang="hu-HU" sz="360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3588715-22FF-49C3-9D02-CF9FB20467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5830613"/>
              </p:ext>
            </p:extLst>
          </p:nvPr>
        </p:nvGraphicFramePr>
        <p:xfrm>
          <a:off x="539552" y="1268760"/>
          <a:ext cx="8316416" cy="2803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B89A367-DAE9-4560-94DD-128AE6E419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0004157"/>
              </p:ext>
            </p:extLst>
          </p:nvPr>
        </p:nvGraphicFramePr>
        <p:xfrm>
          <a:off x="323529" y="3861048"/>
          <a:ext cx="5832648" cy="2703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4EC4712-C159-4BE0-BF42-1881D20873A2}"/>
              </a:ext>
            </a:extLst>
          </p:cNvPr>
          <p:cNvSpPr txBox="1"/>
          <p:nvPr/>
        </p:nvSpPr>
        <p:spPr>
          <a:xfrm>
            <a:off x="5770760" y="3666638"/>
            <a:ext cx="3121720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o-RO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OBS.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Număr de elevi existenți la sfârșitul </a:t>
            </a:r>
          </a:p>
          <a:p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anului școlar 2016-2017: </a:t>
            </a:r>
            <a:r>
              <a:rPr lang="ro-RO" sz="1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1954 elev</a:t>
            </a:r>
            <a:r>
              <a:rPr lang="en-US" sz="14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ro-RO" sz="14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F06F0B-E25F-49B4-867B-68F36B3BD489}"/>
              </a:ext>
            </a:extLst>
          </p:cNvPr>
          <p:cNvSpPr txBox="1"/>
          <p:nvPr/>
        </p:nvSpPr>
        <p:spPr>
          <a:xfrm>
            <a:off x="5804143" y="5661248"/>
            <a:ext cx="3204864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o-RO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OBS. </a:t>
            </a:r>
          </a:p>
          <a:p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Un număr de </a:t>
            </a:r>
            <a:r>
              <a:rPr lang="ro-RO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147 de elevi </a:t>
            </a:r>
          </a:p>
          <a:p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promovați nu s-au înscris </a:t>
            </a:r>
          </a:p>
          <a:p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pentru susținerea Evaluării Naționale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0469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32" y="33327"/>
            <a:ext cx="1728472" cy="101940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prstMaterial="dkEdg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640080"/>
            <a:r>
              <a:rPr lang="ro-RO" altLang="ko-KR" sz="3200" spc="-140" dirty="0"/>
              <a:t>REZULTATE MATEMATICĂ</a:t>
            </a:r>
            <a:endParaRPr lang="ko-KR" altLang="en-US" sz="3200" spc="-14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F050182-2729-43F2-8E73-C23A5DD854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2069869"/>
              </p:ext>
            </p:extLst>
          </p:nvPr>
        </p:nvGraphicFramePr>
        <p:xfrm>
          <a:off x="179512" y="1196752"/>
          <a:ext cx="8825137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Arrow: Striped Right 5">
            <a:hlinkClick r:id="rId5" action="ppaction://hlinksldjump"/>
            <a:extLst>
              <a:ext uri="{FF2B5EF4-FFF2-40B4-BE49-F238E27FC236}">
                <a16:creationId xmlns:a16="http://schemas.microsoft.com/office/drawing/2014/main" id="{9B272427-BF9A-4EF3-B5D3-FCF7BAB87E38}"/>
              </a:ext>
            </a:extLst>
          </p:cNvPr>
          <p:cNvSpPr/>
          <p:nvPr/>
        </p:nvSpPr>
        <p:spPr>
          <a:xfrm>
            <a:off x="8239198" y="6431205"/>
            <a:ext cx="648072" cy="42096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878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32" y="33327"/>
            <a:ext cx="1728472" cy="101940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prstMaterial="dkEdg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640080"/>
            <a:r>
              <a:rPr lang="ro-RO" altLang="ko-KR" sz="3200" spc="-140" dirty="0"/>
              <a:t>REZULTATE MATEMATICĂ</a:t>
            </a:r>
            <a:endParaRPr lang="ko-KR" altLang="en-US" sz="3200" spc="-14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3EE2555-DE3C-4D9C-BABB-9B41DBABEF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0550634"/>
              </p:ext>
            </p:extLst>
          </p:nvPr>
        </p:nvGraphicFramePr>
        <p:xfrm>
          <a:off x="179512" y="1412776"/>
          <a:ext cx="849630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Arrow: Striped Right 5">
            <a:hlinkClick r:id="rId5" action="ppaction://hlinksldjump"/>
            <a:extLst>
              <a:ext uri="{FF2B5EF4-FFF2-40B4-BE49-F238E27FC236}">
                <a16:creationId xmlns:a16="http://schemas.microsoft.com/office/drawing/2014/main" id="{5D02C26A-B296-4991-A4FB-4AA9BE6020AA}"/>
              </a:ext>
            </a:extLst>
          </p:cNvPr>
          <p:cNvSpPr/>
          <p:nvPr/>
        </p:nvSpPr>
        <p:spPr>
          <a:xfrm>
            <a:off x="8239198" y="6431205"/>
            <a:ext cx="648072" cy="42096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3416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32" y="33327"/>
            <a:ext cx="1728472" cy="101940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prstMaterial="dkEdg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640080"/>
            <a:r>
              <a:rPr lang="ro-RO" altLang="ko-KR" sz="3200" spc="-140" dirty="0"/>
              <a:t>REZULTATE MATEMATICĂ</a:t>
            </a:r>
            <a:endParaRPr lang="ko-KR" altLang="en-US" sz="3200" spc="-14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5D08BE5-B2DD-43EF-BB76-711A885A13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4643798"/>
              </p:ext>
            </p:extLst>
          </p:nvPr>
        </p:nvGraphicFramePr>
        <p:xfrm>
          <a:off x="13184" y="1268760"/>
          <a:ext cx="8524875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Arrow: Striped Right 6">
            <a:hlinkClick r:id="rId5" action="ppaction://hlinksldjump"/>
            <a:extLst>
              <a:ext uri="{FF2B5EF4-FFF2-40B4-BE49-F238E27FC236}">
                <a16:creationId xmlns:a16="http://schemas.microsoft.com/office/drawing/2014/main" id="{51311B37-D794-42CF-BBA9-190A57910F0E}"/>
              </a:ext>
            </a:extLst>
          </p:cNvPr>
          <p:cNvSpPr/>
          <p:nvPr/>
        </p:nvSpPr>
        <p:spPr>
          <a:xfrm>
            <a:off x="8239198" y="6431205"/>
            <a:ext cx="648072" cy="42096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9038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32" y="33327"/>
            <a:ext cx="1728472" cy="101940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prstMaterial="dkEdg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640080"/>
            <a:r>
              <a:rPr lang="ro-RO" altLang="ko-KR" sz="3200" spc="-140" dirty="0"/>
              <a:t>REZULTATE MATEMATICĂ</a:t>
            </a:r>
            <a:endParaRPr lang="ko-KR" altLang="en-US" sz="3200" spc="-14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1FB2150-5158-49A8-A553-88C438332B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9397039"/>
              </p:ext>
            </p:extLst>
          </p:nvPr>
        </p:nvGraphicFramePr>
        <p:xfrm>
          <a:off x="323528" y="1628800"/>
          <a:ext cx="8496301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Arrow: Striped Right 6">
            <a:hlinkClick r:id="rId5" action="ppaction://hlinksldjump"/>
            <a:extLst>
              <a:ext uri="{FF2B5EF4-FFF2-40B4-BE49-F238E27FC236}">
                <a16:creationId xmlns:a16="http://schemas.microsoft.com/office/drawing/2014/main" id="{85E0C30D-511A-4797-86EE-1CDD3FD5FACC}"/>
              </a:ext>
            </a:extLst>
          </p:cNvPr>
          <p:cNvSpPr/>
          <p:nvPr/>
        </p:nvSpPr>
        <p:spPr>
          <a:xfrm>
            <a:off x="8239198" y="6431205"/>
            <a:ext cx="648072" cy="42096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3838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32" y="33327"/>
            <a:ext cx="1728472" cy="101940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prstMaterial="dkEdg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640080"/>
            <a:r>
              <a:rPr lang="ro-RO" altLang="ko-KR" sz="3200" dirty="0"/>
              <a:t>		STATISTICA COMPARATIVĂ  </a:t>
            </a:r>
            <a:br>
              <a:rPr lang="ro-RO" altLang="ko-KR" sz="3200" dirty="0"/>
            </a:br>
            <a:r>
              <a:rPr lang="ro-RO" altLang="ko-KR" sz="3200" spc="-150" dirty="0"/>
              <a:t>SIMULARE – BAC, PROMOȚIA CURENTĂ</a:t>
            </a:r>
            <a:endParaRPr lang="ko-KR" altLang="en-US" sz="3200" spc="-15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700977"/>
              </p:ext>
            </p:extLst>
          </p:nvPr>
        </p:nvGraphicFramePr>
        <p:xfrm>
          <a:off x="179512" y="1484784"/>
          <a:ext cx="8928992" cy="411874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2881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1243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65490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</a:tblGrid>
              <a:tr h="908199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9" marR="8089" marT="8089" marB="0" anchor="b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Simulare </a:t>
                      </a:r>
                    </a:p>
                    <a:p>
                      <a:pPr algn="ctr" fontAlgn="ctr"/>
                      <a:r>
                        <a:rPr lang="hu-H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Martie 2016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9" marR="8089" marT="8089" marB="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Simulare </a:t>
                      </a:r>
                    </a:p>
                    <a:p>
                      <a:pPr algn="ctr" fontAlgn="ctr"/>
                      <a:r>
                        <a:rPr lang="hu-H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Decembrie 2016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9" marR="8089" marT="8089" marB="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Simulare </a:t>
                      </a:r>
                    </a:p>
                    <a:p>
                      <a:pPr algn="ctr" fontAlgn="ctr"/>
                      <a:r>
                        <a:rPr lang="hu-H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Martie 2017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9" marR="8089" marT="8089" marB="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Bacalaureat</a:t>
                      </a:r>
                    </a:p>
                    <a:p>
                      <a:pPr algn="ctr" fontAlgn="ctr"/>
                      <a:r>
                        <a:rPr lang="hu-H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iunie-iulie 2017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9" marR="8089" marT="8089" marB="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DIFERENȚĂ  </a:t>
                      </a:r>
                    </a:p>
                    <a:p>
                      <a:pPr algn="ctr" fontAlgn="ctr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MARTIE-</a:t>
                      </a:r>
                    </a:p>
                    <a:p>
                      <a:pPr algn="ctr" fontAlgn="ctr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IUNIE </a:t>
                      </a:r>
                    </a:p>
                    <a:p>
                      <a:pPr algn="ctr" fontAlgn="ctr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9" marR="8089" marT="8089" marB="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901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Disciplina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9" marR="8089" marT="8089" marB="0" anchor="ctr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Înscriși 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9" marR="8089" marT="8089" marB="0" vert="vert27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Nepr.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9" marR="8089" marT="8089" marB="0" vert="vert27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Prezenți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9" marR="8089" marT="8089" marB="0" vert="vert27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Procent promovare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9" marR="8089" marT="8089" marB="0" anchor="ctr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Înscriși 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9" marR="8089" marT="8089" marB="0" vert="vert27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Nepr.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9" marR="8089" marT="8089" marB="0" vert="vert27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Prezenți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9" marR="8089" marT="8089" marB="0" vert="vert27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Procent promovare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9" marR="8089" marT="8089" marB="0" anchor="ctr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Înscriși 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9" marR="8089" marT="8089" marB="0" vert="vert27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Nepr.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9" marR="8089" marT="8089" marB="0" vert="vert27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Prezenți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9" marR="8089" marT="8089" marB="0" vert="vert27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Procent promovare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9" marR="8089" marT="8089" marB="0" anchor="ctr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Înscriși 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9" marR="8089" marT="8089" marB="0" vert="vert27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Nepr.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9" marR="8089" marT="8089" marB="0" vert="vert27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Prezenți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9" marR="8089" marT="8089" marB="0" vert="vert27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Procent promovare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9" marR="8089" marT="8089" marB="0" anchor="ctr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Înscriși 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9" marR="8089" marT="8089" marB="0" vert="vert27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Prezenți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9" marR="8089" marT="8089" marB="0" vert="vert27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6855">
                <a:tc>
                  <a:txBody>
                    <a:bodyPr/>
                    <a:lstStyle/>
                    <a:p>
                      <a:pPr algn="l" fontAlgn="b"/>
                      <a:r>
                        <a:rPr lang="vi-VN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Limba și literatura română</a:t>
                      </a:r>
                      <a:endParaRPr lang="vi-VN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9" marR="8089" marT="8089" marB="0" anchor="ctr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1346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9" marR="8089" marT="8089" marB="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9" marR="8089" marT="8089" marB="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1242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9" marR="8089" marT="8089" marB="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48.83%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9" marR="8089" marT="8089" marB="0" anchor="ctr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1296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9" marR="8089" marT="8089" marB="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9" marR="8089" marT="8089" marB="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1231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9" marR="8089" marT="8089" marB="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52.40%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9" marR="8089" marT="8089" marB="0" anchor="ctr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1332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9" marR="8089" marT="8089" marB="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9" marR="8089" marT="8089" marB="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1215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9" marR="8089" marT="8089" marB="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54.49%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9" marR="8089" marT="8089" marB="0" anchor="ctr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1081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9" marR="8089" marT="8089" marB="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9" marR="8089" marT="8089" marB="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1061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9" marR="8089" marT="8089" marB="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79.74%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9" marR="8089" marT="8089" marB="0" anchor="ctr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251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9" marR="8089" marT="8089" marB="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154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9" marR="8089" marT="8089" marB="0" anchor="ctr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768">
                <a:tc>
                  <a:txBody>
                    <a:bodyPr/>
                    <a:lstStyle/>
                    <a:p>
                      <a:pPr algn="l" fontAlgn="b"/>
                      <a:r>
                        <a:rPr lang="vi-VN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Limba și literatura maghiară</a:t>
                      </a:r>
                      <a:endParaRPr lang="vi-VN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9" marR="8089" marT="8089" marB="0" anchor="ctr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951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9" marR="8089" marT="8089" marB="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9" marR="8089" marT="8089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919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9" marR="8089" marT="8089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67.25%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9" marR="8089" marT="8089" marB="0" anchor="ctr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932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9" marR="8089" marT="8089" marB="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9" marR="8089" marT="8089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875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9" marR="8089" marT="8089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68.15%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9" marR="8089" marT="8089" marB="0" anchor="ctr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964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9" marR="8089" marT="8089" marB="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9" marR="8089" marT="8089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857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9" marR="8089" marT="8089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73.16%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9" marR="8089" marT="8089" marB="0" anchor="ctr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769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9" marR="8089" marT="8089" marB="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9" marR="8089" marT="8089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751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9" marR="8089" marT="8089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95.21%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9" marR="8089" marT="8089" marB="0" anchor="ctr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9" marR="8089" marT="8089" marB="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9" marR="8089" marT="8089" marB="0" anchor="ctr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1768">
                <a:tc>
                  <a:txBody>
                    <a:bodyPr/>
                    <a:lstStyle/>
                    <a:p>
                      <a:pPr algn="l" fontAlgn="b"/>
                      <a:r>
                        <a:rPr lang="vi-VN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Matematică</a:t>
                      </a:r>
                      <a:endParaRPr lang="vi-VN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9" marR="8089" marT="8089" marB="0" anchor="ctr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895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9" marR="8089" marT="8089" marB="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9" marR="8089" marT="8089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814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9" marR="8089" marT="8089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25.55%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9" marR="8089" marT="8089" marB="0" anchor="ctr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848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9" marR="8089" marT="8089" marB="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9" marR="8089" marT="8089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798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9" marR="8089" marT="8089" marB="0" anchor="ctr"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39.97%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9" marR="8089" marT="8089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852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9" marR="8089" marT="8089" marB="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9" marR="8089" marT="8089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783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9" marR="8089" marT="8089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54.15%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9" marR="8089" marT="8089" marB="0" anchor="ctr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673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9" marR="8089" marT="8089" marB="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9" marR="8089" marT="8089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655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9" marR="8089" marT="8089" marB="0" anchor="ctr"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83.66%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9" marR="8089" marT="8089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179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9" marR="8089" marT="8089" marB="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9" marR="8089" marT="8089" marB="0" anchor="ctr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6855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Istorie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9" marR="8089" marT="8089" marB="0" anchor="ctr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451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9" marR="8089" marT="8089" marB="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9" marR="8089" marT="8089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432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9" marR="8089" marT="8089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62.73%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9" marR="8089" marT="8089" marB="0" anchor="ctr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448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9" marR="8089" marT="8089" marB="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9" marR="8089" marT="8089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431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9" marR="8089" marT="8089" marB="0" anchor="ctr"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68.68%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9" marR="8089" marT="8089" marB="0"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480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9" marR="8089" marT="8089" marB="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9" marR="8089" marT="8089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427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9" marR="8089" marT="8089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69.79%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9" marR="8089" marT="8089" marB="0" anchor="ctr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408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9" marR="8089" marT="8089" marB="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9" marR="8089" marT="8089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407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9" marR="8089" marT="8089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98.53%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9" marR="8089" marT="8089" marB="0" anchor="ctr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9" marR="8089" marT="8089" marB="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89" marR="8089" marT="8089" marB="0" anchor="ctr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Arrow: Striped Right 4">
            <a:hlinkClick r:id="rId5" action="ppaction://hlinksldjump"/>
            <a:extLst>
              <a:ext uri="{FF2B5EF4-FFF2-40B4-BE49-F238E27FC236}">
                <a16:creationId xmlns:a16="http://schemas.microsoft.com/office/drawing/2014/main" id="{5E9A1259-B5A3-4D69-B42E-A2460A285FE8}"/>
              </a:ext>
            </a:extLst>
          </p:cNvPr>
          <p:cNvSpPr/>
          <p:nvPr/>
        </p:nvSpPr>
        <p:spPr>
          <a:xfrm>
            <a:off x="8239198" y="6431205"/>
            <a:ext cx="648072" cy="42096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455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32" y="33327"/>
            <a:ext cx="1728472" cy="101940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prstMaterial="dkEdg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640080"/>
            <a:r>
              <a:rPr lang="ro-RO" altLang="ko-KR" sz="3200" spc="-140" dirty="0"/>
              <a:t>ANALIZĂ COMPARATIVĂ</a:t>
            </a:r>
            <a:br>
              <a:rPr lang="ro-RO" altLang="ko-KR" sz="3200" spc="-140" dirty="0"/>
            </a:br>
            <a:r>
              <a:rPr lang="ro-RO" altLang="ko-KR" sz="3200" spc="-140" dirty="0"/>
              <a:t>BACALAUREAT 2012-2017</a:t>
            </a:r>
            <a:endParaRPr lang="ko-KR" altLang="en-US" sz="3200" spc="-14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786139"/>
              </p:ext>
            </p:extLst>
          </p:nvPr>
        </p:nvGraphicFramePr>
        <p:xfrm>
          <a:off x="179512" y="1268760"/>
          <a:ext cx="8712967" cy="5486398"/>
        </p:xfrm>
        <a:graphic>
          <a:graphicData uri="http://schemas.openxmlformats.org/drawingml/2006/table">
            <a:tbl>
              <a:tblPr/>
              <a:tblGrid>
                <a:gridCol w="4451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6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6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64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51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07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64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6604"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Unitate de provenienţă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955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LICEUL TEHNOLOGIC "APOR PÉTER" TG.SECUIESC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12.39%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16.67%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16.67%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13.24%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955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LICEUL TEHNOLOGIC "KÓS KÁROLY" SF.GHEORGHE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16.39%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17.65%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7.41%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27.78%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33.33%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16.67%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955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LICEUL TEHNOLOGIC "PUSKÁS TIVADAR" SF.GHEORGHE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18.06%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19.30%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26.19%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955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LICEUL TEHNOLOGIC "GÁBOR ÁRON" TG.SECUIESC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8.18%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15.25%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15.63%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11.67%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20.45%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955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LICEUL TEHNOLOGIC "NICOLAE BĂLCESCU" INT. BUZAULUI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13.24%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13.89%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23.53%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36.84%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23.33%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2955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LICEUL TEHNOLOGIC "BERDE ÁRON" SF.GHEORGHE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8.44%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26.32%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49.28%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48.08%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2955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LICEUL TEHNOLOGIC "BARÓTI SZABÓ DÁVID" BARAOLT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17.65%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22.30%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48.11%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58.88%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68.57%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53.01%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2955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LICEUL TEHNOLOGIC "CONSTANTIN BRÂNCUȘI" SF.GHEORGHE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10.45%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18.18%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31.82%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33.33%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57.69%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295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LICEUL DE ARTE "PLUGOR SÁNDOR" SF.GHEORGHE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45.61%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39.62%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63.64%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66.07%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70.37%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68.42%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2955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LICEUL "KŐRÖSI CSOMA SÁNDOR" COVASNA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43.36%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55.32%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66.97%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61.70%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68.42%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68.81%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2955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LICEUL TEORETIC "NAGY MÓZES" TG.SECUIESC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61.22%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58.76%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75.41%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67.35%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73.91%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71.56%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2955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LICEUL PEDAGOGIC "BOD PÉTER" TG.SECUIESC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43.55%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39.56%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59.21%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65.26%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46.48%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75.00%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2955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LICEUL TEOLOGIC REFORMAT TG.SECUIESC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22.45%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20.97%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34.43%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66.13%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64.71%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76.81%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2955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LICEUL TEOLOGIC REFORMAT SF.GHEORGHE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21.43%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27.69%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50.91%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57.63%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74.47%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80.70%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2955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LICEUL TEORETIC "MIRCEA ELIADE" INTORSURA BUZAULUI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62.90%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63.77%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58.62%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83.33%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92.04%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2955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LICEUL TEORETIC "MIKES KELEMEN" SF.GHEORGHE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78.50%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83.53%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86.90%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89.92%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94.69%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92.31%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2955"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COLEGIUL NATIONAL "SZÉKELY MIKÓ" SF.GHEORGHE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89.25%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85.06%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90.09%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90.98%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92.52%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94.79%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295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COLEGIUL NATIONAL "MIHAI VITEAZUL" SF.GHEORGHE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81.67%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95.16%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91.41%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96.81%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97.30%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6604"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JUDEȚ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33.48%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43.69%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57.25%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63.89%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66.67%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69.36%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5" name="Arrow: Striped Right 4">
            <a:hlinkClick r:id="rId5" action="ppaction://hlinksldjump"/>
            <a:extLst>
              <a:ext uri="{FF2B5EF4-FFF2-40B4-BE49-F238E27FC236}">
                <a16:creationId xmlns:a16="http://schemas.microsoft.com/office/drawing/2014/main" id="{AA60F9DC-19C3-4320-BFA7-F49DBA5ECA06}"/>
              </a:ext>
            </a:extLst>
          </p:cNvPr>
          <p:cNvSpPr/>
          <p:nvPr/>
        </p:nvSpPr>
        <p:spPr>
          <a:xfrm>
            <a:off x="395536" y="341053"/>
            <a:ext cx="648072" cy="42096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994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32" y="33327"/>
            <a:ext cx="1728472" cy="101940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prstMaterial="dkEdg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640080"/>
            <a:r>
              <a:rPr lang="ro-RO" altLang="ko-KR" sz="3200" spc="-140" dirty="0"/>
              <a:t>ANALIZĂ COMPARATIVĂ</a:t>
            </a:r>
            <a:br>
              <a:rPr lang="ro-RO" altLang="ko-KR" sz="3200" spc="-140" dirty="0"/>
            </a:br>
            <a:r>
              <a:rPr lang="ro-RO" altLang="ko-KR" sz="3200" spc="-140" dirty="0"/>
              <a:t>BACALAUREAT 2013-2017</a:t>
            </a:r>
            <a:endParaRPr lang="ko-KR" altLang="en-US" sz="3200" spc="-14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10367AE-649C-4543-861C-B1C47CADC9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2619340"/>
              </p:ext>
            </p:extLst>
          </p:nvPr>
        </p:nvGraphicFramePr>
        <p:xfrm>
          <a:off x="251520" y="1268760"/>
          <a:ext cx="864096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Arrow: Striped Right 6">
            <a:hlinkClick r:id="rId5" action="ppaction://hlinksldjump"/>
            <a:extLst>
              <a:ext uri="{FF2B5EF4-FFF2-40B4-BE49-F238E27FC236}">
                <a16:creationId xmlns:a16="http://schemas.microsoft.com/office/drawing/2014/main" id="{0DFA8AE1-10D9-4A68-B5B3-6188C341F843}"/>
              </a:ext>
            </a:extLst>
          </p:cNvPr>
          <p:cNvSpPr/>
          <p:nvPr/>
        </p:nvSpPr>
        <p:spPr>
          <a:xfrm rot="10800000">
            <a:off x="8244407" y="6275149"/>
            <a:ext cx="648072" cy="42096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380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4BC6B-9314-403F-93E9-24BDD757B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3200" dirty="0"/>
              <a:t>	</a:t>
            </a:r>
            <a:r>
              <a:rPr lang="pt-BR" sz="3200" dirty="0"/>
              <a:t>OLIMPIADE ŞI CONCURSURI </a:t>
            </a:r>
            <a:r>
              <a:rPr lang="ro-RO" sz="3200" dirty="0"/>
              <a:t>ÎN</a:t>
            </a:r>
            <a:br>
              <a:rPr lang="ro-RO" sz="3200" dirty="0"/>
            </a:br>
            <a:r>
              <a:rPr lang="pt-BR" sz="3200" dirty="0"/>
              <a:t> </a:t>
            </a:r>
            <a:r>
              <a:rPr lang="ro-RO" sz="3200" dirty="0"/>
              <a:t>		</a:t>
            </a:r>
            <a:r>
              <a:rPr lang="pt-BR" sz="3200" dirty="0"/>
              <a:t>AN</a:t>
            </a:r>
            <a:r>
              <a:rPr lang="ro-RO" sz="3200" dirty="0"/>
              <a:t>UL ȘCOLAR </a:t>
            </a:r>
            <a:r>
              <a:rPr lang="pt-BR" sz="3200" dirty="0"/>
              <a:t>201</a:t>
            </a:r>
            <a:r>
              <a:rPr lang="ro-RO" sz="3200" dirty="0"/>
              <a:t>6</a:t>
            </a:r>
            <a:r>
              <a:rPr lang="pt-BR" sz="3200" dirty="0"/>
              <a:t>-201</a:t>
            </a:r>
            <a:r>
              <a:rPr lang="ro-RO" sz="3200" dirty="0"/>
              <a:t>7</a:t>
            </a:r>
            <a:endParaRPr lang="en-US" sz="3200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0F499EA8-7EF1-4644-9D3B-070C4AC77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32" y="33327"/>
            <a:ext cx="1728472" cy="101940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prstMaterial="dkEdg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AD8EF1E-5954-4FB1-96A3-49BE7D132E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93826"/>
              </p:ext>
            </p:extLst>
          </p:nvPr>
        </p:nvGraphicFramePr>
        <p:xfrm>
          <a:off x="32768" y="1241618"/>
          <a:ext cx="9075736" cy="5604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2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98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71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1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15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65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263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15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059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4711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7259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72595">
                  <a:extLst>
                    <a:ext uri="{9D8B030D-6E8A-4147-A177-3AD203B41FA5}">
                      <a16:colId xmlns:a16="http://schemas.microsoft.com/office/drawing/2014/main" val="2053306058"/>
                    </a:ext>
                  </a:extLst>
                </a:gridCol>
              </a:tblGrid>
              <a:tr h="77232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o-RO" sz="1400" b="0" u="none" strike="noStrike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Nr.</a:t>
                      </a:r>
                    </a:p>
                    <a:p>
                      <a:pPr algn="ctr" fontAlgn="ctr"/>
                      <a:r>
                        <a:rPr lang="ro-RO" sz="1400" b="0" u="none" strike="noStrike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crt.</a:t>
                      </a:r>
                      <a:endParaRPr lang="ro-RO" sz="1400" b="0" i="0" u="none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o-RO" sz="1600" b="0" u="none" strike="noStrike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Denumirea concursului/olimpiadei</a:t>
                      </a:r>
                      <a:endParaRPr lang="ro-RO" sz="1600" b="0" i="0" u="none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u="none" strike="noStrike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Număr elevi participanți </a:t>
                      </a:r>
                      <a:endParaRPr lang="ro-RO" sz="1600" b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u="none" strike="noStrike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 etape</a:t>
                      </a:r>
                      <a:endParaRPr lang="pt-BR" sz="1600" b="0" i="0" u="none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it-IT" sz="1400" b="0" u="none" strike="noStrike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Nr. premii obținute la ultima</a:t>
                      </a:r>
                      <a:endParaRPr lang="ro-RO" sz="1400" b="0" u="none" strike="noStrike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 fontAlgn="ctr"/>
                      <a:r>
                        <a:rPr lang="it-IT" sz="1400" b="0" u="none" strike="noStrike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etapă a concursului</a:t>
                      </a:r>
                      <a:endParaRPr lang="it-IT" sz="1400" b="0" i="0" u="none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it-IT" sz="1400" b="0" i="0" u="none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875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000" b="0" u="none" strike="noStrike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Zonă</a:t>
                      </a:r>
                      <a:endParaRPr lang="vi-VN" sz="1000" b="0" i="0" u="none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000" b="0" u="none" strike="noStrike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Județeană</a:t>
                      </a:r>
                      <a:endParaRPr lang="vi-VN" sz="1000" b="0" i="0" u="none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000" b="0" u="none" strike="noStrike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Interjudețeană</a:t>
                      </a:r>
                      <a:endParaRPr lang="vi-VN" sz="1000" b="0" i="0" u="none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050" b="0" u="none" strike="noStrike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Națională</a:t>
                      </a:r>
                      <a:endParaRPr lang="vi-VN" sz="1050" b="0" i="0" u="none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050" b="0" u="none" strike="noStrike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Internațională</a:t>
                      </a:r>
                      <a:endParaRPr lang="vi-VN" sz="1050" b="0" i="0" u="none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u="none" strike="noStrike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ro-RO" sz="1400" b="0" i="0" u="none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u="none" strike="noStrike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II</a:t>
                      </a:r>
                      <a:endParaRPr lang="ro-RO" sz="1400" b="0" i="0" u="none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u="none" strike="noStrike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III</a:t>
                      </a:r>
                      <a:endParaRPr lang="ro-RO" sz="1400" b="0" i="0" u="none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u="none" strike="noStrike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ro-RO" sz="1400" b="0" i="0" u="none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13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Olimpiada de MATEMATICĂ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76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Concursul de Matematică Aplicată ”Adolf Haimovici”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464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Concursul de Matematică al Liceelor Maghiare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2474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Concursul de Matematică al Gimnaziilor Maghiare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3464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Concursul Național ”Lumina Math” V-VIII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3464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Concursul de Matematică ”Csillagszerző”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3464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Concursul de Matematică ”Zrinyi Ilona”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6597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Concursul de Matematică ”Körverseny” - Ediția XLV</a:t>
                      </a:r>
                      <a:r>
                        <a:rPr lang="ro-R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6354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Concursul de Matematică ”Körverseny” - Ediția XLVI</a:t>
                      </a:r>
                      <a:r>
                        <a:rPr lang="ro-R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3464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Concursul de Matematică pe echipe ”Bolyai”</a:t>
                      </a:r>
                      <a:r>
                        <a:rPr lang="ro-R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III-VIII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4185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Concursul de Matematică pe echipe ”Bolyai”</a:t>
                      </a:r>
                      <a:r>
                        <a:rPr lang="ro-R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IX-XII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935068"/>
                  </a:ext>
                </a:extLst>
              </a:tr>
              <a:tr h="313464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Olimpiada de Matematică a Satelor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3464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7" name="Arrow: Striped Right 6">
            <a:hlinkClick r:id="rId5" action="ppaction://hlinksldjump"/>
            <a:extLst>
              <a:ext uri="{FF2B5EF4-FFF2-40B4-BE49-F238E27FC236}">
                <a16:creationId xmlns:a16="http://schemas.microsoft.com/office/drawing/2014/main" id="{83DB267C-6A17-4F62-8565-979F195AAC51}"/>
              </a:ext>
            </a:extLst>
          </p:cNvPr>
          <p:cNvSpPr/>
          <p:nvPr/>
        </p:nvSpPr>
        <p:spPr>
          <a:xfrm>
            <a:off x="467544" y="566749"/>
            <a:ext cx="648072" cy="42096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283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4BC6B-9314-403F-93E9-24BDD757B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3200" dirty="0"/>
              <a:t>	</a:t>
            </a:r>
            <a:r>
              <a:rPr lang="pt-BR" sz="3200" dirty="0"/>
              <a:t>OLIMPIADE ŞI CONCURSURI </a:t>
            </a:r>
            <a:r>
              <a:rPr lang="ro-RO" sz="3200" dirty="0"/>
              <a:t>ÎN</a:t>
            </a:r>
            <a:br>
              <a:rPr lang="ro-RO" sz="3200" dirty="0"/>
            </a:br>
            <a:r>
              <a:rPr lang="pt-BR" sz="3200" dirty="0"/>
              <a:t> </a:t>
            </a:r>
            <a:r>
              <a:rPr lang="ro-RO" sz="3200" dirty="0"/>
              <a:t>		</a:t>
            </a:r>
            <a:r>
              <a:rPr lang="pt-BR" sz="3200" dirty="0"/>
              <a:t>AN</a:t>
            </a:r>
            <a:r>
              <a:rPr lang="ro-RO" sz="3200" dirty="0"/>
              <a:t>UL ȘCOLAR </a:t>
            </a:r>
            <a:r>
              <a:rPr lang="pt-BR" sz="3200" dirty="0"/>
              <a:t>201</a:t>
            </a:r>
            <a:r>
              <a:rPr lang="ro-RO" sz="3200" dirty="0"/>
              <a:t>6</a:t>
            </a:r>
            <a:r>
              <a:rPr lang="pt-BR" sz="3200" dirty="0"/>
              <a:t>-201</a:t>
            </a:r>
            <a:r>
              <a:rPr lang="ro-RO" sz="3200" dirty="0"/>
              <a:t>7</a:t>
            </a:r>
            <a:endParaRPr lang="en-US" sz="3200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0F499EA8-7EF1-4644-9D3B-070C4AC77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32" y="33327"/>
            <a:ext cx="1728472" cy="101940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prstMaterial="dkEdg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C406835-898A-4BC8-9BD4-C6298B5F9568}"/>
              </a:ext>
            </a:extLst>
          </p:cNvPr>
          <p:cNvSpPr/>
          <p:nvPr/>
        </p:nvSpPr>
        <p:spPr>
          <a:xfrm>
            <a:off x="1691680" y="1412776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PREMII OBȚINUTE ÎN ANUL ȘCOLAR 2016-2017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5A9D699-F81C-49E4-9D36-0510EB7B0D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510490"/>
              </p:ext>
            </p:extLst>
          </p:nvPr>
        </p:nvGraphicFramePr>
        <p:xfrm>
          <a:off x="173709" y="2564904"/>
          <a:ext cx="8796581" cy="27041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9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72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76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38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9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77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28825"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8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Etapa </a:t>
                      </a:r>
                      <a:endParaRPr lang="ro-RO" sz="18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PREMIUL I</a:t>
                      </a:r>
                      <a:endParaRPr lang="ro-RO" sz="14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PREMIUL II</a:t>
                      </a:r>
                      <a:endParaRPr lang="ro-RO" sz="14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PREMIUL III</a:t>
                      </a:r>
                      <a:endParaRPr lang="ro-RO" sz="14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MENȚIUNE</a:t>
                      </a:r>
                      <a:endParaRPr lang="ro-RO" sz="14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Medalie bronz</a:t>
                      </a:r>
                      <a:endParaRPr lang="ro-RO" sz="14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Premiu </a:t>
                      </a:r>
                    </a:p>
                    <a:p>
                      <a:pPr algn="ctr" fontAlgn="ctr"/>
                      <a:r>
                        <a:rPr lang="ro-RO" sz="14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special</a:t>
                      </a:r>
                      <a:endParaRPr lang="ro-RO" sz="14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</a:t>
                      </a:r>
                      <a:endParaRPr lang="ro-RO" sz="14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083">
                <a:tc>
                  <a:txBody>
                    <a:bodyPr/>
                    <a:lstStyle/>
                    <a:p>
                      <a:pPr algn="l" fontAlgn="b"/>
                      <a:r>
                        <a:rPr lang="vi-VN" sz="1800" b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Județeană</a:t>
                      </a:r>
                      <a:r>
                        <a:rPr lang="ro-RO" sz="1800" b="0" u="none" strike="noStrike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-conc</a:t>
                      </a:r>
                      <a:endParaRPr lang="vi-VN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82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083">
                <a:tc>
                  <a:txBody>
                    <a:bodyPr/>
                    <a:lstStyle/>
                    <a:p>
                      <a:pPr algn="l" fontAlgn="b"/>
                      <a:r>
                        <a:rPr lang="vi-VN" sz="1800" b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Județeană</a:t>
                      </a:r>
                      <a:r>
                        <a:rPr lang="ro-RO" sz="1800" b="0" u="none" strike="noStrike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-olimp</a:t>
                      </a:r>
                      <a:endParaRPr lang="vi-VN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57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08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Interjude</a:t>
                      </a:r>
                      <a:r>
                        <a:rPr lang="ro-RO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țeană</a:t>
                      </a:r>
                      <a:endParaRPr lang="vi-VN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43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4083">
                <a:tc>
                  <a:txBody>
                    <a:bodyPr/>
                    <a:lstStyle/>
                    <a:p>
                      <a:pPr algn="l" fontAlgn="b"/>
                      <a:r>
                        <a:rPr lang="vi-VN" sz="1800" b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Națională</a:t>
                      </a:r>
                      <a:endParaRPr lang="vi-VN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083">
                <a:tc>
                  <a:txBody>
                    <a:bodyPr/>
                    <a:lstStyle/>
                    <a:p>
                      <a:pPr algn="l" fontAlgn="b"/>
                      <a:r>
                        <a:rPr lang="vi-VN" sz="1800" b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Internațională</a:t>
                      </a:r>
                      <a:endParaRPr lang="vi-VN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o-RO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o-RO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2000" b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</a:t>
                      </a:r>
                      <a:endParaRPr lang="ro-RO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4926">
                <a:tc>
                  <a:txBody>
                    <a:bodyPr/>
                    <a:lstStyle/>
                    <a:p>
                      <a:pPr algn="l" fontAlgn="b"/>
                      <a:r>
                        <a:rPr lang="ro-RO" sz="2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</a:t>
                      </a:r>
                      <a:endParaRPr lang="ro-RO" sz="2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o-RO" sz="2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Arrow: Striped Right 5">
            <a:hlinkClick r:id="rId4" action="ppaction://hlinksldjump"/>
            <a:extLst>
              <a:ext uri="{FF2B5EF4-FFF2-40B4-BE49-F238E27FC236}">
                <a16:creationId xmlns:a16="http://schemas.microsoft.com/office/drawing/2014/main" id="{4A2F34F9-ECC2-4AC7-856D-04AF91F440A5}"/>
              </a:ext>
            </a:extLst>
          </p:cNvPr>
          <p:cNvSpPr/>
          <p:nvPr/>
        </p:nvSpPr>
        <p:spPr>
          <a:xfrm>
            <a:off x="8239198" y="6431205"/>
            <a:ext cx="648072" cy="42096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7777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4BC6B-9314-403F-93E9-24BDD757B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3200" dirty="0"/>
              <a:t>	</a:t>
            </a:r>
            <a:r>
              <a:rPr lang="pt-BR" sz="3200" dirty="0"/>
              <a:t>OLIMPIADE ŞI CONCURSURI </a:t>
            </a:r>
            <a:r>
              <a:rPr lang="ro-RO" sz="3200" dirty="0"/>
              <a:t>ÎN</a:t>
            </a:r>
            <a:br>
              <a:rPr lang="ro-RO" sz="3200" dirty="0"/>
            </a:br>
            <a:r>
              <a:rPr lang="pt-BR" sz="3200" dirty="0"/>
              <a:t> </a:t>
            </a:r>
            <a:r>
              <a:rPr lang="ro-RO" sz="3200" dirty="0"/>
              <a:t>		</a:t>
            </a:r>
            <a:r>
              <a:rPr lang="pt-BR" sz="3200" dirty="0"/>
              <a:t>AN</a:t>
            </a:r>
            <a:r>
              <a:rPr lang="ro-RO" sz="3200" dirty="0"/>
              <a:t>UL ȘCOLAR </a:t>
            </a:r>
            <a:r>
              <a:rPr lang="pt-BR" sz="3200" dirty="0"/>
              <a:t>201</a:t>
            </a:r>
            <a:r>
              <a:rPr lang="ro-RO" sz="3200" dirty="0"/>
              <a:t>6</a:t>
            </a:r>
            <a:r>
              <a:rPr lang="pt-BR" sz="3200" dirty="0"/>
              <a:t>-201</a:t>
            </a:r>
            <a:r>
              <a:rPr lang="ro-RO" sz="3200" dirty="0"/>
              <a:t>7</a:t>
            </a:r>
            <a:endParaRPr lang="en-US" sz="3200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0F499EA8-7EF1-4644-9D3B-070C4AC77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32" y="33327"/>
            <a:ext cx="1728472" cy="101940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prstMaterial="dkEdg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EADA8BA0-07C1-425F-B575-95B006398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517" y="3432977"/>
            <a:ext cx="8676966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Concursul de Matematică Aplicată "Adolf </a:t>
            </a:r>
            <a:r>
              <a:rPr kumimoji="0" lang="ro-RO" sz="2000" b="1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Haimovici</a:t>
            </a:r>
            <a:r>
              <a:rPr kumimoji="0" lang="ro-RO" sz="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" - Etapa națională</a:t>
            </a:r>
            <a:endParaRPr kumimoji="0" lang="ro-RO" sz="36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BD0FBAF-E756-4279-AEF8-522FAD35B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672" y="1295484"/>
            <a:ext cx="5400600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Olimpiada de Matematică - Etapa națională</a:t>
            </a:r>
            <a:endParaRPr kumimoji="0" lang="ro-RO" sz="36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89CFC8F-D4EE-45A1-AEF1-7E8D5CE486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532010"/>
              </p:ext>
            </p:extLst>
          </p:nvPr>
        </p:nvGraphicFramePr>
        <p:xfrm>
          <a:off x="53752" y="3933056"/>
          <a:ext cx="9036495" cy="28156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34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31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38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71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38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47144"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1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Numele și prenumele elevului</a:t>
                      </a:r>
                      <a:endParaRPr lang="ro-RO" sz="1400" b="1" i="0" u="none" strike="noStrike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1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Clasa</a:t>
                      </a:r>
                      <a:endParaRPr lang="ro-RO" sz="1400" b="1" i="0" u="none" strike="noStrike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vi-VN" sz="1400" b="1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Unitatea de învățământ</a:t>
                      </a:r>
                      <a:endParaRPr lang="vi-VN" sz="1400" b="1" i="0" u="none" strike="noStrike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1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Localitatea</a:t>
                      </a:r>
                      <a:endParaRPr lang="ro-RO" sz="1400" b="1" i="0" u="none" strike="noStrike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1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Premiul obținut</a:t>
                      </a:r>
                      <a:endParaRPr lang="ro-RO" sz="1400" b="1" i="0" u="none" strike="noStrike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vi-VN" sz="1400" b="1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Profesor </a:t>
                      </a:r>
                      <a:endParaRPr lang="ro-RO" sz="1400" b="1" u="none" strike="noStrike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vi-VN" sz="1400" b="1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pregătitor</a:t>
                      </a:r>
                      <a:endParaRPr lang="vi-VN" sz="1400" b="1" i="0" u="none" strike="noStrike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31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Czira Borbála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Liceul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Teoretic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"Nagy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Mózes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Tg.Secuiesc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Dáni Zsuzsanna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42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Dimény Áron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Liceul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Teologic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Reformat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Tg.Secuiesc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Fekete Erzsébet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Péter Róbert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Liceul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Tehnologic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"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Gábor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Áron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Tg.Secuiesc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Nánási Edit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78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Dáni Eszter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Liceul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Teoretic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"Nagy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Mózes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Tg.Secuiesc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Dáni Zsuzsanna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31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Sütő Boglárka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Liceul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Teologic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Reformat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Tg.Secuiesc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Fekete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Erzsébet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0829CB9-094C-4A0A-92A9-7AB53074F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420798"/>
              </p:ext>
            </p:extLst>
          </p:nvPr>
        </p:nvGraphicFramePr>
        <p:xfrm>
          <a:off x="107505" y="1805317"/>
          <a:ext cx="8856985" cy="13087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94762">
                  <a:extLst>
                    <a:ext uri="{9D8B030D-6E8A-4147-A177-3AD203B41FA5}">
                      <a16:colId xmlns:a16="http://schemas.microsoft.com/office/drawing/2014/main" val="1292792083"/>
                    </a:ext>
                  </a:extLst>
                </a:gridCol>
                <a:gridCol w="539022">
                  <a:extLst>
                    <a:ext uri="{9D8B030D-6E8A-4147-A177-3AD203B41FA5}">
                      <a16:colId xmlns:a16="http://schemas.microsoft.com/office/drawing/2014/main" val="659716398"/>
                    </a:ext>
                  </a:extLst>
                </a:gridCol>
                <a:gridCol w="2989124">
                  <a:extLst>
                    <a:ext uri="{9D8B030D-6E8A-4147-A177-3AD203B41FA5}">
                      <a16:colId xmlns:a16="http://schemas.microsoft.com/office/drawing/2014/main" val="1340047929"/>
                    </a:ext>
                  </a:extLst>
                </a:gridCol>
                <a:gridCol w="1223470">
                  <a:extLst>
                    <a:ext uri="{9D8B030D-6E8A-4147-A177-3AD203B41FA5}">
                      <a16:colId xmlns:a16="http://schemas.microsoft.com/office/drawing/2014/main" val="925236893"/>
                    </a:ext>
                  </a:extLst>
                </a:gridCol>
                <a:gridCol w="839358">
                  <a:extLst>
                    <a:ext uri="{9D8B030D-6E8A-4147-A177-3AD203B41FA5}">
                      <a16:colId xmlns:a16="http://schemas.microsoft.com/office/drawing/2014/main" val="92730708"/>
                    </a:ext>
                  </a:extLst>
                </a:gridCol>
                <a:gridCol w="1371249">
                  <a:extLst>
                    <a:ext uri="{9D8B030D-6E8A-4147-A177-3AD203B41FA5}">
                      <a16:colId xmlns:a16="http://schemas.microsoft.com/office/drawing/2014/main" val="821707136"/>
                    </a:ext>
                  </a:extLst>
                </a:gridCol>
              </a:tblGrid>
              <a:tr h="811540"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1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Numele și prenumele elevului</a:t>
                      </a:r>
                      <a:endParaRPr lang="ro-RO" sz="1400" b="1" i="0" u="none" strike="noStrike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1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Clasa</a:t>
                      </a:r>
                      <a:endParaRPr lang="ro-RO" sz="1400" b="1" i="0" u="none" strike="noStrike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vi-VN" sz="1400" b="1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Unitatea de învățământ</a:t>
                      </a:r>
                      <a:endParaRPr lang="vi-VN" sz="1400" b="1" i="0" u="none" strike="noStrike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1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Localitatea</a:t>
                      </a:r>
                      <a:endParaRPr lang="ro-RO" sz="1400" b="1" i="0" u="none" strike="noStrike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1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Premiul </a:t>
                      </a:r>
                    </a:p>
                    <a:p>
                      <a:pPr algn="ctr" fontAlgn="b"/>
                      <a:r>
                        <a:rPr lang="ro-RO" sz="1400" b="1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obținut</a:t>
                      </a:r>
                      <a:endParaRPr lang="ro-RO" sz="1400" b="1" i="0" u="none" strike="noStrike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vi-VN" sz="1400" b="1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Profesor </a:t>
                      </a:r>
                      <a:endParaRPr lang="ro-RO" sz="1400" b="1" u="none" strike="noStrike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vi-VN" sz="1400" b="1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pregătitor</a:t>
                      </a:r>
                      <a:endParaRPr lang="vi-VN" sz="1400" b="1" i="0" u="none" strike="noStrike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7780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Miklós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Janka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Colegiul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Naţional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"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Székely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Mikó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Sf</a:t>
                      </a:r>
                      <a:r>
                        <a:rPr lang="ro-R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Gheorghe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Medalie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o-RO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Bronz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Gödri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Judith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0603261"/>
                  </a:ext>
                </a:extLst>
              </a:tr>
            </a:tbl>
          </a:graphicData>
        </a:graphic>
      </p:graphicFrame>
      <p:sp>
        <p:nvSpPr>
          <p:cNvPr id="8" name="Arrow: Striped Right 7">
            <a:hlinkClick r:id="rId4" action="ppaction://hlinksldjump"/>
            <a:extLst>
              <a:ext uri="{FF2B5EF4-FFF2-40B4-BE49-F238E27FC236}">
                <a16:creationId xmlns:a16="http://schemas.microsoft.com/office/drawing/2014/main" id="{E3BA0757-BB24-4B16-B908-3E6720BC71E2}"/>
              </a:ext>
            </a:extLst>
          </p:cNvPr>
          <p:cNvSpPr/>
          <p:nvPr/>
        </p:nvSpPr>
        <p:spPr>
          <a:xfrm>
            <a:off x="395536" y="1185874"/>
            <a:ext cx="648072" cy="42096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40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32" y="33327"/>
            <a:ext cx="1728472" cy="101940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prstMaterial="dkEdg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EVALUARE</a:t>
            </a:r>
            <a:r>
              <a:rPr lang="ro-RO" sz="3600" dirty="0"/>
              <a:t>A</a:t>
            </a:r>
            <a:r>
              <a:rPr lang="en-US" sz="3600" dirty="0"/>
              <a:t> NA</a:t>
            </a:r>
            <a:r>
              <a:rPr lang="ro-RO" sz="3600" dirty="0"/>
              <a:t>ȚIONALĂ 2017</a:t>
            </a:r>
            <a:endParaRPr lang="hu-HU" sz="36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B276048-93B5-42A2-B56E-D5F5684F6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417375"/>
            <a:ext cx="3240360" cy="460648"/>
          </a:xfrm>
        </p:spPr>
        <p:txBody>
          <a:bodyPr/>
          <a:lstStyle/>
          <a:p>
            <a:r>
              <a:rPr lang="ro-RO" b="1" u="sng" dirty="0">
                <a:latin typeface="Arial" panose="020B0604020202020204" pitchFamily="34" charset="0"/>
                <a:cs typeface="Arial" panose="020B0604020202020204" pitchFamily="34" charset="0"/>
              </a:rPr>
              <a:t>REZULTATE GENERALE: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A3546B8-9A75-42D8-B270-22CA53FADE3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5536" y="1988840"/>
            <a:ext cx="8229600" cy="1008112"/>
          </a:xfrm>
        </p:spPr>
        <p:txBody>
          <a:bodyPr/>
          <a:lstStyle/>
          <a:p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Procentul mediilor generale de 5 și peste 5: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înainte de contestații – </a:t>
            </a:r>
            <a:r>
              <a:rPr lang="ro-RO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71,80%</a:t>
            </a:r>
            <a:endParaRPr lang="ro-RO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după contestații – </a:t>
            </a:r>
            <a:r>
              <a:rPr lang="ro-RO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71,80%</a:t>
            </a:r>
            <a:endParaRPr lang="ro-RO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017A2DB-89A4-4D0F-9FFC-2D60464229EB}"/>
              </a:ext>
            </a:extLst>
          </p:cNvPr>
          <p:cNvSpPr txBox="1">
            <a:spLocks/>
          </p:cNvSpPr>
          <p:nvPr/>
        </p:nvSpPr>
        <p:spPr>
          <a:xfrm>
            <a:off x="297868" y="3107769"/>
            <a:ext cx="8424936" cy="4606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b="1" u="sng" dirty="0">
                <a:latin typeface="Arial" panose="020B0604020202020204" pitchFamily="34" charset="0"/>
                <a:cs typeface="Arial" panose="020B0604020202020204" pitchFamily="34" charset="0"/>
              </a:rPr>
              <a:t>STATISTICA PRIVIND NUMĂRUL DE CONTESTAȚII DEPUSE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C3AC46F-A87C-40EC-ABFC-797260F9E3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66121"/>
              </p:ext>
            </p:extLst>
          </p:nvPr>
        </p:nvGraphicFramePr>
        <p:xfrm>
          <a:off x="395536" y="3837294"/>
          <a:ext cx="7886700" cy="1752600"/>
        </p:xfrm>
        <a:graphic>
          <a:graphicData uri="http://schemas.openxmlformats.org/drawingml/2006/table">
            <a:tbl>
              <a:tblPr firstRow="1" firstCol="1" bandRow="1">
                <a:tableStyleId>{2A488322-F2BA-4B5B-9748-0D474271808F}</a:tableStyleId>
              </a:tblPr>
              <a:tblGrid>
                <a:gridCol w="2733530">
                  <a:extLst>
                    <a:ext uri="{9D8B030D-6E8A-4147-A177-3AD203B41FA5}">
                      <a16:colId xmlns:a16="http://schemas.microsoft.com/office/drawing/2014/main" val="3655760609"/>
                    </a:ext>
                  </a:extLst>
                </a:gridCol>
                <a:gridCol w="1288687">
                  <a:extLst>
                    <a:ext uri="{9D8B030D-6E8A-4147-A177-3AD203B41FA5}">
                      <a16:colId xmlns:a16="http://schemas.microsoft.com/office/drawing/2014/main" val="4025946286"/>
                    </a:ext>
                  </a:extLst>
                </a:gridCol>
                <a:gridCol w="1288687">
                  <a:extLst>
                    <a:ext uri="{9D8B030D-6E8A-4147-A177-3AD203B41FA5}">
                      <a16:colId xmlns:a16="http://schemas.microsoft.com/office/drawing/2014/main" val="1408078342"/>
                    </a:ext>
                  </a:extLst>
                </a:gridCol>
                <a:gridCol w="1288687">
                  <a:extLst>
                    <a:ext uri="{9D8B030D-6E8A-4147-A177-3AD203B41FA5}">
                      <a16:colId xmlns:a16="http://schemas.microsoft.com/office/drawing/2014/main" val="4082691601"/>
                    </a:ext>
                  </a:extLst>
                </a:gridCol>
                <a:gridCol w="1287109">
                  <a:extLst>
                    <a:ext uri="{9D8B030D-6E8A-4147-A177-3AD203B41FA5}">
                      <a16:colId xmlns:a16="http://schemas.microsoft.com/office/drawing/2014/main" val="2953572413"/>
                    </a:ext>
                  </a:extLst>
                </a:gridCol>
              </a:tblGrid>
              <a:tr h="2882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DISCIPLINA DE EXAMEN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Nota finală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scăzută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după contestații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Nota finală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neschimbată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după contestații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Nota finală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mărită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după contestații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216248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144145">
                        <a:spcAft>
                          <a:spcPts val="0"/>
                        </a:spcAft>
                      </a:pPr>
                      <a:r>
                        <a:rPr lang="ro-RO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Limba și literatura română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7058966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144145">
                        <a:spcAft>
                          <a:spcPts val="0"/>
                        </a:spcAft>
                      </a:pPr>
                      <a:r>
                        <a:rPr lang="ro-RO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Limba și literatura maghiară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4993139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144145">
                        <a:spcAft>
                          <a:spcPts val="0"/>
                        </a:spcAft>
                      </a:pPr>
                      <a:r>
                        <a:rPr lang="ro-RO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Matematică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140939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US" sz="105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05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</a:t>
                      </a:r>
                      <a:endParaRPr lang="en-US" sz="105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</a:t>
                      </a:r>
                      <a:endParaRPr lang="en-US" sz="105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75393053"/>
                  </a:ext>
                </a:extLst>
              </a:tr>
            </a:tbl>
          </a:graphicData>
        </a:graphic>
      </p:graphicFrame>
      <p:sp>
        <p:nvSpPr>
          <p:cNvPr id="8" name="Arrow: Striped Right 7">
            <a:hlinkClick r:id="rId4" action="ppaction://hlinksldjump"/>
            <a:extLst>
              <a:ext uri="{FF2B5EF4-FFF2-40B4-BE49-F238E27FC236}">
                <a16:creationId xmlns:a16="http://schemas.microsoft.com/office/drawing/2014/main" id="{4555E733-7797-41FB-A1B2-7317201477FA}"/>
              </a:ext>
            </a:extLst>
          </p:cNvPr>
          <p:cNvSpPr/>
          <p:nvPr/>
        </p:nvSpPr>
        <p:spPr>
          <a:xfrm>
            <a:off x="7897756" y="6075041"/>
            <a:ext cx="648072" cy="52205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3761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4BC6B-9314-403F-93E9-24BDD757B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3200" dirty="0"/>
              <a:t>	</a:t>
            </a:r>
            <a:r>
              <a:rPr lang="pt-BR" sz="3200" dirty="0"/>
              <a:t>OLIMPIADE ŞI CONCURSURI </a:t>
            </a:r>
            <a:r>
              <a:rPr lang="ro-RO" sz="3200" dirty="0"/>
              <a:t>ÎN</a:t>
            </a:r>
            <a:br>
              <a:rPr lang="ro-RO" sz="3200" dirty="0"/>
            </a:br>
            <a:r>
              <a:rPr lang="pt-BR" sz="3200" dirty="0"/>
              <a:t> </a:t>
            </a:r>
            <a:r>
              <a:rPr lang="ro-RO" sz="3200" dirty="0"/>
              <a:t>		</a:t>
            </a:r>
            <a:r>
              <a:rPr lang="pt-BR" sz="3200" dirty="0"/>
              <a:t>AN</a:t>
            </a:r>
            <a:r>
              <a:rPr lang="ro-RO" sz="3200" dirty="0"/>
              <a:t>UL ȘCOLAR </a:t>
            </a:r>
            <a:r>
              <a:rPr lang="pt-BR" sz="3200" dirty="0"/>
              <a:t>201</a:t>
            </a:r>
            <a:r>
              <a:rPr lang="ro-RO" sz="3200" dirty="0"/>
              <a:t>6</a:t>
            </a:r>
            <a:r>
              <a:rPr lang="pt-BR" sz="3200" dirty="0"/>
              <a:t>-201</a:t>
            </a:r>
            <a:r>
              <a:rPr lang="ro-RO" sz="3200" dirty="0"/>
              <a:t>7</a:t>
            </a:r>
            <a:endParaRPr lang="en-US" sz="3200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0F499EA8-7EF1-4644-9D3B-070C4AC77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32" y="33327"/>
            <a:ext cx="1728472" cy="101940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prstMaterial="dkEdg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9BD0FBAF-E756-4279-AEF8-522FAD35B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388904"/>
            <a:ext cx="9027364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Concursul de Matematică al Gimnaziilor Maghiare din România  - Etapa națională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89CFC8F-D4EE-45A1-AEF1-7E8D5CE486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604851"/>
              </p:ext>
            </p:extLst>
          </p:nvPr>
        </p:nvGraphicFramePr>
        <p:xfrm>
          <a:off x="116634" y="2060848"/>
          <a:ext cx="8910731" cy="42517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28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1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46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61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51418"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1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Numele și prenumele </a:t>
                      </a:r>
                    </a:p>
                    <a:p>
                      <a:pPr algn="ctr" fontAlgn="b"/>
                      <a:r>
                        <a:rPr lang="ro-RO" sz="1400" b="1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elevului</a:t>
                      </a:r>
                      <a:endParaRPr lang="ro-RO" sz="1400" b="1" i="0" u="none" strike="noStrike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1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Clasa</a:t>
                      </a:r>
                      <a:endParaRPr lang="ro-RO" sz="1400" b="1" i="0" u="none" strike="noStrike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vi-VN" sz="1400" b="1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Unitatea de învățământ</a:t>
                      </a:r>
                      <a:endParaRPr lang="vi-VN" sz="1400" b="1" i="0" u="none" strike="noStrike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1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Localitatea</a:t>
                      </a:r>
                      <a:endParaRPr lang="ro-RO" sz="1400" b="1" i="0" u="none" strike="noStrike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1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Premiul obținut</a:t>
                      </a:r>
                      <a:endParaRPr lang="ro-RO" sz="1400" b="1" i="0" u="none" strike="noStrike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vi-VN" sz="1400" b="1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Profesor </a:t>
                      </a:r>
                      <a:endParaRPr lang="ro-RO" sz="1400" b="1" u="none" strike="noStrike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vi-VN" sz="1400" b="1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pregătitor</a:t>
                      </a:r>
                      <a:endParaRPr lang="vi-VN" sz="1400" b="1" i="0" u="none" strike="noStrike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0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Miklós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Janka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Colegiul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Național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"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Székely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Mikó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Sf</a:t>
                      </a:r>
                      <a:r>
                        <a:rPr lang="ro-R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Gheorghe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Gödri Judith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0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Tamás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Péter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Colegiul Național "Székely Mikó"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Sf</a:t>
                      </a:r>
                      <a:r>
                        <a:rPr kumimoji="0" lang="ro-RO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Gheorghe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ro-R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Special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Gödri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Judith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0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Bereczki Anna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Liceul Teoretic "Mikes Kelemen"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Sf</a:t>
                      </a:r>
                      <a:r>
                        <a:rPr kumimoji="0" lang="ro-RO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Gheorghe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Special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Varga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Csilla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0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Márkó Ágnes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Şcoala Gimnazială "Gaál Mózes"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Baraolt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Zajzon Csaba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00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Demeter Gergő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Colegiul Național "Székely Mikó"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Sf</a:t>
                      </a:r>
                      <a:r>
                        <a:rPr kumimoji="0" lang="ro-RO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Gheorghe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ro-R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Special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Gödri Judith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00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Kotró Kosztándi Anna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Colegiul Național "Székely Mikó"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Sf</a:t>
                      </a:r>
                      <a:r>
                        <a:rPr kumimoji="0" lang="ro-RO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Gheorghe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Deák Éva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6986604"/>
                  </a:ext>
                </a:extLst>
              </a:tr>
              <a:tr h="5000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Laczkó Csongor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Colegiul Național "Székely Mikó"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Sf</a:t>
                      </a:r>
                      <a:r>
                        <a:rPr kumimoji="0" lang="ro-RO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Gheorghe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Special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Deák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Éva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7575349"/>
                  </a:ext>
                </a:extLst>
              </a:tr>
            </a:tbl>
          </a:graphicData>
        </a:graphic>
      </p:graphicFrame>
      <p:sp>
        <p:nvSpPr>
          <p:cNvPr id="8" name="Arrow: Striped Right 7">
            <a:hlinkClick r:id="rId5" action="ppaction://hlinksldjump"/>
            <a:extLst>
              <a:ext uri="{FF2B5EF4-FFF2-40B4-BE49-F238E27FC236}">
                <a16:creationId xmlns:a16="http://schemas.microsoft.com/office/drawing/2014/main" id="{6BB980BA-2A32-4BA8-BAAF-EBEF984AEBA0}"/>
              </a:ext>
            </a:extLst>
          </p:cNvPr>
          <p:cNvSpPr/>
          <p:nvPr/>
        </p:nvSpPr>
        <p:spPr>
          <a:xfrm>
            <a:off x="8239198" y="6431205"/>
            <a:ext cx="648072" cy="42679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320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4BC6B-9314-403F-93E9-24BDD757B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3200" dirty="0"/>
              <a:t>	</a:t>
            </a:r>
            <a:r>
              <a:rPr lang="pt-BR" sz="3200" dirty="0"/>
              <a:t>OLIMPIADE ŞI CONCURSURI </a:t>
            </a:r>
            <a:r>
              <a:rPr lang="ro-RO" sz="3200" dirty="0"/>
              <a:t>ÎN</a:t>
            </a:r>
            <a:br>
              <a:rPr lang="ro-RO" sz="3200" dirty="0"/>
            </a:br>
            <a:r>
              <a:rPr lang="pt-BR" sz="3200" dirty="0"/>
              <a:t> </a:t>
            </a:r>
            <a:r>
              <a:rPr lang="ro-RO" sz="3200" dirty="0"/>
              <a:t>		</a:t>
            </a:r>
            <a:r>
              <a:rPr lang="pt-BR" sz="3200" dirty="0"/>
              <a:t>AN</a:t>
            </a:r>
            <a:r>
              <a:rPr lang="ro-RO" sz="3200" dirty="0"/>
              <a:t>UL ȘCOLAR </a:t>
            </a:r>
            <a:r>
              <a:rPr lang="pt-BR" sz="3200" dirty="0"/>
              <a:t>201</a:t>
            </a:r>
            <a:r>
              <a:rPr lang="ro-RO" sz="3200" dirty="0"/>
              <a:t>6</a:t>
            </a:r>
            <a:r>
              <a:rPr lang="pt-BR" sz="3200" dirty="0"/>
              <a:t>-201</a:t>
            </a:r>
            <a:r>
              <a:rPr lang="ro-RO" sz="3200" dirty="0"/>
              <a:t>7</a:t>
            </a:r>
            <a:endParaRPr lang="en-US" sz="3200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0F499EA8-7EF1-4644-9D3B-070C4AC77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32" y="33327"/>
            <a:ext cx="1728472" cy="101940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prstMaterial="dkEdg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9BD0FBAF-E756-4279-AEF8-522FAD35B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64949"/>
            <a:ext cx="9027364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Concursul de Matematică al Liceelor Maghiare din România  - Etapa națională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89CFC8F-D4EE-45A1-AEF1-7E8D5CE486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186303"/>
              </p:ext>
            </p:extLst>
          </p:nvPr>
        </p:nvGraphicFramePr>
        <p:xfrm>
          <a:off x="49184" y="1608881"/>
          <a:ext cx="8978180" cy="50292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28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1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46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35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937"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1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Numele și prenumele </a:t>
                      </a:r>
                    </a:p>
                    <a:p>
                      <a:pPr algn="ctr" fontAlgn="b"/>
                      <a:r>
                        <a:rPr lang="ro-RO" sz="1400" b="1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elevului</a:t>
                      </a:r>
                      <a:endParaRPr lang="ro-RO" sz="1400" b="1" i="0" u="none" strike="noStrike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1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Clasa</a:t>
                      </a:r>
                      <a:endParaRPr lang="ro-RO" sz="1400" b="1" i="0" u="none" strike="noStrike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vi-VN" sz="1400" b="1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Unitatea de învățământ</a:t>
                      </a:r>
                      <a:endParaRPr lang="vi-VN" sz="1400" b="1" i="0" u="none" strike="noStrike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1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Localitatea</a:t>
                      </a:r>
                      <a:endParaRPr lang="ro-RO" sz="1400" b="1" i="0" u="none" strike="noStrike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1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Premiul obținut</a:t>
                      </a:r>
                      <a:endParaRPr lang="ro-RO" sz="1400" b="1" i="0" u="none" strike="noStrike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vi-VN" sz="1400" b="1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Profesor </a:t>
                      </a:r>
                      <a:endParaRPr lang="ro-RO" sz="1400" b="1" u="none" strike="noStrike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vi-VN" sz="1400" b="1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pregătitor</a:t>
                      </a:r>
                      <a:endParaRPr lang="vi-VN" sz="1400" b="1" i="0" u="none" strike="noStrike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7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Roth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Apor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Colegiul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Național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"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Székely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Mikó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"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Sf</a:t>
                      </a:r>
                      <a:r>
                        <a:rPr kumimoji="0" lang="ro-RO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en-US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Gheorghe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Ugron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Szabolcs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7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Miklós Csenge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Colegiul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Național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"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Székely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Mikó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"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Sf</a:t>
                      </a:r>
                      <a:r>
                        <a:rPr kumimoji="0" lang="ro-RO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en-US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Gheorghe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Ugron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Szabolcs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7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Csutak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Dávid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Colegiul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Național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"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Székely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Mikó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"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Sf</a:t>
                      </a:r>
                      <a:r>
                        <a:rPr kumimoji="0" lang="ro-RO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Gheorghe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Ugron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Szabolcs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7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Czira Borbála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Liceul Teoretic "Nagy Mózes"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Tg.Secuiesc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Dáni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Zsuzsanna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7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Kiss Andrea-Tímea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Colegiul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Național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"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Székely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Mikó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Sf</a:t>
                      </a:r>
                      <a:r>
                        <a:rPr kumimoji="0" lang="ro-RO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en-US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Gheorghe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Ugron Szabolcs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7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Bodor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Cs.Éva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Andrea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Colegiul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Național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"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Székely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Mikó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Sf</a:t>
                      </a:r>
                      <a:r>
                        <a:rPr kumimoji="0" lang="ro-RO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en-US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Gheorghe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Biró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Béla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6986604"/>
                  </a:ext>
                </a:extLst>
              </a:tr>
              <a:tr h="3047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Máté Zsolt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Colegiul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Național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"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Székely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Mikó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Sf</a:t>
                      </a:r>
                      <a:r>
                        <a:rPr kumimoji="0" lang="ro-RO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Gheorghe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Deák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Éva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7575349"/>
                  </a:ext>
                </a:extLst>
              </a:tr>
              <a:tr h="3047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Bakó Bence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Colegiul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Național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"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Székely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Mikó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Sf</a:t>
                      </a:r>
                      <a:r>
                        <a:rPr kumimoji="0" lang="ro-RO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Gheorghe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o-RO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Special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Deák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Éva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8843942"/>
                  </a:ext>
                </a:extLst>
              </a:tr>
              <a:tr h="3047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Dáni Cs. Eszter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Liceul Teoretic "Nagy Mózes"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Tg.Secuiesc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o-RO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Special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Dáni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Zsuzsanna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4936404"/>
                  </a:ext>
                </a:extLst>
              </a:tr>
              <a:tr h="3047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Demeter L. Ábel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Colegiul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Național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"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Székely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Mikó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Sf</a:t>
                      </a:r>
                      <a:r>
                        <a:rPr kumimoji="0" lang="ro-RO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Gheorghe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o-RO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Special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Biró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Béla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3509884"/>
                  </a:ext>
                </a:extLst>
              </a:tr>
              <a:tr h="3047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Bálint F. Hunor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Colegiul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Național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"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Székely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Mikó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Sf</a:t>
                      </a:r>
                      <a:r>
                        <a:rPr kumimoji="0" lang="ro-RO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Gheorghe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o-RO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Special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Deák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Éva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2197549"/>
                  </a:ext>
                </a:extLst>
              </a:tr>
              <a:tr h="3047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Harkó E. Csanád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Colegiul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Național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"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Székely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Mikó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Sf</a:t>
                      </a:r>
                      <a:r>
                        <a:rPr kumimoji="0" lang="ro-RO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Gheorghe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o-RO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Special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Deák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Éva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2729323"/>
                  </a:ext>
                </a:extLst>
              </a:tr>
              <a:tr h="3047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Medgyesi I. Attila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Colegiul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Național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"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Székely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Mikó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Sf</a:t>
                      </a:r>
                      <a:r>
                        <a:rPr lang="ro-R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Gheorghe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Biró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Béla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0933942"/>
                  </a:ext>
                </a:extLst>
              </a:tr>
              <a:tr h="3047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Kádár Attila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Liceul</a:t>
                      </a:r>
                      <a:r>
                        <a:rPr lang="en-US" sz="15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Tehnologic</a:t>
                      </a:r>
                      <a:r>
                        <a:rPr lang="en-US" sz="15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"</a:t>
                      </a:r>
                      <a:r>
                        <a:rPr lang="en-US" sz="15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Baróti</a:t>
                      </a:r>
                      <a:r>
                        <a:rPr lang="en-US" sz="15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Szabó</a:t>
                      </a:r>
                      <a:r>
                        <a:rPr lang="en-US" sz="15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Dávid</a:t>
                      </a:r>
                      <a:r>
                        <a:rPr lang="en-US" sz="15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Baraolt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Oláh-Ilkei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Árpád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06977"/>
                  </a:ext>
                </a:extLst>
              </a:tr>
              <a:tr h="3047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Vitus I.Z. Regina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Colegiul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Național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"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Székely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Mikó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Sf</a:t>
                      </a:r>
                      <a:r>
                        <a:rPr lang="ro-R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Gheorghe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ro-R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Special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Biró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Béla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3816300"/>
                  </a:ext>
                </a:extLst>
              </a:tr>
            </a:tbl>
          </a:graphicData>
        </a:graphic>
      </p:graphicFrame>
      <p:sp>
        <p:nvSpPr>
          <p:cNvPr id="8" name="Arrow: Striped Right 7">
            <a:hlinkClick r:id="rId5" action="ppaction://hlinksldjump"/>
            <a:extLst>
              <a:ext uri="{FF2B5EF4-FFF2-40B4-BE49-F238E27FC236}">
                <a16:creationId xmlns:a16="http://schemas.microsoft.com/office/drawing/2014/main" id="{CF5B35FB-632D-4889-A7C2-7D9DD43478F0}"/>
              </a:ext>
            </a:extLst>
          </p:cNvPr>
          <p:cNvSpPr/>
          <p:nvPr/>
        </p:nvSpPr>
        <p:spPr>
          <a:xfrm>
            <a:off x="179512" y="576906"/>
            <a:ext cx="648072" cy="42096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378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4BC6B-9314-403F-93E9-24BDD757B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3200" dirty="0"/>
              <a:t>	</a:t>
            </a:r>
            <a:r>
              <a:rPr lang="pt-BR" sz="3200" dirty="0"/>
              <a:t>OLIMPIADE ŞI CONCURSURI </a:t>
            </a:r>
            <a:r>
              <a:rPr lang="ro-RO" sz="3200" dirty="0"/>
              <a:t>ÎN</a:t>
            </a:r>
            <a:br>
              <a:rPr lang="ro-RO" sz="3200" dirty="0"/>
            </a:br>
            <a:r>
              <a:rPr lang="pt-BR" sz="3200" dirty="0"/>
              <a:t> </a:t>
            </a:r>
            <a:r>
              <a:rPr lang="ro-RO" sz="3200" dirty="0"/>
              <a:t>		</a:t>
            </a:r>
            <a:r>
              <a:rPr lang="pt-BR" sz="3200" dirty="0"/>
              <a:t>AN</a:t>
            </a:r>
            <a:r>
              <a:rPr lang="ro-RO" sz="3200" dirty="0"/>
              <a:t>UL ȘCOLAR </a:t>
            </a:r>
            <a:r>
              <a:rPr lang="pt-BR" sz="3200" dirty="0"/>
              <a:t>201</a:t>
            </a:r>
            <a:r>
              <a:rPr lang="ro-RO" sz="3200" dirty="0"/>
              <a:t>6</a:t>
            </a:r>
            <a:r>
              <a:rPr lang="pt-BR" sz="3200" dirty="0"/>
              <a:t>-201</a:t>
            </a:r>
            <a:r>
              <a:rPr lang="ro-RO" sz="3200" dirty="0"/>
              <a:t>7</a:t>
            </a:r>
            <a:endParaRPr lang="en-US" sz="3200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0F499EA8-7EF1-4644-9D3B-070C4AC77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32" y="33327"/>
            <a:ext cx="1728472" cy="101940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prstMaterial="dkEdg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9BD0FBAF-E756-4279-AEF8-522FAD35B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86408"/>
            <a:ext cx="9027364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Concursul de Matematică al Gimnaziilor și Liceelor Maghiare din România  </a:t>
            </a:r>
          </a:p>
          <a:p>
            <a:pPr algn="ctr"/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- Etapa internațională -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89CFC8F-D4EE-45A1-AEF1-7E8D5CE486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868779"/>
              </p:ext>
            </p:extLst>
          </p:nvPr>
        </p:nvGraphicFramePr>
        <p:xfrm>
          <a:off x="98372" y="2132856"/>
          <a:ext cx="8928992" cy="4419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2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978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7937"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1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Numele și prenumele </a:t>
                      </a:r>
                    </a:p>
                    <a:p>
                      <a:pPr algn="ctr" fontAlgn="b"/>
                      <a:r>
                        <a:rPr lang="ro-RO" sz="1400" b="1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elevului</a:t>
                      </a:r>
                      <a:endParaRPr lang="ro-RO" sz="1400" b="1" i="0" u="none" strike="noStrike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1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Clasa</a:t>
                      </a:r>
                      <a:endParaRPr lang="ro-RO" sz="1400" b="1" i="0" u="none" strike="noStrike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vi-VN" sz="1400" b="1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Unitatea de învățământ</a:t>
                      </a:r>
                      <a:endParaRPr lang="vi-VN" sz="1400" b="1" i="0" u="none" strike="noStrike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1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Localitatea</a:t>
                      </a:r>
                      <a:endParaRPr lang="ro-RO" sz="1400" b="1" i="0" u="none" strike="noStrike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400" b="1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Premiul </a:t>
                      </a:r>
                    </a:p>
                    <a:p>
                      <a:pPr algn="ctr" fontAlgn="b"/>
                      <a:r>
                        <a:rPr lang="ro-RO" sz="1400" b="1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obținut</a:t>
                      </a:r>
                      <a:endParaRPr lang="ro-RO" sz="1400" b="1" i="0" u="none" strike="noStrike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vi-VN" sz="1400" b="1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Profesor </a:t>
                      </a:r>
                      <a:endParaRPr lang="ro-RO" sz="1400" b="1" u="none" strike="noStrike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vi-VN" sz="1400" b="1" u="none" strike="noStrike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pregătitor</a:t>
                      </a:r>
                      <a:endParaRPr lang="vi-VN" sz="1400" b="1" i="0" u="none" strike="noStrike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7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Miklós Janka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Colegiul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Național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"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Székely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Mikó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Sf</a:t>
                      </a:r>
                      <a:r>
                        <a:rPr lang="ro-R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Gheorghe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Gödri Judith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7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Tamás Péter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Colegiul Național "Székely Mikó"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Sf</a:t>
                      </a:r>
                      <a:r>
                        <a:rPr kumimoji="0" lang="ro-RO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Gheorghe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Gödri Judith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7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Kotró Kosztándi Anna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Colegiul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Național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"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Székely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Mikó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Sf</a:t>
                      </a:r>
                      <a:r>
                        <a:rPr kumimoji="0" lang="ro-RO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Gheorghe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III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Deák Éva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7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Laczkó Csongor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Colegiul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Național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"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Székely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Mikó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Sf</a:t>
                      </a:r>
                      <a:r>
                        <a:rPr kumimoji="0" lang="ro-RO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Gheorghe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III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Deák Éva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7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Bereczki Anna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Liceul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Teoretic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"Mikes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Kelemen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Sf</a:t>
                      </a:r>
                      <a:r>
                        <a:rPr kumimoji="0" lang="ro-RO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Gheorghe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Varga Csilla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7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Márkó Ágnes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Şcoala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Gimnazială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"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Gaál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Mózes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Baraolt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Zajzon Csaba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6986604"/>
                  </a:ext>
                </a:extLst>
              </a:tr>
              <a:tr h="3047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Roth Apor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Colegiul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Național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"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Székely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Mikó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Sf</a:t>
                      </a:r>
                      <a:r>
                        <a:rPr kumimoji="0" lang="ro-RO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Gheorghe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Ugron Szabolcs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7575349"/>
                  </a:ext>
                </a:extLst>
              </a:tr>
              <a:tr h="3047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Miklós Csenge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Colegiul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Național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"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Székely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Mikó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Sf</a:t>
                      </a:r>
                      <a:r>
                        <a:rPr kumimoji="0" lang="ro-RO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Gheorghe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Ugron Szabolcs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8843942"/>
                  </a:ext>
                </a:extLst>
              </a:tr>
              <a:tr h="3047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Csutak Dávid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Colegiul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Național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"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Székely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Mikó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Sf</a:t>
                      </a:r>
                      <a:r>
                        <a:rPr kumimoji="0" lang="ro-RO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Gheorghe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Ugron Szabolcs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4936404"/>
                  </a:ext>
                </a:extLst>
              </a:tr>
              <a:tr h="3047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Czira Borbála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Liceul Teoretic "Nagy Mózes"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r>
                        <a:rPr lang="ro-R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g.</a:t>
                      </a: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Secuiesc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Dáni Zsuzsanna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3509884"/>
                  </a:ext>
                </a:extLst>
              </a:tr>
              <a:tr h="3047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Kiss Andrea-Tímea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Colegiul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Național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"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Székely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Mikó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Sf</a:t>
                      </a:r>
                      <a:r>
                        <a:rPr kumimoji="0" lang="ro-RO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Gheorghe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Ugron Szabolcs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2197549"/>
                  </a:ext>
                </a:extLst>
              </a:tr>
              <a:tr h="3047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Medgyesi I. Attila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Colegiul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Național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"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Székely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Mikó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Sf</a:t>
                      </a:r>
                      <a:r>
                        <a:rPr kumimoji="0" lang="ro-RO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Gheorghe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Biró Béla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2729323"/>
                  </a:ext>
                </a:extLst>
              </a:tr>
              <a:tr h="3047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Kádár Attila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Liceul</a:t>
                      </a:r>
                      <a:r>
                        <a:rPr lang="en-US" sz="15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Tehnologic</a:t>
                      </a:r>
                      <a:r>
                        <a:rPr lang="en-US" sz="15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"</a:t>
                      </a:r>
                      <a:r>
                        <a:rPr lang="en-US" sz="15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Baróti</a:t>
                      </a:r>
                      <a:r>
                        <a:rPr lang="en-US" sz="15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Szabó</a:t>
                      </a:r>
                      <a:r>
                        <a:rPr lang="en-US" sz="15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5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Dávid</a:t>
                      </a:r>
                      <a:r>
                        <a:rPr lang="en-US" sz="15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Baraolt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Oláh-Ilkei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Árpád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0933942"/>
                  </a:ext>
                </a:extLst>
              </a:tr>
            </a:tbl>
          </a:graphicData>
        </a:graphic>
      </p:graphicFrame>
      <p:sp>
        <p:nvSpPr>
          <p:cNvPr id="9" name="Arrow: Striped Right 8">
            <a:hlinkClick r:id="rId5" action="ppaction://hlinksldjump"/>
            <a:extLst>
              <a:ext uri="{FF2B5EF4-FFF2-40B4-BE49-F238E27FC236}">
                <a16:creationId xmlns:a16="http://schemas.microsoft.com/office/drawing/2014/main" id="{95058C4C-D0EE-4433-ACAA-F888656F77A1}"/>
              </a:ext>
            </a:extLst>
          </p:cNvPr>
          <p:cNvSpPr/>
          <p:nvPr/>
        </p:nvSpPr>
        <p:spPr>
          <a:xfrm rot="10800000">
            <a:off x="251520" y="543031"/>
            <a:ext cx="648072" cy="42096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553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4BC6B-9314-403F-93E9-24BDD757B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3" y="33327"/>
            <a:ext cx="9144000" cy="1069514"/>
          </a:xfrm>
        </p:spPr>
        <p:txBody>
          <a:bodyPr/>
          <a:lstStyle/>
          <a:p>
            <a:r>
              <a:rPr lang="ro-RO" sz="3200" dirty="0"/>
              <a:t>	</a:t>
            </a:r>
            <a:r>
              <a:rPr lang="ro-RO" sz="2800" dirty="0"/>
              <a:t>	</a:t>
            </a:r>
            <a:r>
              <a:rPr lang="ro-RO" sz="3200" dirty="0"/>
              <a:t>RESURSE UMANE</a:t>
            </a:r>
            <a:br>
              <a:rPr lang="ro-RO" sz="2800" dirty="0"/>
            </a:br>
            <a:r>
              <a:rPr lang="ro-RO" sz="2800" spc="-100" dirty="0"/>
              <a:t>EXAMENUL DE DEFINITIVARE/TITULARIZARE</a:t>
            </a:r>
            <a:endParaRPr lang="en-US" sz="3200" spc="-100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0F499EA8-7EF1-4644-9D3B-070C4AC77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3327"/>
            <a:ext cx="1584176" cy="101940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prstMaterial="dkEdg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7A17A57-AE87-47E9-8AB1-F15D0915F0F3}"/>
              </a:ext>
            </a:extLst>
          </p:cNvPr>
          <p:cNvSpPr/>
          <p:nvPr/>
        </p:nvSpPr>
        <p:spPr>
          <a:xfrm>
            <a:off x="58781" y="1113222"/>
            <a:ext cx="6048672" cy="40011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o-RO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RESURSE UMANE ÎN </a:t>
            </a:r>
            <a:r>
              <a:rPr lang="pt-BR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ro-RO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 ȘCOLAR </a:t>
            </a:r>
            <a:r>
              <a:rPr lang="pt-BR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ro-RO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pt-BR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-201</a:t>
            </a:r>
            <a:r>
              <a:rPr lang="ro-RO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4D91EDF-D85E-4251-8D7E-F518859A12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2876184"/>
              </p:ext>
            </p:extLst>
          </p:nvPr>
        </p:nvGraphicFramePr>
        <p:xfrm>
          <a:off x="323529" y="1552453"/>
          <a:ext cx="2014785" cy="1101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DA51A8E-0C4B-4F0B-8102-8D4CDFE3D8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455590"/>
              </p:ext>
            </p:extLst>
          </p:nvPr>
        </p:nvGraphicFramePr>
        <p:xfrm>
          <a:off x="4720505" y="1552453"/>
          <a:ext cx="3924299" cy="1221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B3325E2-7CB8-4D9D-9BE2-D86F40643C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9407923"/>
              </p:ext>
            </p:extLst>
          </p:nvPr>
        </p:nvGraphicFramePr>
        <p:xfrm>
          <a:off x="323528" y="2924944"/>
          <a:ext cx="4191000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1B85B6D-5A84-4BD8-B967-95219E8A8C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7541289"/>
              </p:ext>
            </p:extLst>
          </p:nvPr>
        </p:nvGraphicFramePr>
        <p:xfrm>
          <a:off x="2498305" y="1523713"/>
          <a:ext cx="2016223" cy="1130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23D7CE41-038E-42F9-94A9-FF159239B1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0291729"/>
              </p:ext>
            </p:extLst>
          </p:nvPr>
        </p:nvGraphicFramePr>
        <p:xfrm>
          <a:off x="4644007" y="2924944"/>
          <a:ext cx="4176465" cy="1792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DE27AB9A-72CC-4DC2-96C7-369172312E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2515730"/>
              </p:ext>
            </p:extLst>
          </p:nvPr>
        </p:nvGraphicFramePr>
        <p:xfrm>
          <a:off x="257573" y="4797152"/>
          <a:ext cx="3829050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8B4479B1-1421-427C-8B5A-4289D6B0D2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3423602"/>
              </p:ext>
            </p:extLst>
          </p:nvPr>
        </p:nvGraphicFramePr>
        <p:xfrm>
          <a:off x="4313658" y="4797152"/>
          <a:ext cx="4362797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3" name="Arrow: Striped Right 12">
            <a:hlinkClick r:id="rId11" action="ppaction://hlinksldjump"/>
            <a:extLst>
              <a:ext uri="{FF2B5EF4-FFF2-40B4-BE49-F238E27FC236}">
                <a16:creationId xmlns:a16="http://schemas.microsoft.com/office/drawing/2014/main" id="{A253959D-9AA4-4FE0-9832-7AD306EEDEA7}"/>
              </a:ext>
            </a:extLst>
          </p:cNvPr>
          <p:cNvSpPr/>
          <p:nvPr/>
        </p:nvSpPr>
        <p:spPr>
          <a:xfrm>
            <a:off x="8028383" y="1322411"/>
            <a:ext cx="648072" cy="42096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992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4BC6B-9314-403F-93E9-24BDD757B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3200" dirty="0"/>
              <a:t>		RESURSE UMANE</a:t>
            </a:r>
            <a:br>
              <a:rPr lang="ro-RO" sz="3200" dirty="0"/>
            </a:br>
            <a:r>
              <a:rPr lang="pt-BR" sz="3200" dirty="0"/>
              <a:t> </a:t>
            </a:r>
            <a:r>
              <a:rPr lang="ro-RO" sz="3200" dirty="0"/>
              <a:t>	ÎN </a:t>
            </a:r>
            <a:r>
              <a:rPr lang="pt-BR" sz="3200" dirty="0"/>
              <a:t>AN</a:t>
            </a:r>
            <a:r>
              <a:rPr lang="ro-RO" sz="3200" dirty="0"/>
              <a:t>UL ȘCOLAR </a:t>
            </a:r>
            <a:r>
              <a:rPr lang="pt-BR" sz="3200" dirty="0"/>
              <a:t>201</a:t>
            </a:r>
            <a:r>
              <a:rPr lang="ro-RO" sz="3200" dirty="0"/>
              <a:t>6</a:t>
            </a:r>
            <a:r>
              <a:rPr lang="pt-BR" sz="3200" dirty="0"/>
              <a:t>-201</a:t>
            </a:r>
            <a:r>
              <a:rPr lang="ro-RO" sz="3200" dirty="0"/>
              <a:t>7</a:t>
            </a:r>
            <a:endParaRPr lang="en-US" sz="3200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0F499EA8-7EF1-4644-9D3B-070C4AC77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32" y="33327"/>
            <a:ext cx="1728472" cy="101940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prstMaterial="dkEdg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reptunghi 3">
            <a:extLst>
              <a:ext uri="{FF2B5EF4-FFF2-40B4-BE49-F238E27FC236}">
                <a16:creationId xmlns:a16="http://schemas.microsoft.com/office/drawing/2014/main" id="{2B1677FE-4206-41EE-900F-1ADB9A3AC042}"/>
              </a:ext>
            </a:extLst>
          </p:cNvPr>
          <p:cNvSpPr/>
          <p:nvPr/>
        </p:nvSpPr>
        <p:spPr>
          <a:xfrm>
            <a:off x="539552" y="1340768"/>
            <a:ext cx="7623630" cy="13234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EXAMENUL DE </a:t>
            </a:r>
            <a:r>
              <a:rPr lang="ro-RO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DEFINITIVARE</a:t>
            </a:r>
            <a:r>
              <a:rPr lang="ro-RO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 MATEMATICĂ</a:t>
            </a:r>
          </a:p>
          <a:p>
            <a:r>
              <a:rPr lang="ro-RO" sz="2000" b="1" dirty="0">
                <a:latin typeface="Arial" panose="020B0604020202020204" pitchFamily="34" charset="0"/>
                <a:cs typeface="Arial" panose="020B0604020202020204" pitchFamily="34" charset="0"/>
              </a:rPr>
              <a:t>Înscrişi:  3</a:t>
            </a:r>
          </a:p>
          <a:p>
            <a:r>
              <a:rPr lang="ro-RO" sz="2000" b="1" dirty="0">
                <a:latin typeface="Arial" panose="020B0604020202020204" pitchFamily="34" charset="0"/>
                <a:cs typeface="Arial" panose="020B0604020202020204" pitchFamily="34" charset="0"/>
              </a:rPr>
              <a:t>Prezenţi: 3</a:t>
            </a:r>
          </a:p>
          <a:p>
            <a:r>
              <a:rPr lang="ro-RO" sz="2000" b="1" dirty="0">
                <a:latin typeface="Arial" panose="020B0604020202020204" pitchFamily="34" charset="0"/>
                <a:cs typeface="Arial" panose="020B0604020202020204" pitchFamily="34" charset="0"/>
              </a:rPr>
              <a:t>Promovaţi:3 (cu medii în intervalul 8-8,99)</a:t>
            </a:r>
          </a:p>
        </p:txBody>
      </p:sp>
      <p:sp>
        <p:nvSpPr>
          <p:cNvPr id="8" name="Dreptunghi 3">
            <a:extLst>
              <a:ext uri="{FF2B5EF4-FFF2-40B4-BE49-F238E27FC236}">
                <a16:creationId xmlns:a16="http://schemas.microsoft.com/office/drawing/2014/main" id="{0E479123-95AD-4B30-A929-29F7F4B780F1}"/>
              </a:ext>
            </a:extLst>
          </p:cNvPr>
          <p:cNvSpPr/>
          <p:nvPr/>
        </p:nvSpPr>
        <p:spPr>
          <a:xfrm>
            <a:off x="539552" y="3068960"/>
            <a:ext cx="7623630" cy="13234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EXAMENUL DE </a:t>
            </a:r>
            <a:r>
              <a:rPr lang="ro-RO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000" b="1" u="sng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TITULARIZARE</a:t>
            </a:r>
            <a:r>
              <a:rPr lang="ro-RO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MATEMATICĂ</a:t>
            </a:r>
          </a:p>
          <a:p>
            <a:r>
              <a:rPr lang="ro-RO" sz="2000" b="1" dirty="0">
                <a:latin typeface="Arial" panose="020B0604020202020204" pitchFamily="34" charset="0"/>
                <a:cs typeface="Arial" panose="020B0604020202020204" pitchFamily="34" charset="0"/>
              </a:rPr>
              <a:t>Înscriși: 10</a:t>
            </a:r>
          </a:p>
          <a:p>
            <a:r>
              <a:rPr lang="ro-RO" sz="2000" b="1" dirty="0">
                <a:latin typeface="Arial" panose="020B0604020202020204" pitchFamily="34" charset="0"/>
                <a:cs typeface="Arial" panose="020B0604020202020204" pitchFamily="34" charset="0"/>
              </a:rPr>
              <a:t>Prezenți: 6 candidați</a:t>
            </a:r>
          </a:p>
          <a:p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Nr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 n</a:t>
            </a:r>
            <a:r>
              <a:rPr lang="ro-RO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ote</a:t>
            </a:r>
            <a:r>
              <a:rPr lang="ro-RO" sz="2000" b="1" dirty="0">
                <a:latin typeface="Arial" panose="020B0604020202020204" pitchFamily="34" charset="0"/>
                <a:cs typeface="Arial" panose="020B0604020202020204" pitchFamily="34" charset="0"/>
              </a:rPr>
              <a:t> peste 7:  5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candida</a:t>
            </a:r>
            <a:r>
              <a:rPr lang="ro-RO" sz="2000" b="1" dirty="0">
                <a:latin typeface="Arial" panose="020B0604020202020204" pitchFamily="34" charset="0"/>
                <a:cs typeface="Arial" panose="020B0604020202020204" pitchFamily="34" charset="0"/>
              </a:rPr>
              <a:t>ți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FA9455C-8EAE-4C53-B6AC-B40CDB0E2E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3408920"/>
              </p:ext>
            </p:extLst>
          </p:nvPr>
        </p:nvGraphicFramePr>
        <p:xfrm>
          <a:off x="611560" y="4509120"/>
          <a:ext cx="7479613" cy="2239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Arrow: Striped Right 6">
            <a:hlinkClick r:id="rId5" action="ppaction://hlinksldjump"/>
            <a:extLst>
              <a:ext uri="{FF2B5EF4-FFF2-40B4-BE49-F238E27FC236}">
                <a16:creationId xmlns:a16="http://schemas.microsoft.com/office/drawing/2014/main" id="{BC9F05CB-4951-4F4F-8B8F-90AE97C841B4}"/>
              </a:ext>
            </a:extLst>
          </p:cNvPr>
          <p:cNvSpPr/>
          <p:nvPr/>
        </p:nvSpPr>
        <p:spPr>
          <a:xfrm>
            <a:off x="8239198" y="6431205"/>
            <a:ext cx="648072" cy="42096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536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4BC6B-9314-403F-93E9-24BDD757B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3200" dirty="0"/>
              <a:t>		RESURSE UMANE</a:t>
            </a:r>
            <a:br>
              <a:rPr lang="ro-RO" sz="3200" dirty="0"/>
            </a:br>
            <a:r>
              <a:rPr lang="pt-BR" sz="3200" dirty="0"/>
              <a:t> </a:t>
            </a:r>
            <a:r>
              <a:rPr lang="ro-RO" sz="3200" dirty="0"/>
              <a:t>	ÎN </a:t>
            </a:r>
            <a:r>
              <a:rPr lang="pt-BR" sz="3200" dirty="0"/>
              <a:t>AN</a:t>
            </a:r>
            <a:r>
              <a:rPr lang="ro-RO" sz="3200" dirty="0"/>
              <a:t>UL ȘCOLAR </a:t>
            </a:r>
            <a:r>
              <a:rPr lang="pt-BR" sz="3200" dirty="0"/>
              <a:t>201</a:t>
            </a:r>
            <a:r>
              <a:rPr lang="ro-RO" sz="3200" dirty="0"/>
              <a:t>6</a:t>
            </a:r>
            <a:r>
              <a:rPr lang="pt-BR" sz="3200" dirty="0"/>
              <a:t>-201</a:t>
            </a:r>
            <a:r>
              <a:rPr lang="ro-RO" sz="3200" dirty="0"/>
              <a:t>7</a:t>
            </a:r>
            <a:endParaRPr lang="en-US" sz="3200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0F499EA8-7EF1-4644-9D3B-070C4AC77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32" y="33327"/>
            <a:ext cx="1728472" cy="101940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prstMaterial="dkEdg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8786215-5EBB-470B-8F5B-022DD0633C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2951072"/>
              </p:ext>
            </p:extLst>
          </p:nvPr>
        </p:nvGraphicFramePr>
        <p:xfrm>
          <a:off x="2195456" y="1368310"/>
          <a:ext cx="5184576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92DE5C8-9BB4-439C-A725-828E09D341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3098026"/>
              </p:ext>
            </p:extLst>
          </p:nvPr>
        </p:nvGraphicFramePr>
        <p:xfrm>
          <a:off x="323528" y="4005064"/>
          <a:ext cx="4536504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3FE6FC7-863B-4E89-A9F2-B4D52E61CC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2896867"/>
              </p:ext>
            </p:extLst>
          </p:nvPr>
        </p:nvGraphicFramePr>
        <p:xfrm>
          <a:off x="5220072" y="4005064"/>
          <a:ext cx="3456384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Arrow: Striped Right 9">
            <a:hlinkClick r:id="rId7" action="ppaction://hlinksldjump"/>
            <a:extLst>
              <a:ext uri="{FF2B5EF4-FFF2-40B4-BE49-F238E27FC236}">
                <a16:creationId xmlns:a16="http://schemas.microsoft.com/office/drawing/2014/main" id="{50A18A38-BC07-4E68-BC1C-87F248430EC8}"/>
              </a:ext>
            </a:extLst>
          </p:cNvPr>
          <p:cNvSpPr/>
          <p:nvPr/>
        </p:nvSpPr>
        <p:spPr>
          <a:xfrm rot="10800000">
            <a:off x="8388424" y="6021288"/>
            <a:ext cx="648072" cy="42096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535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4BC6B-9314-403F-93E9-24BDD757B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3200" dirty="0"/>
              <a:t>			STRUCTURA </a:t>
            </a:r>
            <a:br>
              <a:rPr lang="ro-RO" sz="3200" dirty="0"/>
            </a:br>
            <a:r>
              <a:rPr lang="ro-RO" sz="3200" dirty="0"/>
              <a:t>	  ANULUI ŞCOLAR 2017-2018</a:t>
            </a:r>
            <a:endParaRPr lang="en-US" sz="3200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0F499EA8-7EF1-4644-9D3B-070C4AC77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32" y="33327"/>
            <a:ext cx="1728472" cy="101940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prstMaterial="dkEdg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185C250-6576-4F99-9F47-E5B38829372E}"/>
              </a:ext>
            </a:extLst>
          </p:cNvPr>
          <p:cNvSpPr/>
          <p:nvPr/>
        </p:nvSpPr>
        <p:spPr>
          <a:xfrm>
            <a:off x="467544" y="1177526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altLang="hu-HU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aprobată prin OMEN</a:t>
            </a:r>
            <a:r>
              <a:rPr lang="en-US" altLang="hu-HU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o-RO" altLang="hu-HU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nr. 3382/</a:t>
            </a:r>
            <a:r>
              <a:rPr lang="en-US" altLang="hu-HU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24.02.</a:t>
            </a:r>
            <a:r>
              <a:rPr lang="ro-RO" altLang="hu-HU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8F6807-D2BE-4700-AF96-F91AA7F0CC4F}"/>
              </a:ext>
            </a:extLst>
          </p:cNvPr>
          <p:cNvSpPr/>
          <p:nvPr/>
        </p:nvSpPr>
        <p:spPr>
          <a:xfrm>
            <a:off x="143508" y="1533465"/>
            <a:ext cx="885698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indent="-640080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Art.1 </a:t>
            </a:r>
            <a:endParaRPr lang="ro-RO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lvl="1" indent="-64008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Anul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şcolar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2017-2018 are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35 de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săptămâni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cursuri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însumând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167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zile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lucrătoare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o-R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 indent="-64008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excepţie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prevederile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(1) se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stabilesc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următoarele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548640" lvl="2" indent="-45720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a)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clasele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terminale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învăţământul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liceal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anul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şcolar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32 de </a:t>
            </a:r>
            <a:endParaRPr lang="ro-RO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1520" lvl="2" indent="-457200"/>
            <a:r>
              <a:rPr lang="ro-RO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săptămâni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cursuri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încheie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data de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25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2018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548640" lvl="2" indent="-45720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b)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clasa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 VIII-a,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anul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şcolar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34 de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săptămâni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cursuri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endParaRPr lang="ro-R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0080" lvl="2" indent="-457200"/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încheie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data de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iunie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2018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ro-R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 indent="-640080">
              <a:defRPr/>
            </a:pPr>
            <a:r>
              <a:rPr lang="ro-RO" sz="2000" b="1" dirty="0">
                <a:latin typeface="Arial" panose="020B0604020202020204" pitchFamily="34" charset="0"/>
                <a:cs typeface="Arial" panose="020B0604020202020204" pitchFamily="34" charset="0"/>
              </a:rPr>
              <a:t>Art. 5 </a:t>
            </a:r>
          </a:p>
          <a:p>
            <a:pPr marL="91440" indent="-365760">
              <a:buAutoNum type="arabicParenBoth"/>
              <a:defRPr/>
            </a:pP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Programul național </a:t>
            </a:r>
            <a:r>
              <a:rPr lang="ro-RO" sz="2000" b="1" dirty="0">
                <a:latin typeface="Arial" panose="020B0604020202020204" pitchFamily="34" charset="0"/>
                <a:cs typeface="Arial" panose="020B0604020202020204" pitchFamily="34" charset="0"/>
              </a:rPr>
              <a:t>”Școala altfel” 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se va desfășura în perioada </a:t>
            </a:r>
          </a:p>
          <a:p>
            <a:pPr marL="365760"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o-RO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o-RO" sz="2000" b="1" dirty="0">
                <a:latin typeface="Arial" panose="020B0604020202020204" pitchFamily="34" charset="0"/>
                <a:cs typeface="Arial" panose="020B0604020202020204" pitchFamily="34" charset="0"/>
              </a:rPr>
              <a:t>.2017 – 31.05.2018</a:t>
            </a: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, pe o perioadă de 5 zile consecutive lucrătoare, </a:t>
            </a:r>
          </a:p>
          <a:p>
            <a:pPr marL="365760">
              <a:defRPr/>
            </a:pP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a căror planificare se află la decizia unității de învățământ.</a:t>
            </a:r>
          </a:p>
          <a:p>
            <a:pPr marL="91440" indent="-640080">
              <a:defRPr/>
            </a:pP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(2) Intervalul aferent programului ”Școala altfel” nu coincide cu perioada </a:t>
            </a:r>
          </a:p>
          <a:p>
            <a:pPr marL="365760" indent="-640080">
              <a:defRPr/>
            </a:pPr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	tezelor semestriale.</a:t>
            </a:r>
          </a:p>
          <a:p>
            <a:pPr marL="365760" indent="-640080">
              <a:defRPr/>
            </a:pPr>
            <a:r>
              <a:rPr lang="ro-RO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Art.6 </a:t>
            </a:r>
            <a:r>
              <a:rPr lang="ro-RO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Lucrările semestriale/</a:t>
            </a:r>
            <a:r>
              <a:rPr lang="ro-RO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tezele</a:t>
            </a:r>
            <a:r>
              <a:rPr lang="ro-RO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ro-RO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susţin</a:t>
            </a:r>
            <a:r>
              <a:rPr lang="ro-RO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la finalul semestrelor, după </a:t>
            </a:r>
          </a:p>
          <a:p>
            <a:pPr marL="1280160" lvl="2" indent="-640080">
              <a:defRPr/>
            </a:pPr>
            <a:r>
              <a:rPr lang="ro-RO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parcurgerea programei școlare </a:t>
            </a:r>
            <a:r>
              <a:rPr lang="ro-RO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cu cel puțin 3 săptămâni înainte de </a:t>
            </a:r>
          </a:p>
          <a:p>
            <a:pPr marL="1280160" lvl="2" indent="-640080">
              <a:defRPr/>
            </a:pPr>
            <a:r>
              <a:rPr lang="ro-RO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finalul </a:t>
            </a:r>
            <a:r>
              <a:rPr lang="ro-RO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semestrelor.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rrow: Striped Right 5">
            <a:hlinkClick r:id="rId4" action="ppaction://hlinksldjump"/>
            <a:extLst>
              <a:ext uri="{FF2B5EF4-FFF2-40B4-BE49-F238E27FC236}">
                <a16:creationId xmlns:a16="http://schemas.microsoft.com/office/drawing/2014/main" id="{0BFAE9A6-C2B4-45B7-9D80-0AB45FFCCB1C}"/>
              </a:ext>
            </a:extLst>
          </p:cNvPr>
          <p:cNvSpPr/>
          <p:nvPr/>
        </p:nvSpPr>
        <p:spPr>
          <a:xfrm>
            <a:off x="8239198" y="6431205"/>
            <a:ext cx="648072" cy="42096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9664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4BC6B-9314-403F-93E9-24BDD757B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3200" dirty="0"/>
              <a:t>		 STRUCTURA </a:t>
            </a:r>
            <a:br>
              <a:rPr lang="ro-RO" sz="3200" dirty="0"/>
            </a:br>
            <a:r>
              <a:rPr lang="ro-RO" sz="3200" dirty="0"/>
              <a:t>	  ANULUI ŞCOLAR 2017-2018</a:t>
            </a:r>
            <a:endParaRPr lang="en-US" sz="3200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0F499EA8-7EF1-4644-9D3B-070C4AC77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32" y="33327"/>
            <a:ext cx="1728472" cy="101940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prstMaterial="dkEdg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Group 29">
            <a:extLst>
              <a:ext uri="{FF2B5EF4-FFF2-40B4-BE49-F238E27FC236}">
                <a16:creationId xmlns:a16="http://schemas.microsoft.com/office/drawing/2014/main" id="{F9C65476-09DC-405D-8754-A7BD820FDB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3251596"/>
              </p:ext>
            </p:extLst>
          </p:nvPr>
        </p:nvGraphicFramePr>
        <p:xfrm>
          <a:off x="105838" y="1484784"/>
          <a:ext cx="8932324" cy="3810000"/>
        </p:xfrm>
        <a:graphic>
          <a:graphicData uri="http://schemas.openxmlformats.org/drawingml/2006/table">
            <a:tbl>
              <a:tblPr/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15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Semestrul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Cursuri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Vacan</a:t>
                      </a:r>
                      <a:r>
                        <a:rPr kumimoji="0" lang="ro-RO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ță 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8897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(18 săpt.)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11.09</a:t>
                      </a:r>
                      <a:r>
                        <a:rPr kumimoji="0" lang="ro-RO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22.12.2017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28.10 – 5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kumimoji="0" lang="ro-RO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ro-RO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.2017, înv. primar </a:t>
                      </a:r>
                      <a:r>
                        <a:rPr kumimoji="0" lang="ro-RO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şi</a:t>
                      </a:r>
                      <a:r>
                        <a:rPr kumimoji="0" lang="ro-RO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o-RO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preşcolar</a:t>
                      </a:r>
                      <a:endParaRPr kumimoji="0" lang="ro-RO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23.12.2017 – 14.01.2018 </a:t>
                      </a:r>
                      <a:r>
                        <a:rPr kumimoji="0" lang="ro-RO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vacanța de iarnă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79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15.01 – </a:t>
                      </a:r>
                      <a:r>
                        <a:rPr kumimoji="0" lang="ro-RO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02.02.2018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3.02 – 11.02.2018 </a:t>
                      </a:r>
                      <a:r>
                        <a:rPr kumimoji="0" lang="ro-RO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vacanța </a:t>
                      </a:r>
                      <a:r>
                        <a:rPr kumimoji="0" lang="ro-RO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intersemestrială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7915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o-R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(17 săpt.)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12.02</a:t>
                      </a:r>
                      <a:r>
                        <a:rPr kumimoji="0" lang="ro-RO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30.03.2018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31.03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ro-RO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10.04.2018 </a:t>
                      </a:r>
                      <a:r>
                        <a:rPr kumimoji="0" lang="ro-RO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vacanța de primăvară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79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11.04 –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ro-RO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5.06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.201</a:t>
                      </a:r>
                      <a:r>
                        <a:rPr kumimoji="0" lang="ro-RO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16.06 – 9.09.2018 </a:t>
                      </a:r>
                      <a:r>
                        <a:rPr kumimoji="0" lang="ro-RO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vacanța de vară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Arrow: Striped Right 6">
            <a:hlinkClick r:id="rId4" action="ppaction://hlinksldjump"/>
            <a:extLst>
              <a:ext uri="{FF2B5EF4-FFF2-40B4-BE49-F238E27FC236}">
                <a16:creationId xmlns:a16="http://schemas.microsoft.com/office/drawing/2014/main" id="{641E651C-5F97-4C6A-8655-2BF719BF9BAD}"/>
              </a:ext>
            </a:extLst>
          </p:cNvPr>
          <p:cNvSpPr/>
          <p:nvPr/>
        </p:nvSpPr>
        <p:spPr>
          <a:xfrm rot="10800000">
            <a:off x="8172400" y="6093296"/>
            <a:ext cx="648072" cy="42096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9EC318-76B7-4495-BEA1-83386B285DF8}"/>
              </a:ext>
            </a:extLst>
          </p:cNvPr>
          <p:cNvSpPr txBox="1"/>
          <p:nvPr/>
        </p:nvSpPr>
        <p:spPr>
          <a:xfrm>
            <a:off x="105838" y="5294784"/>
            <a:ext cx="26642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b="1" dirty="0"/>
              <a:t>Zile libere (5 zile):</a:t>
            </a:r>
          </a:p>
          <a:p>
            <a:pPr marL="285750" indent="-285750">
              <a:buFontTx/>
              <a:buChar char="-"/>
            </a:pPr>
            <a:r>
              <a:rPr lang="ro-RO" sz="1400" dirty="0"/>
              <a:t>Joi, 30 noiembrie 2017</a:t>
            </a:r>
          </a:p>
          <a:p>
            <a:pPr marL="285750" indent="-285750">
              <a:buFontTx/>
              <a:buChar char="-"/>
            </a:pPr>
            <a:r>
              <a:rPr lang="ro-RO" sz="1400" dirty="0"/>
              <a:t>Vineri, 1 decembrie 2017</a:t>
            </a:r>
          </a:p>
          <a:p>
            <a:pPr marL="285750" indent="-285750">
              <a:buFontTx/>
              <a:buChar char="-"/>
            </a:pPr>
            <a:r>
              <a:rPr lang="ro-RO" sz="1400" dirty="0"/>
              <a:t>Miercuri, 24 ianuarie 2018</a:t>
            </a:r>
          </a:p>
          <a:p>
            <a:pPr marL="285750" indent="-285750">
              <a:buFontTx/>
              <a:buChar char="-"/>
            </a:pPr>
            <a:r>
              <a:rPr lang="ro-RO" sz="1400" dirty="0"/>
              <a:t>Marți, 1 mai 2018</a:t>
            </a:r>
          </a:p>
          <a:p>
            <a:pPr marL="285750" indent="-285750">
              <a:buFontTx/>
              <a:buChar char="-"/>
            </a:pPr>
            <a:r>
              <a:rPr lang="ro-RO" sz="1400" dirty="0"/>
              <a:t>Vineri, 1 iunie 2018</a:t>
            </a:r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34927A-35D8-4370-B2CB-31CBE518EC92}"/>
              </a:ext>
            </a:extLst>
          </p:cNvPr>
          <p:cNvSpPr txBox="1"/>
          <p:nvPr/>
        </p:nvSpPr>
        <p:spPr>
          <a:xfrm>
            <a:off x="2951820" y="5389119"/>
            <a:ext cx="59046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b="1" dirty="0"/>
              <a:t>Sărbători religioase </a:t>
            </a:r>
            <a:r>
              <a:rPr lang="ro-RO" sz="1400" dirty="0"/>
              <a:t>(3 zile libere, din care 2 în vacanța de primăvară): </a:t>
            </a:r>
          </a:p>
          <a:p>
            <a:pPr marL="285750" indent="-285750">
              <a:buFontTx/>
              <a:buChar char="-"/>
            </a:pPr>
            <a:r>
              <a:rPr lang="ro-RO" sz="1400" dirty="0"/>
              <a:t>Luni, marți 2, 3 aprilie 2018 – Paște catolic </a:t>
            </a:r>
          </a:p>
          <a:p>
            <a:pPr marL="285750" indent="-285750">
              <a:buFontTx/>
              <a:buChar char="-"/>
            </a:pPr>
            <a:r>
              <a:rPr lang="ro-RO" sz="1400" dirty="0"/>
              <a:t>Luni, marți 9, 10 aprilie 2018 – Paște ortodox </a:t>
            </a:r>
          </a:p>
          <a:p>
            <a:pPr marL="285750" indent="-285750">
              <a:buFontTx/>
              <a:buChar char="-"/>
            </a:pPr>
            <a:r>
              <a:rPr lang="ro-RO" sz="1400" dirty="0"/>
              <a:t>Luni, 21 mai 2018 – Rusalii catolic</a:t>
            </a:r>
          </a:p>
          <a:p>
            <a:pPr marL="285750" indent="-285750">
              <a:buFontTx/>
              <a:buChar char="-"/>
            </a:pPr>
            <a:r>
              <a:rPr lang="ro-RO" sz="1400" dirty="0"/>
              <a:t>Luni, 28 mai 2018 – Rusalii ortodox</a:t>
            </a:r>
          </a:p>
        </p:txBody>
      </p:sp>
    </p:spTree>
    <p:extLst>
      <p:ext uri="{BB962C8B-B14F-4D97-AF65-F5344CB8AC3E}">
        <p14:creationId xmlns:p14="http://schemas.microsoft.com/office/powerpoint/2010/main" val="260956144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4BC6B-9314-403F-93E9-24BDD757B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3200" dirty="0"/>
              <a:t>PLANURI –CADRU ȘI </a:t>
            </a:r>
            <a:br>
              <a:rPr lang="ro-RO" sz="3200" dirty="0"/>
            </a:br>
            <a:r>
              <a:rPr lang="it-IT" sz="3200" dirty="0"/>
              <a:t>PROGRAME ȘCOLARE </a:t>
            </a:r>
            <a:endParaRPr lang="en-US" sz="3200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0F499EA8-7EF1-4644-9D3B-070C4AC77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32" y="33327"/>
            <a:ext cx="1728472" cy="101940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prstMaterial="dkEdg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C570814-A8C9-445C-8F7E-62FB4585CB38}"/>
              </a:ext>
            </a:extLst>
          </p:cNvPr>
          <p:cNvSpPr/>
          <p:nvPr/>
        </p:nvSpPr>
        <p:spPr>
          <a:xfrm>
            <a:off x="2627784" y="3311756"/>
            <a:ext cx="4572000" cy="10525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buClr>
                <a:schemeClr val="accent2">
                  <a:lumMod val="75000"/>
                </a:schemeClr>
              </a:buClr>
              <a:defRPr/>
            </a:pPr>
            <a:r>
              <a:rPr lang="ro-RO" sz="20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  <a:hlinkClick r:id="rId4"/>
              </a:rPr>
              <a:t>http://www.ise.ro/</a:t>
            </a:r>
            <a:endParaRPr lang="ro-RO" sz="2000" b="1" dirty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80000"/>
              </a:lnSpc>
              <a:buClr>
                <a:schemeClr val="accent2">
                  <a:lumMod val="75000"/>
                </a:schemeClr>
              </a:buClr>
              <a:defRPr/>
            </a:pPr>
            <a:endParaRPr lang="ro-RO" sz="2000" b="1" dirty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80000"/>
              </a:lnSpc>
              <a:buClr>
                <a:schemeClr val="accent2">
                  <a:lumMod val="75000"/>
                </a:schemeClr>
              </a:buClr>
              <a:defRPr/>
            </a:pPr>
            <a:endParaRPr lang="ro-RO" sz="400" b="1" dirty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80000"/>
              </a:lnSpc>
              <a:buClr>
                <a:schemeClr val="accent2">
                  <a:lumMod val="75000"/>
                </a:schemeClr>
              </a:buClr>
              <a:defRPr/>
            </a:pPr>
            <a:r>
              <a:rPr lang="ro-RO" sz="20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  <a:hlinkClick r:id="rId5"/>
              </a:rPr>
              <a:t>http://programe.ise.ro/</a:t>
            </a:r>
            <a:endParaRPr lang="ro-RO" sz="2000" b="1" dirty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80000"/>
              </a:lnSpc>
              <a:buClr>
                <a:schemeClr val="accent2">
                  <a:lumMod val="75000"/>
                </a:schemeClr>
              </a:buClr>
              <a:defRPr/>
            </a:pP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C151BB-784D-4B92-AA92-6F9A6805A776}"/>
              </a:ext>
            </a:extLst>
          </p:cNvPr>
          <p:cNvSpPr/>
          <p:nvPr/>
        </p:nvSpPr>
        <p:spPr>
          <a:xfrm>
            <a:off x="719572" y="1916832"/>
            <a:ext cx="7704856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">
              <a:spcBef>
                <a:spcPct val="60000"/>
              </a:spcBef>
              <a:buClr>
                <a:schemeClr val="accent6">
                  <a:lumMod val="75000"/>
                </a:schemeClr>
              </a:buClr>
              <a:defRPr/>
            </a:pP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Planurile-cadru</a:t>
            </a:r>
            <a:r>
              <a:rPr lang="ro-RO" sz="2400" b="1" dirty="0">
                <a:latin typeface="Arial" panose="020B0604020202020204" pitchFamily="34" charset="0"/>
                <a:cs typeface="Arial" panose="020B0604020202020204" pitchFamily="34" charset="0"/>
              </a:rPr>
              <a:t> și programele școlare valabile </a:t>
            </a:r>
          </a:p>
          <a:p>
            <a:pPr marL="36576">
              <a:spcBef>
                <a:spcPct val="60000"/>
              </a:spcBef>
              <a:buClr>
                <a:schemeClr val="accent6">
                  <a:lumMod val="75000"/>
                </a:schemeClr>
              </a:buClr>
              <a:defRPr/>
            </a:pPr>
            <a:r>
              <a:rPr lang="ro-RO" sz="2400" b="1" dirty="0">
                <a:latin typeface="Arial" panose="020B0604020202020204" pitchFamily="34" charset="0"/>
                <a:cs typeface="Arial" panose="020B0604020202020204" pitchFamily="34" charset="0"/>
              </a:rPr>
              <a:t>în anul școlar 2017-2018 pot fi accesate la adresa: 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8FD87C6F-9151-47C6-8923-30ACA40B2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988840" y="502281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3869EB-D7EF-4260-9720-CD60F372E4C2}"/>
              </a:ext>
            </a:extLst>
          </p:cNvPr>
          <p:cNvSpPr/>
          <p:nvPr/>
        </p:nvSpPr>
        <p:spPr>
          <a:xfrm>
            <a:off x="71500" y="4404013"/>
            <a:ext cx="90725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C00000"/>
              </a:buClr>
              <a:buSzPct val="105000"/>
              <a:buFont typeface="Wingdings" panose="05000000000000000000" pitchFamily="2" charset="2"/>
              <a:buChar char="Ø"/>
            </a:pPr>
            <a:r>
              <a:rPr lang="fr-FR" u="sng" dirty="0">
                <a:latin typeface="Arial" panose="020B0604020202020204" pitchFamily="34" charset="0"/>
                <a:cs typeface="Arial" panose="020B0604020202020204" pitchFamily="34" charset="0"/>
              </a:rPr>
              <a:t>Plan-</a:t>
            </a:r>
            <a:r>
              <a:rPr lang="fr-FR" u="sng" dirty="0" err="1">
                <a:latin typeface="Arial" panose="020B0604020202020204" pitchFamily="34" charset="0"/>
                <a:cs typeface="Arial" panose="020B0604020202020204" pitchFamily="34" charset="0"/>
              </a:rPr>
              <a:t>cadru</a:t>
            </a:r>
            <a:r>
              <a:rPr lang="fr-FR" u="sng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FR" u="sng" dirty="0" err="1">
                <a:latin typeface="Arial" panose="020B0604020202020204" pitchFamily="34" charset="0"/>
                <a:cs typeface="Arial" panose="020B0604020202020204" pitchFamily="34" charset="0"/>
              </a:rPr>
              <a:t>învatamant</a:t>
            </a:r>
            <a:r>
              <a:rPr lang="fr-FR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u="sng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fr-FR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u="sng" dirty="0" err="1">
                <a:latin typeface="Arial" panose="020B0604020202020204" pitchFamily="34" charset="0"/>
                <a:cs typeface="Arial" panose="020B0604020202020204" pitchFamily="34" charset="0"/>
              </a:rPr>
              <a:t>gimnaziu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, aprobat prin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OMENCS 3590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/05.04.2016</a:t>
            </a:r>
          </a:p>
          <a:p>
            <a:pPr marL="285750" indent="-285750">
              <a:lnSpc>
                <a:spcPct val="200000"/>
              </a:lnSpc>
              <a:buClr>
                <a:srgbClr val="C00000"/>
              </a:buClr>
              <a:buSzPct val="105000"/>
              <a:buFont typeface="Wingdings" panose="05000000000000000000" pitchFamily="2" charset="2"/>
              <a:buChar char="Ø"/>
            </a:pPr>
            <a:r>
              <a:rPr lang="ro-RO" u="sng" dirty="0">
                <a:latin typeface="Arial" panose="020B0604020202020204" pitchFamily="34" charset="0"/>
                <a:cs typeface="Arial" panose="020B0604020202020204" pitchFamily="34" charset="0"/>
              </a:rPr>
              <a:t>Programa școlară: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Matematică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clasele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V-a - a VIII-a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aprobată prin OMEN nr. 33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93/ 28.02.2017			</a:t>
            </a:r>
          </a:p>
        </p:txBody>
      </p:sp>
      <p:sp>
        <p:nvSpPr>
          <p:cNvPr id="8" name="Arrow: Striped Right 7">
            <a:hlinkClick r:id="rId6" action="ppaction://hlinksldjump"/>
            <a:extLst>
              <a:ext uri="{FF2B5EF4-FFF2-40B4-BE49-F238E27FC236}">
                <a16:creationId xmlns:a16="http://schemas.microsoft.com/office/drawing/2014/main" id="{409F08CF-EB4F-447E-9B5E-BB27E2AAD121}"/>
              </a:ext>
            </a:extLst>
          </p:cNvPr>
          <p:cNvSpPr/>
          <p:nvPr/>
        </p:nvSpPr>
        <p:spPr>
          <a:xfrm>
            <a:off x="8223208" y="6148402"/>
            <a:ext cx="648072" cy="42096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694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4BC6B-9314-403F-93E9-24BDD757B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3200" dirty="0"/>
              <a:t>MANUALE ŞCOLARE </a:t>
            </a:r>
            <a:endParaRPr lang="en-US" sz="3200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0F499EA8-7EF1-4644-9D3B-070C4AC77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32" y="33327"/>
            <a:ext cx="1728472" cy="101940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prstMaterial="dkEdg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533ADCF-AD0E-41A0-BAA9-4FD0B09E8212}"/>
              </a:ext>
            </a:extLst>
          </p:cNvPr>
          <p:cNvSpPr/>
          <p:nvPr/>
        </p:nvSpPr>
        <p:spPr>
          <a:xfrm>
            <a:off x="276528" y="1163370"/>
            <a:ext cx="8424936" cy="1900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Aft>
                <a:spcPts val="0"/>
              </a:spcAft>
              <a:buFontTx/>
              <a:buNone/>
            </a:pPr>
            <a:r>
              <a:rPr lang="en-US" altLang="hu-H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Catalogul</a:t>
            </a:r>
            <a:r>
              <a:rPr lang="en-US" alt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hu-H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manualelor</a:t>
            </a:r>
            <a:r>
              <a:rPr lang="en-US" alt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hu-H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şcolare</a:t>
            </a:r>
            <a:r>
              <a:rPr lang="en-US" alt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hu-H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valabile</a:t>
            </a:r>
            <a:r>
              <a:rPr lang="en-US" alt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hu-H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în</a:t>
            </a:r>
            <a:r>
              <a:rPr lang="hu-HU" alt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hu-H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învațământul</a:t>
            </a:r>
            <a:r>
              <a:rPr lang="en-US" alt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hu-H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preuniversitar</a:t>
            </a:r>
            <a:r>
              <a:rPr lang="en-US" alt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201</a:t>
            </a:r>
            <a:r>
              <a:rPr lang="ro-RO" alt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7</a:t>
            </a:r>
            <a:r>
              <a:rPr lang="en-US" alt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-201</a:t>
            </a:r>
            <a:r>
              <a:rPr lang="ro-RO" alt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8 poate fi accesat la adresa:</a:t>
            </a:r>
            <a:r>
              <a:rPr lang="ro-RO" altLang="zh-C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ro-RO" alt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lnSpc>
                <a:spcPct val="150000"/>
              </a:lnSpc>
              <a:spcAft>
                <a:spcPts val="0"/>
              </a:spcAft>
              <a:buClr>
                <a:srgbClr val="FFFF99"/>
              </a:buClr>
              <a:buFontTx/>
              <a:buNone/>
            </a:pPr>
            <a:endParaRPr lang="ro-RO" altLang="hu-HU" sz="9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lnSpc>
                <a:spcPct val="150000"/>
              </a:lnSpc>
              <a:spcAft>
                <a:spcPts val="0"/>
              </a:spcAft>
              <a:buClr>
                <a:srgbClr val="FFFF99"/>
              </a:buClr>
              <a:buFontTx/>
              <a:buNone/>
            </a:pPr>
            <a:r>
              <a:rPr lang="ro-RO" altLang="hu-H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altLang="hu-H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http://www.edu.ro/manuale-scolare</a:t>
            </a:r>
            <a:endParaRPr lang="ro-RO" altLang="hu-HU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lnSpc>
                <a:spcPct val="70000"/>
              </a:lnSpc>
              <a:spcAft>
                <a:spcPts val="0"/>
              </a:spcAft>
              <a:buClr>
                <a:srgbClr val="FFFF99"/>
              </a:buClr>
              <a:buFontTx/>
              <a:buNone/>
            </a:pPr>
            <a:endParaRPr lang="ro-RO" altLang="hu-HU" sz="2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561737-FDCA-4250-8D0A-5CEE05CC600A}"/>
              </a:ext>
            </a:extLst>
          </p:cNvPr>
          <p:cNvSpPr/>
          <p:nvPr/>
        </p:nvSpPr>
        <p:spPr>
          <a:xfrm>
            <a:off x="220127" y="2780928"/>
            <a:ext cx="8537737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o-RO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lasa</a:t>
            </a:r>
            <a:r>
              <a:rPr lang="en-US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V-a</a:t>
            </a:r>
            <a:endParaRPr lang="ro-RO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Compendiul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introductiv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gimnaziu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resursă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învățare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primele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săptămâni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școală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http://www.ise.ro/wp-content/uploads/2017/09/Compendiu_clasa_a_V-a.pdf</a:t>
            </a:r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Se pot consulta manualele online: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SzPct val="105000"/>
              <a:buFont typeface="Wingdings" panose="05000000000000000000" pitchFamily="2" charset="2"/>
              <a:buChar char="Ø"/>
            </a:pP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http://www.intuitext.ro/manual-matematica-clasa-5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(manual </a:t>
            </a:r>
            <a:r>
              <a:rPr lang="ro-RO" dirty="0" err="1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. și digital)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SzPct val="105000"/>
              <a:buFont typeface="Wingdings" panose="05000000000000000000" pitchFamily="2" charset="2"/>
              <a:buChar char="Ø"/>
            </a:pP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http://www.edituracorint.ro/manual-matematica-licitatie-clasa-a-v-a</a:t>
            </a:r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SzPct val="105000"/>
              <a:buFont typeface="Wingdings" panose="05000000000000000000" pitchFamily="2" charset="2"/>
              <a:buChar char="Ø"/>
            </a:pP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http://manuale.editurasigma.ro/matematica/clasa-a-v-a-2017</a:t>
            </a:r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SzPct val="105000"/>
              <a:buFont typeface="Wingdings" panose="05000000000000000000" pitchFamily="2" charset="2"/>
              <a:buChar char="Ø"/>
            </a:pP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http://editsoft.ro/manual-matematica/#book/3</a:t>
            </a:r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SzPct val="105000"/>
              <a:buFont typeface="Wingdings" panose="05000000000000000000" pitchFamily="2" charset="2"/>
              <a:buChar char="Ø"/>
            </a:pPr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rrow: Striped Right 6">
            <a:hlinkClick r:id="rId10" action="ppaction://hlinksldjump"/>
            <a:extLst>
              <a:ext uri="{FF2B5EF4-FFF2-40B4-BE49-F238E27FC236}">
                <a16:creationId xmlns:a16="http://schemas.microsoft.com/office/drawing/2014/main" id="{BCD67732-500B-4836-8CF6-DC88D1ACAD47}"/>
              </a:ext>
            </a:extLst>
          </p:cNvPr>
          <p:cNvSpPr/>
          <p:nvPr/>
        </p:nvSpPr>
        <p:spPr>
          <a:xfrm rot="10800000">
            <a:off x="8244407" y="6275149"/>
            <a:ext cx="648072" cy="42096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869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32" y="33327"/>
            <a:ext cx="1728472" cy="101940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prstMaterial="dkEdg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EVALUARE</a:t>
            </a:r>
            <a:r>
              <a:rPr lang="ro-RO" sz="3600" dirty="0"/>
              <a:t>A</a:t>
            </a:r>
            <a:r>
              <a:rPr lang="en-US" sz="3600" dirty="0"/>
              <a:t> NA</a:t>
            </a:r>
            <a:r>
              <a:rPr lang="ro-RO" sz="3600" dirty="0"/>
              <a:t>ȚIONALĂ 2017</a:t>
            </a:r>
            <a:endParaRPr lang="hu-HU" sz="360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364EA81-3914-4859-B6E3-F276E0E34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340768"/>
            <a:ext cx="6192688" cy="460648"/>
          </a:xfrm>
        </p:spPr>
        <p:txBody>
          <a:bodyPr/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REZULTATE GENERALE</a:t>
            </a:r>
            <a:r>
              <a:rPr lang="ro-RO" b="1" u="sng" dirty="0">
                <a:latin typeface="Arial" panose="020B0604020202020204" pitchFamily="34" charset="0"/>
                <a:cs typeface="Arial" panose="020B0604020202020204" pitchFamily="34" charset="0"/>
              </a:rPr>
              <a:t> DUPĂ CONTESTAȚII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D604013A-FB14-4262-9237-B4074CD43E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169101"/>
              </p:ext>
            </p:extLst>
          </p:nvPr>
        </p:nvGraphicFramePr>
        <p:xfrm>
          <a:off x="467544" y="2007131"/>
          <a:ext cx="7708388" cy="1269474"/>
        </p:xfrm>
        <a:graphic>
          <a:graphicData uri="http://schemas.openxmlformats.org/drawingml/2006/table">
            <a:tbl>
              <a:tblPr firstRow="1" firstCol="1" bandRow="1">
                <a:tableStyleId>{2A488322-F2BA-4B5B-9748-0D474271808F}</a:tableStyleId>
              </a:tblPr>
              <a:tblGrid>
                <a:gridCol w="839389">
                  <a:extLst>
                    <a:ext uri="{9D8B030D-6E8A-4147-A177-3AD203B41FA5}">
                      <a16:colId xmlns:a16="http://schemas.microsoft.com/office/drawing/2014/main" val="156800539"/>
                    </a:ext>
                  </a:extLst>
                </a:gridCol>
                <a:gridCol w="756729">
                  <a:extLst>
                    <a:ext uri="{9D8B030D-6E8A-4147-A177-3AD203B41FA5}">
                      <a16:colId xmlns:a16="http://schemas.microsoft.com/office/drawing/2014/main" val="2545830589"/>
                    </a:ext>
                  </a:extLst>
                </a:gridCol>
                <a:gridCol w="650337">
                  <a:extLst>
                    <a:ext uri="{9D8B030D-6E8A-4147-A177-3AD203B41FA5}">
                      <a16:colId xmlns:a16="http://schemas.microsoft.com/office/drawing/2014/main" val="2156864220"/>
                    </a:ext>
                  </a:extLst>
                </a:gridCol>
                <a:gridCol w="542447">
                  <a:extLst>
                    <a:ext uri="{9D8B030D-6E8A-4147-A177-3AD203B41FA5}">
                      <a16:colId xmlns:a16="http://schemas.microsoft.com/office/drawing/2014/main" val="1948535266"/>
                    </a:ext>
                  </a:extLst>
                </a:gridCol>
                <a:gridCol w="648839">
                  <a:extLst>
                    <a:ext uri="{9D8B030D-6E8A-4147-A177-3AD203B41FA5}">
                      <a16:colId xmlns:a16="http://schemas.microsoft.com/office/drawing/2014/main" val="3375279746"/>
                    </a:ext>
                  </a:extLst>
                </a:gridCol>
                <a:gridCol w="431560">
                  <a:extLst>
                    <a:ext uri="{9D8B030D-6E8A-4147-A177-3AD203B41FA5}">
                      <a16:colId xmlns:a16="http://schemas.microsoft.com/office/drawing/2014/main" val="1104477444"/>
                    </a:ext>
                  </a:extLst>
                </a:gridCol>
                <a:gridCol w="403089">
                  <a:extLst>
                    <a:ext uri="{9D8B030D-6E8A-4147-A177-3AD203B41FA5}">
                      <a16:colId xmlns:a16="http://schemas.microsoft.com/office/drawing/2014/main" val="1204682414"/>
                    </a:ext>
                  </a:extLst>
                </a:gridCol>
                <a:gridCol w="431560">
                  <a:extLst>
                    <a:ext uri="{9D8B030D-6E8A-4147-A177-3AD203B41FA5}">
                      <a16:colId xmlns:a16="http://schemas.microsoft.com/office/drawing/2014/main" val="3722576235"/>
                    </a:ext>
                  </a:extLst>
                </a:gridCol>
                <a:gridCol w="430062">
                  <a:extLst>
                    <a:ext uri="{9D8B030D-6E8A-4147-A177-3AD203B41FA5}">
                      <a16:colId xmlns:a16="http://schemas.microsoft.com/office/drawing/2014/main" val="2991860313"/>
                    </a:ext>
                  </a:extLst>
                </a:gridCol>
                <a:gridCol w="431560">
                  <a:extLst>
                    <a:ext uri="{9D8B030D-6E8A-4147-A177-3AD203B41FA5}">
                      <a16:colId xmlns:a16="http://schemas.microsoft.com/office/drawing/2014/main" val="3128331091"/>
                    </a:ext>
                  </a:extLst>
                </a:gridCol>
                <a:gridCol w="430062">
                  <a:extLst>
                    <a:ext uri="{9D8B030D-6E8A-4147-A177-3AD203B41FA5}">
                      <a16:colId xmlns:a16="http://schemas.microsoft.com/office/drawing/2014/main" val="219066906"/>
                    </a:ext>
                  </a:extLst>
                </a:gridCol>
                <a:gridCol w="431560">
                  <a:extLst>
                    <a:ext uri="{9D8B030D-6E8A-4147-A177-3AD203B41FA5}">
                      <a16:colId xmlns:a16="http://schemas.microsoft.com/office/drawing/2014/main" val="496695269"/>
                    </a:ext>
                  </a:extLst>
                </a:gridCol>
                <a:gridCol w="430062">
                  <a:extLst>
                    <a:ext uri="{9D8B030D-6E8A-4147-A177-3AD203B41FA5}">
                      <a16:colId xmlns:a16="http://schemas.microsoft.com/office/drawing/2014/main" val="3757668217"/>
                    </a:ext>
                  </a:extLst>
                </a:gridCol>
                <a:gridCol w="431560">
                  <a:extLst>
                    <a:ext uri="{9D8B030D-6E8A-4147-A177-3AD203B41FA5}">
                      <a16:colId xmlns:a16="http://schemas.microsoft.com/office/drawing/2014/main" val="2511259310"/>
                    </a:ext>
                  </a:extLst>
                </a:gridCol>
                <a:gridCol w="419572">
                  <a:extLst>
                    <a:ext uri="{9D8B030D-6E8A-4147-A177-3AD203B41FA5}">
                      <a16:colId xmlns:a16="http://schemas.microsoft.com/office/drawing/2014/main" val="2240492795"/>
                    </a:ext>
                  </a:extLst>
                </a:gridCol>
              </a:tblGrid>
              <a:tr h="6530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900" dirty="0">
                          <a:solidFill>
                            <a:schemeClr val="tx1"/>
                          </a:solidFill>
                          <a:effectLst/>
                        </a:rPr>
                        <a:t>Nr. elevi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900" dirty="0">
                          <a:solidFill>
                            <a:schemeClr val="tx1"/>
                          </a:solidFill>
                          <a:effectLst/>
                        </a:rPr>
                        <a:t>înscriși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900" dirty="0">
                          <a:solidFill>
                            <a:schemeClr val="tx1"/>
                          </a:solidFill>
                          <a:effectLst/>
                        </a:rPr>
                        <a:t>Nr. elevi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900" dirty="0">
                          <a:solidFill>
                            <a:schemeClr val="tx1"/>
                          </a:solidFill>
                          <a:effectLst/>
                        </a:rPr>
                        <a:t>neprezentați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900" dirty="0">
                          <a:solidFill>
                            <a:schemeClr val="tx1"/>
                          </a:solidFill>
                          <a:effectLst/>
                        </a:rPr>
                        <a:t>Nr. elevi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900" dirty="0">
                          <a:solidFill>
                            <a:schemeClr val="tx1"/>
                          </a:solidFill>
                          <a:effectLst/>
                        </a:rPr>
                        <a:t>prezenți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900" dirty="0">
                          <a:solidFill>
                            <a:schemeClr val="tx1"/>
                          </a:solidFill>
                          <a:effectLst/>
                        </a:rPr>
                        <a:t>Nr. elevi cu medii sub 5 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900" dirty="0">
                          <a:solidFill>
                            <a:schemeClr val="tx1"/>
                          </a:solidFill>
                          <a:effectLst/>
                        </a:rPr>
                        <a:t>Nr. elevi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900" dirty="0">
                          <a:solidFill>
                            <a:schemeClr val="tx1"/>
                          </a:solidFill>
                          <a:effectLst/>
                        </a:rPr>
                        <a:t>cu medii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900" dirty="0">
                          <a:solidFill>
                            <a:schemeClr val="tx1"/>
                          </a:solidFill>
                          <a:effectLst/>
                        </a:rPr>
                        <a:t>peste 5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1-1,99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2-2,99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3-3,99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4-4,99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5-5,99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6-6,99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7-7,99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8-8,99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9-9,99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57266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1488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41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1447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408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1039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53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158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191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232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270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254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219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64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8616458"/>
                  </a:ext>
                </a:extLst>
              </a:tr>
              <a:tr h="3284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 b="1" dirty="0">
                          <a:solidFill>
                            <a:schemeClr val="tx1"/>
                          </a:solidFill>
                          <a:effectLst/>
                        </a:rPr>
                        <a:t>97,24%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 b="1" dirty="0">
                          <a:solidFill>
                            <a:schemeClr val="tx1"/>
                          </a:solidFill>
                          <a:effectLst/>
                        </a:rPr>
                        <a:t>71,80%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89660046"/>
                  </a:ext>
                </a:extLst>
              </a:tr>
            </a:tbl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BEAC07AB-03CE-4045-A572-E20A0BB1AB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0893343"/>
              </p:ext>
            </p:extLst>
          </p:nvPr>
        </p:nvGraphicFramePr>
        <p:xfrm>
          <a:off x="1429375" y="3356992"/>
          <a:ext cx="600075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Arrow: Striped Right 6">
            <a:hlinkClick r:id="rId5" action="ppaction://hlinksldjump"/>
            <a:extLst>
              <a:ext uri="{FF2B5EF4-FFF2-40B4-BE49-F238E27FC236}">
                <a16:creationId xmlns:a16="http://schemas.microsoft.com/office/drawing/2014/main" id="{AE9434F2-4CA1-4B8C-8BCA-DAEB04044964}"/>
              </a:ext>
            </a:extLst>
          </p:cNvPr>
          <p:cNvSpPr/>
          <p:nvPr/>
        </p:nvSpPr>
        <p:spPr>
          <a:xfrm>
            <a:off x="7897756" y="6075041"/>
            <a:ext cx="648072" cy="52205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99308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4BC6B-9314-403F-93E9-24BDD757B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3200" dirty="0"/>
              <a:t>	</a:t>
            </a:r>
            <a:r>
              <a:rPr lang="it-IT" sz="3200" dirty="0"/>
              <a:t>OLIMPIADE ŞI CONCURSURI </a:t>
            </a:r>
            <a:br>
              <a:rPr lang="ro-RO" sz="3200" dirty="0"/>
            </a:br>
            <a:r>
              <a:rPr lang="ro-RO" sz="3200" dirty="0"/>
              <a:t>	</a:t>
            </a:r>
            <a:r>
              <a:rPr lang="it-IT" sz="3200" dirty="0"/>
              <a:t>ÎN ANUL ŞCOLAR 201</a:t>
            </a:r>
            <a:r>
              <a:rPr lang="ro-RO" sz="3200" dirty="0"/>
              <a:t>7</a:t>
            </a:r>
            <a:r>
              <a:rPr lang="it-IT" sz="3200" dirty="0"/>
              <a:t>-201</a:t>
            </a:r>
            <a:r>
              <a:rPr lang="ro-RO" sz="3200" dirty="0"/>
              <a:t>8</a:t>
            </a:r>
            <a:endParaRPr lang="en-US" sz="3200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0F499EA8-7EF1-4644-9D3B-070C4AC77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32" y="33327"/>
            <a:ext cx="1728472" cy="101940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prstMaterial="dkEdg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5616A025-87BE-4692-83F6-2104820722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3508" y="1340768"/>
            <a:ext cx="8856984" cy="4824536"/>
          </a:xfrm>
        </p:spPr>
        <p:txBody>
          <a:bodyPr>
            <a:noAutofit/>
          </a:bodyPr>
          <a:lstStyle/>
          <a:p>
            <a:pPr eaLnBrk="1" hangingPunct="1">
              <a:spcAft>
                <a:spcPct val="20000"/>
              </a:spcAft>
              <a:buFont typeface="Wingdings" pitchFamily="2" charset="2"/>
              <a:buAutoNum type="alphaUcPeriod"/>
            </a:pPr>
            <a:r>
              <a:rPr lang="ro-RO" altLang="ro-RO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Calendarul </a:t>
            </a:r>
            <a:r>
              <a:rPr lang="ro-RO" altLang="ro-RO" sz="2400" b="1" u="sng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olimpiadei 2017-2018</a:t>
            </a:r>
          </a:p>
          <a:p>
            <a:pPr>
              <a:buClr>
                <a:schemeClr val="accent6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ro-RO" altLang="ro-RO" sz="1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Etapa  pe </a:t>
            </a:r>
            <a:r>
              <a:rPr lang="ro-RO" altLang="ro-RO" sz="1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şcoală</a:t>
            </a:r>
            <a:r>
              <a:rPr lang="ro-RO" altLang="ro-RO" sz="1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o-RO" altLang="ro-RO" sz="1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– </a:t>
            </a:r>
            <a:r>
              <a:rPr lang="ro-RO" sz="1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ianuarie 2018</a:t>
            </a:r>
            <a:endParaRPr lang="en-US" sz="18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spcBef>
                <a:spcPct val="60000"/>
              </a:spcBef>
              <a:buClr>
                <a:schemeClr val="accent6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ro-RO" altLang="ro-RO" sz="1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Etapa locală </a:t>
            </a:r>
            <a:r>
              <a:rPr lang="ro-RO" altLang="ro-RO" sz="1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–</a:t>
            </a:r>
            <a:r>
              <a:rPr lang="ro-RO" altLang="ro-RO" sz="1800" b="1" dirty="0">
                <a:latin typeface="Arial" panose="020B0604020202020204" pitchFamily="34" charset="0"/>
                <a:cs typeface="Arial" panose="020B0604020202020204" pitchFamily="34" charset="0"/>
              </a:rPr>
              <a:t> 12.02. – 03.03.2018 </a:t>
            </a:r>
            <a:r>
              <a:rPr lang="ro-RO" altLang="ro-RO" sz="1800" dirty="0">
                <a:latin typeface="Arial" panose="020B0604020202020204" pitchFamily="34" charset="0"/>
                <a:cs typeface="Arial" panose="020B0604020202020204" pitchFamily="34" charset="0"/>
              </a:rPr>
              <a:t>(17, 24 februarie sau 3 martie 2018)</a:t>
            </a:r>
            <a:r>
              <a:rPr lang="ro-RO" altLang="ro-RO" sz="1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o-RO" altLang="ro-RO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</a:t>
            </a:r>
            <a:r>
              <a:rPr lang="ro-RO" altLang="ro-RO" sz="1600" b="1" dirty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27</a:t>
            </a:r>
            <a:r>
              <a:rPr lang="ro-RO" altLang="ro-RO" sz="1400" dirty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ianuarie?</a:t>
            </a:r>
            <a:r>
              <a:rPr lang="ro-RO" altLang="ro-RO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</a:t>
            </a:r>
            <a:endParaRPr lang="ro-RO" altLang="ro-RO" sz="16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spcBef>
                <a:spcPct val="60000"/>
              </a:spcBef>
              <a:buClr>
                <a:schemeClr val="accent6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ro-RO" altLang="ro-RO" sz="1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Etapa judeţeană </a:t>
            </a:r>
            <a:r>
              <a:rPr lang="ro-RO" altLang="ro-RO" sz="1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–</a:t>
            </a:r>
            <a:r>
              <a:rPr lang="ro-RO" altLang="ro-RO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altLang="ro-RO" sz="1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10 martie </a:t>
            </a:r>
            <a:r>
              <a:rPr lang="ro-RO" altLang="ro-RO" sz="1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2018</a:t>
            </a:r>
            <a:r>
              <a:rPr lang="ro-RO" altLang="ro-RO" sz="18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o-RO" altLang="ro-RO" sz="1800" dirty="0">
                <a:latin typeface="Arial" panose="020B0604020202020204" pitchFamily="34" charset="0"/>
                <a:cs typeface="Arial" panose="020B0604020202020204" pitchFamily="34" charset="0"/>
              </a:rPr>
              <a:t>(pentru </a:t>
            </a:r>
            <a:r>
              <a:rPr lang="ro-RO" altLang="ro-RO" sz="1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clasele V-XII</a:t>
            </a:r>
            <a:r>
              <a:rPr lang="ro-RO" altLang="ro-RO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o-RO" altLang="ro-RO" sz="18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28600" lvl="6">
              <a:spcBef>
                <a:spcPct val="60000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ro-RO" altLang="ro-RO" sz="1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Etapa  </a:t>
            </a:r>
            <a:r>
              <a:rPr lang="ro-RO" altLang="ro-RO" sz="1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naţională</a:t>
            </a:r>
            <a:r>
              <a:rPr lang="ro-RO" altLang="ro-RO" sz="1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o-RO" altLang="ro-RO" sz="18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–</a:t>
            </a:r>
            <a:r>
              <a:rPr lang="ro-RO" altLang="ro-RO" sz="1800" b="1" dirty="0">
                <a:latin typeface="Arial" panose="020B0604020202020204" pitchFamily="34" charset="0"/>
                <a:cs typeface="Arial" panose="020B0604020202020204" pitchFamily="34" charset="0"/>
              </a:rPr>
              <a:t>3–7 aprilie </a:t>
            </a:r>
            <a:r>
              <a:rPr lang="ro-RO" altLang="ro-RO" sz="1800" dirty="0">
                <a:latin typeface="Arial" panose="020B0604020202020204" pitchFamily="34" charset="0"/>
                <a:cs typeface="Arial" panose="020B0604020202020204" pitchFamily="34" charset="0"/>
              </a:rPr>
              <a:t>2018,  Satu Mare</a:t>
            </a:r>
          </a:p>
          <a:p>
            <a:pPr marL="0" lvl="6" indent="0">
              <a:lnSpc>
                <a:spcPct val="120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SzPct val="100000"/>
              <a:buNone/>
            </a:pPr>
            <a:r>
              <a:rPr lang="ro-RO" altLang="ro-RO" sz="1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Obs. 1.</a:t>
            </a:r>
            <a:r>
              <a:rPr lang="ro-RO" altLang="ro-RO" sz="1800" dirty="0">
                <a:latin typeface="Arial" panose="020B0604020202020204" pitchFamily="34" charset="0"/>
                <a:cs typeface="Arial" panose="020B0604020202020204" pitchFamily="34" charset="0"/>
              </a:rPr>
              <a:t>Stabilirea locațiilor pe zone pentru etapa zonală, respectiv a locației </a:t>
            </a:r>
          </a:p>
          <a:p>
            <a:pPr marL="0" lvl="6" indent="0">
              <a:lnSpc>
                <a:spcPct val="120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SzPct val="100000"/>
              <a:buNone/>
            </a:pPr>
            <a:r>
              <a:rPr lang="ro-RO" altLang="ro-RO" sz="1800" dirty="0">
                <a:latin typeface="Arial" panose="020B0604020202020204" pitchFamily="34" charset="0"/>
                <a:cs typeface="Arial" panose="020B0604020202020204" pitchFamily="34" charset="0"/>
              </a:rPr>
              <a:t>pentru etapa județeană!!!</a:t>
            </a:r>
          </a:p>
          <a:p>
            <a:pPr marL="0" lvl="6" indent="0">
              <a:lnSpc>
                <a:spcPct val="120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SzPct val="100000"/>
              <a:buNone/>
            </a:pPr>
            <a:r>
              <a:rPr lang="ro-RO" altLang="ro-RO" sz="1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Obs. 2. </a:t>
            </a:r>
            <a:r>
              <a:rPr lang="ro-RO" altLang="ro-RO" sz="1800" u="sng" dirty="0">
                <a:latin typeface="Arial" panose="020B0604020202020204" pitchFamily="34" charset="0"/>
                <a:cs typeface="Arial" panose="020B0604020202020204" pitchFamily="34" charset="0"/>
              </a:rPr>
              <a:t>Olimpiada de matematică a satelor covăsnene </a:t>
            </a:r>
            <a:r>
              <a:rPr lang="ro-RO" altLang="ro-RO" sz="1800" dirty="0">
                <a:latin typeface="Arial" panose="020B0604020202020204" pitchFamily="34" charset="0"/>
                <a:cs typeface="Arial" panose="020B0604020202020204" pitchFamily="34" charset="0"/>
              </a:rPr>
              <a:t>– etapa județeană </a:t>
            </a:r>
          </a:p>
          <a:p>
            <a:pPr marL="0" lvl="6" indent="0">
              <a:lnSpc>
                <a:spcPct val="120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SzPct val="100000"/>
              <a:buNone/>
            </a:pPr>
            <a:r>
              <a:rPr lang="ro-RO" altLang="ro-RO" sz="1800" dirty="0">
                <a:latin typeface="Arial" panose="020B0604020202020204" pitchFamily="34" charset="0"/>
                <a:cs typeface="Arial" panose="020B0604020202020204" pitchFamily="34" charset="0"/>
              </a:rPr>
              <a:t>10 martie 2018 (selecția elevilor se va realiza pe baza rezultatelor etapei locale a </a:t>
            </a:r>
          </a:p>
          <a:p>
            <a:pPr marL="0" lvl="6" indent="0">
              <a:lnSpc>
                <a:spcPct val="120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SzPct val="100000"/>
              <a:buNone/>
            </a:pPr>
            <a:r>
              <a:rPr lang="ro-RO" altLang="ro-RO" sz="1800" dirty="0">
                <a:latin typeface="Arial" panose="020B0604020202020204" pitchFamily="34" charset="0"/>
                <a:cs typeface="Arial" panose="020B0604020202020204" pitchFamily="34" charset="0"/>
              </a:rPr>
              <a:t>olimpiadei de matematică).</a:t>
            </a:r>
          </a:p>
        </p:txBody>
      </p:sp>
      <p:sp>
        <p:nvSpPr>
          <p:cNvPr id="7" name="Arrow: Striped Right 6">
            <a:hlinkClick r:id="rId4" action="ppaction://hlinksldjump"/>
            <a:extLst>
              <a:ext uri="{FF2B5EF4-FFF2-40B4-BE49-F238E27FC236}">
                <a16:creationId xmlns:a16="http://schemas.microsoft.com/office/drawing/2014/main" id="{D5ED970B-6D9A-45C0-A758-577489BF9A71}"/>
              </a:ext>
            </a:extLst>
          </p:cNvPr>
          <p:cNvSpPr/>
          <p:nvPr/>
        </p:nvSpPr>
        <p:spPr>
          <a:xfrm>
            <a:off x="8239198" y="6431205"/>
            <a:ext cx="648072" cy="42096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30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4BC6B-9314-403F-93E9-24BDD757B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3200" dirty="0"/>
              <a:t>	</a:t>
            </a:r>
            <a:r>
              <a:rPr lang="it-IT" sz="3200" dirty="0"/>
              <a:t>OLIMPIADE ŞI CONCURSURI </a:t>
            </a:r>
            <a:br>
              <a:rPr lang="ro-RO" sz="3200" dirty="0"/>
            </a:br>
            <a:r>
              <a:rPr lang="ro-RO" sz="3200" dirty="0"/>
              <a:t>	</a:t>
            </a:r>
            <a:r>
              <a:rPr lang="it-IT" sz="3200" dirty="0"/>
              <a:t>ÎN ANUL ŞCOLAR 201</a:t>
            </a:r>
            <a:r>
              <a:rPr lang="ro-RO" sz="3200" dirty="0"/>
              <a:t>7</a:t>
            </a:r>
            <a:r>
              <a:rPr lang="it-IT" sz="3200" dirty="0"/>
              <a:t>-201</a:t>
            </a:r>
            <a:r>
              <a:rPr lang="ro-RO" sz="3200" dirty="0"/>
              <a:t>8</a:t>
            </a:r>
            <a:endParaRPr lang="en-US" sz="3200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0F499EA8-7EF1-4644-9D3B-070C4AC77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32" y="33327"/>
            <a:ext cx="1728472" cy="101940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prstMaterial="dkEdg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DF01C71-C359-415C-8327-79269FBE37BC}"/>
              </a:ext>
            </a:extLst>
          </p:cNvPr>
          <p:cNvSpPr/>
          <p:nvPr/>
        </p:nvSpPr>
        <p:spPr>
          <a:xfrm>
            <a:off x="120183" y="1484784"/>
            <a:ext cx="8988321" cy="3819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indent="-91440">
              <a:lnSpc>
                <a:spcPct val="200000"/>
              </a:lnSpc>
              <a:spcAft>
                <a:spcPct val="20000"/>
              </a:spcAft>
              <a:buFont typeface="+mj-lt"/>
              <a:buAutoNum type="alphaUcPeriod" startAt="2"/>
            </a:pPr>
            <a:r>
              <a:rPr lang="ro-RO" altLang="ro-RO" sz="2100" b="1" u="sng" dirty="0">
                <a:latin typeface="Arial" panose="020B0604020202020204" pitchFamily="34" charset="0"/>
                <a:cs typeface="Arial" panose="020B0604020202020204" pitchFamily="34" charset="0"/>
              </a:rPr>
              <a:t>Concursul</a:t>
            </a:r>
            <a:r>
              <a:rPr lang="ro-RO" altLang="ro-RO" sz="2100" b="1" u="sng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Matematică Aplicată ”ADOLF HAIMOVICI” 2017-2018</a:t>
            </a:r>
          </a:p>
          <a:p>
            <a:pPr>
              <a:lnSpc>
                <a:spcPct val="200000"/>
              </a:lnSpc>
              <a:buClr>
                <a:schemeClr val="accent6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ro-RO" altLang="ro-RO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Etapa  pe </a:t>
            </a:r>
            <a:r>
              <a:rPr lang="ro-RO" altLang="ro-RO" sz="2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şcoală</a:t>
            </a:r>
            <a:r>
              <a:rPr lang="ro-RO" altLang="ro-RO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o-RO" altLang="ro-RO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– </a:t>
            </a:r>
            <a:r>
              <a:rPr lang="ro-RO" sz="2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ianuarie 2018</a:t>
            </a:r>
            <a:endParaRPr lang="en-US" sz="20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spcBef>
                <a:spcPct val="60000"/>
              </a:spcBef>
              <a:buClr>
                <a:schemeClr val="accent6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ro-RO" altLang="ro-RO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Etapa locală </a:t>
            </a:r>
            <a:r>
              <a:rPr lang="ro-RO" altLang="ro-RO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–</a:t>
            </a:r>
            <a:r>
              <a:rPr lang="ro-RO" altLang="ro-RO" sz="2000" b="1" dirty="0">
                <a:latin typeface="Arial" panose="020B0604020202020204" pitchFamily="34" charset="0"/>
                <a:cs typeface="Arial" panose="020B0604020202020204" pitchFamily="34" charset="0"/>
              </a:rPr>
              <a:t> 12.02. – 03.03.2018 </a:t>
            </a:r>
            <a:r>
              <a:rPr lang="ro-RO" altLang="ro-RO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o-RO" sz="2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?</a:t>
            </a:r>
            <a:r>
              <a:rPr lang="ro-RO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17,24 </a:t>
            </a:r>
            <a:r>
              <a:rPr lang="ro-RO" altLang="ro-RO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februarie sau 3 martie 2018)</a:t>
            </a:r>
            <a:r>
              <a:rPr lang="ro-RO" altLang="ro-RO" sz="2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 </a:t>
            </a:r>
            <a:endParaRPr lang="ro-RO" altLang="ro-RO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spcBef>
                <a:spcPct val="60000"/>
              </a:spcBef>
              <a:buClr>
                <a:schemeClr val="accent6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ro-RO" altLang="ro-RO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Etapa </a:t>
            </a:r>
            <a:r>
              <a:rPr lang="ro-RO" altLang="ro-RO" sz="2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judeţeană</a:t>
            </a:r>
            <a:r>
              <a:rPr lang="ro-RO" altLang="ro-RO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o-RO" altLang="ro-RO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–</a:t>
            </a:r>
            <a:r>
              <a:rPr lang="ro-RO" altLang="ro-RO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altLang="ro-RO" sz="2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10 martie </a:t>
            </a:r>
            <a:r>
              <a:rPr lang="ro-RO" altLang="ro-RO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2018</a:t>
            </a:r>
            <a:r>
              <a:rPr lang="ro-RO" altLang="ro-RO" sz="2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200000"/>
              </a:lnSpc>
              <a:spcBef>
                <a:spcPct val="60000"/>
              </a:spcBef>
              <a:buClr>
                <a:schemeClr val="accent6">
                  <a:lumMod val="75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ro-RO" altLang="ro-RO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Etapa  </a:t>
            </a:r>
            <a:r>
              <a:rPr lang="ro-RO" altLang="ro-RO" sz="2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naţională</a:t>
            </a:r>
            <a:r>
              <a:rPr lang="ro-RO" altLang="ro-RO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o-RO" altLang="ro-RO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– </a:t>
            </a:r>
            <a:r>
              <a:rPr lang="ro-RO" altLang="ro-RO" sz="2000" b="1" dirty="0">
                <a:latin typeface="Arial" panose="020B0604020202020204" pitchFamily="34" charset="0"/>
                <a:cs typeface="Arial" panose="020B0604020202020204" pitchFamily="34" charset="0"/>
              </a:rPr>
              <a:t>mai </a:t>
            </a:r>
            <a:r>
              <a:rPr lang="ro-RO" altLang="ro-RO" sz="2000" dirty="0">
                <a:latin typeface="Arial" panose="020B0604020202020204" pitchFamily="34" charset="0"/>
                <a:cs typeface="Arial" panose="020B0604020202020204" pitchFamily="34" charset="0"/>
              </a:rPr>
              <a:t>2018,  IAȘI</a:t>
            </a:r>
          </a:p>
        </p:txBody>
      </p:sp>
      <p:sp>
        <p:nvSpPr>
          <p:cNvPr id="6" name="Arrow: Striped Right 5">
            <a:hlinkClick r:id="rId4" action="ppaction://hlinksldjump"/>
            <a:extLst>
              <a:ext uri="{FF2B5EF4-FFF2-40B4-BE49-F238E27FC236}">
                <a16:creationId xmlns:a16="http://schemas.microsoft.com/office/drawing/2014/main" id="{206D9D25-3A2B-4C65-8DDD-F85FC711C19C}"/>
              </a:ext>
            </a:extLst>
          </p:cNvPr>
          <p:cNvSpPr/>
          <p:nvPr/>
        </p:nvSpPr>
        <p:spPr>
          <a:xfrm>
            <a:off x="8239198" y="6431205"/>
            <a:ext cx="648072" cy="42096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62431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4BC6B-9314-403F-93E9-24BDD757B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3200" dirty="0"/>
              <a:t>	</a:t>
            </a:r>
            <a:r>
              <a:rPr lang="it-IT" sz="3200" dirty="0"/>
              <a:t>OLIMPIADE ŞI CONCURSURI </a:t>
            </a:r>
            <a:br>
              <a:rPr lang="ro-RO" sz="3200" dirty="0"/>
            </a:br>
            <a:r>
              <a:rPr lang="ro-RO" sz="3200" dirty="0"/>
              <a:t>	</a:t>
            </a:r>
            <a:r>
              <a:rPr lang="it-IT" sz="3200" dirty="0"/>
              <a:t>ÎN ANUL ŞCOLAR 201</a:t>
            </a:r>
            <a:r>
              <a:rPr lang="ro-RO" sz="3200" dirty="0"/>
              <a:t>7</a:t>
            </a:r>
            <a:r>
              <a:rPr lang="it-IT" sz="3200" dirty="0"/>
              <a:t>-201</a:t>
            </a:r>
            <a:r>
              <a:rPr lang="ro-RO" sz="3200" dirty="0"/>
              <a:t>8</a:t>
            </a:r>
            <a:endParaRPr lang="en-US" sz="3200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0F499EA8-7EF1-4644-9D3B-070C4AC77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32" y="33327"/>
            <a:ext cx="1728472" cy="101940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prstMaterial="dkEdg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DF01C71-C359-415C-8327-79269FBE37BC}"/>
              </a:ext>
            </a:extLst>
          </p:cNvPr>
          <p:cNvSpPr/>
          <p:nvPr/>
        </p:nvSpPr>
        <p:spPr>
          <a:xfrm>
            <a:off x="120183" y="1484784"/>
            <a:ext cx="8844305" cy="5059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spcAft>
                <a:spcPct val="20000"/>
              </a:spcAft>
              <a:buFont typeface="+mj-lt"/>
              <a:buAutoNum type="alphaUcPeriod" startAt="3"/>
            </a:pPr>
            <a:r>
              <a:rPr lang="ro-RO" altLang="ro-RO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Concursul</a:t>
            </a:r>
            <a:r>
              <a:rPr lang="ro-RO" altLang="ro-RO" sz="2400" b="1" u="sng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Matematică ”LUMINA MATH” Ediția XXI</a:t>
            </a:r>
          </a:p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06000"/>
            </a:pPr>
            <a:r>
              <a:rPr lang="ro-RO" altLang="ro-RO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SE ORGANIZEAZĂ PENTRU CLASELE II-VIII</a:t>
            </a:r>
          </a:p>
          <a:p>
            <a:pPr marL="342900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06000"/>
              <a:buFont typeface="Wingdings" panose="05000000000000000000" pitchFamily="2" charset="2"/>
              <a:buChar char="Ø"/>
            </a:pPr>
            <a:r>
              <a:rPr lang="ro-RO" altLang="ro-RO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Perioada de înscriere:  </a:t>
            </a:r>
            <a:r>
              <a:rPr lang="ro-RO" altLang="ro-RO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 octombrie – 8 noiembrie 2017 </a:t>
            </a:r>
          </a:p>
          <a:p>
            <a:pPr marL="342900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06000"/>
              <a:buFont typeface="Wingdings" panose="05000000000000000000" pitchFamily="2" charset="2"/>
              <a:buChar char="Ø"/>
            </a:pPr>
            <a:r>
              <a:rPr lang="ro-RO" altLang="ro-RO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Etapa online:  </a:t>
            </a:r>
            <a:r>
              <a:rPr lang="ro-RO" altLang="ro-RO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10 noiembrie 2017</a:t>
            </a:r>
          </a:p>
          <a:p>
            <a:pPr marL="342900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06000"/>
              <a:buFont typeface="Wingdings" panose="05000000000000000000" pitchFamily="2" charset="2"/>
              <a:buChar char="Ø"/>
            </a:pPr>
            <a:r>
              <a:rPr lang="ro-RO" altLang="ro-RO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Publicarea rezultatelor online: </a:t>
            </a:r>
            <a:r>
              <a:rPr lang="ro-RO" altLang="ro-RO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13 noiembrie 2017</a:t>
            </a:r>
            <a:endParaRPr lang="ro-RO" altLang="ro-RO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06000"/>
              <a:buFont typeface="Wingdings" panose="05000000000000000000" pitchFamily="2" charset="2"/>
              <a:buChar char="Ø"/>
            </a:pPr>
            <a:r>
              <a:rPr lang="ro-RO" altLang="ro-RO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Etapa scrisă: </a:t>
            </a:r>
            <a:r>
              <a:rPr lang="ro-RO" altLang="ro-RO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25 noiembrie 2017</a:t>
            </a:r>
          </a:p>
          <a:p>
            <a:pPr marL="342900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06000"/>
              <a:buFont typeface="Wingdings" panose="05000000000000000000" pitchFamily="2" charset="2"/>
              <a:buChar char="Ø"/>
            </a:pPr>
            <a:r>
              <a:rPr lang="ro-RO" altLang="ro-RO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Afișarea rezultatelor individuale: </a:t>
            </a:r>
            <a:r>
              <a:rPr lang="ro-RO" altLang="ro-RO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 decembrie 2017</a:t>
            </a:r>
          </a:p>
          <a:p>
            <a:pPr marL="342900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06000"/>
              <a:buFont typeface="Wingdings" panose="05000000000000000000" pitchFamily="2" charset="2"/>
              <a:buChar char="Ø"/>
            </a:pPr>
            <a:r>
              <a:rPr lang="ro-RO" altLang="ro-RO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Contestații: </a:t>
            </a:r>
            <a:r>
              <a:rPr lang="ro-RO" altLang="ro-RO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5-7 decembrie 2017</a:t>
            </a:r>
          </a:p>
          <a:p>
            <a:pPr marL="342900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06000"/>
              <a:buFont typeface="Wingdings" panose="05000000000000000000" pitchFamily="2" charset="2"/>
              <a:buChar char="Ø"/>
            </a:pPr>
            <a:r>
              <a:rPr lang="ro-RO" altLang="ro-RO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Comunicarea rezultatelor finale </a:t>
            </a:r>
            <a:r>
              <a:rPr lang="ro-RO" altLang="ro-RO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8 decembrie  2017 </a:t>
            </a:r>
            <a:endParaRPr lang="ro-RO" altLang="ro-RO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06000"/>
              <a:buFont typeface="Wingdings" panose="05000000000000000000" pitchFamily="2" charset="2"/>
              <a:buChar char="Ø"/>
            </a:pPr>
            <a:r>
              <a:rPr lang="ro-RO" altLang="ro-RO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Mai multe informații pe site-ul:  </a:t>
            </a:r>
            <a:r>
              <a:rPr lang="ro-RO" altLang="ro-RO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www.luminamath.ro</a:t>
            </a:r>
          </a:p>
        </p:txBody>
      </p:sp>
      <p:sp>
        <p:nvSpPr>
          <p:cNvPr id="6" name="Arrow: Striped Right 5">
            <a:hlinkClick r:id="rId4" action="ppaction://hlinksldjump"/>
            <a:extLst>
              <a:ext uri="{FF2B5EF4-FFF2-40B4-BE49-F238E27FC236}">
                <a16:creationId xmlns:a16="http://schemas.microsoft.com/office/drawing/2014/main" id="{CC0189BF-B6A5-4A08-839D-2E02E63187AA}"/>
              </a:ext>
            </a:extLst>
          </p:cNvPr>
          <p:cNvSpPr/>
          <p:nvPr/>
        </p:nvSpPr>
        <p:spPr>
          <a:xfrm>
            <a:off x="8239198" y="6431205"/>
            <a:ext cx="648072" cy="42096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25652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4BC6B-9314-403F-93E9-24BDD757B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3200" dirty="0"/>
              <a:t>	</a:t>
            </a:r>
            <a:r>
              <a:rPr lang="it-IT" sz="3200" dirty="0"/>
              <a:t>OLIMPIADE ŞI CONCURSURI </a:t>
            </a:r>
            <a:br>
              <a:rPr lang="ro-RO" sz="3200" dirty="0"/>
            </a:br>
            <a:r>
              <a:rPr lang="ro-RO" sz="3200" dirty="0"/>
              <a:t>	</a:t>
            </a:r>
            <a:r>
              <a:rPr lang="it-IT" sz="3200" dirty="0"/>
              <a:t>ÎN ANUL ŞCOLAR 201</a:t>
            </a:r>
            <a:r>
              <a:rPr lang="ro-RO" sz="3200" dirty="0"/>
              <a:t>7</a:t>
            </a:r>
            <a:r>
              <a:rPr lang="it-IT" sz="3200" dirty="0"/>
              <a:t>-201</a:t>
            </a:r>
            <a:r>
              <a:rPr lang="ro-RO" sz="3200" dirty="0"/>
              <a:t>8</a:t>
            </a:r>
            <a:endParaRPr lang="en-US" sz="3200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0F499EA8-7EF1-4644-9D3B-070C4AC77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32" y="33327"/>
            <a:ext cx="1728472" cy="101940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prstMaterial="dkEdg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DF01C71-C359-415C-8327-79269FBE37BC}"/>
              </a:ext>
            </a:extLst>
          </p:cNvPr>
          <p:cNvSpPr/>
          <p:nvPr/>
        </p:nvSpPr>
        <p:spPr>
          <a:xfrm>
            <a:off x="107505" y="1484784"/>
            <a:ext cx="89289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lnSpc>
                <a:spcPct val="200000"/>
              </a:lnSpc>
              <a:spcAft>
                <a:spcPct val="20000"/>
              </a:spcAft>
              <a:buFont typeface="+mj-lt"/>
              <a:buAutoNum type="alphaUcPeriod" startAt="4"/>
            </a:pPr>
            <a:r>
              <a:rPr lang="ro-RO" altLang="ro-RO" sz="2000" b="1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altLang="ro-RO" sz="2000" b="1" u="sng" spc="-100" dirty="0">
                <a:latin typeface="Arial" panose="020B0604020202020204" pitchFamily="34" charset="0"/>
                <a:cs typeface="Arial" panose="020B0604020202020204" pitchFamily="34" charset="0"/>
              </a:rPr>
              <a:t>Concursul</a:t>
            </a:r>
            <a:r>
              <a:rPr lang="ro-RO" altLang="ro-RO" sz="2000" b="1" u="sng" spc="-1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Matematică pentru Liceele și Gimnaziile Maghiare din România</a:t>
            </a:r>
            <a:endParaRPr lang="ro-RO" altLang="ro-RO" sz="2000" spc="-1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Clr>
                <a:schemeClr val="accent6">
                  <a:lumMod val="75000"/>
                </a:schemeClr>
              </a:buClr>
              <a:buSzPct val="106000"/>
              <a:buFont typeface="Wingdings" panose="05000000000000000000" pitchFamily="2" charset="2"/>
              <a:buChar char="Ø"/>
            </a:pPr>
            <a:r>
              <a:rPr lang="ro-RO" altLang="ro-RO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Etapa județeană (clasele V-XII): </a:t>
            </a:r>
            <a:r>
              <a:rPr lang="ro-RO" altLang="ro-RO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16 decembrie 2017 </a:t>
            </a:r>
            <a:r>
              <a:rPr lang="ro-RO" altLang="ro-RO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sau </a:t>
            </a:r>
            <a:r>
              <a:rPr lang="ro-RO" altLang="ro-RO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 ianuarie 2018?</a:t>
            </a:r>
          </a:p>
          <a:p>
            <a:pPr>
              <a:lnSpc>
                <a:spcPct val="200000"/>
              </a:lnSpc>
              <a:buClr>
                <a:schemeClr val="accent6">
                  <a:lumMod val="75000"/>
                </a:schemeClr>
              </a:buClr>
              <a:buSzPct val="106000"/>
            </a:pPr>
            <a:r>
              <a:rPr lang="ro-RO" altLang="ro-RO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Clasele V-VIII:</a:t>
            </a:r>
          </a:p>
          <a:p>
            <a:pPr marL="274320" lvl="1" indent="-274320">
              <a:lnSpc>
                <a:spcPct val="200000"/>
              </a:lnSpc>
              <a:buClr>
                <a:schemeClr val="accent6">
                  <a:lumMod val="75000"/>
                </a:schemeClr>
              </a:buClr>
              <a:buSzPct val="106000"/>
              <a:buFont typeface="Wingdings" panose="05000000000000000000" pitchFamily="2" charset="2"/>
              <a:buChar char="Ø"/>
            </a:pPr>
            <a:r>
              <a:rPr lang="ro-RO" altLang="ro-RO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Etapa națională: </a:t>
            </a:r>
            <a:r>
              <a:rPr lang="ro-RO" altLang="ro-RO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23-25 martie 2018 </a:t>
            </a:r>
            <a:r>
              <a:rPr lang="ro-RO" altLang="ro-RO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– Arad, </a:t>
            </a:r>
            <a:r>
              <a:rPr lang="ro-RO" altLang="ro-RO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jud.Arad</a:t>
            </a:r>
            <a:endParaRPr lang="ro-RO" altLang="ro-RO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74320" lvl="1" indent="-274320">
              <a:lnSpc>
                <a:spcPct val="200000"/>
              </a:lnSpc>
              <a:buClr>
                <a:schemeClr val="accent6">
                  <a:lumMod val="75000"/>
                </a:schemeClr>
              </a:buClr>
              <a:buSzPct val="106000"/>
              <a:buFont typeface="Wingdings" panose="05000000000000000000" pitchFamily="2" charset="2"/>
              <a:buChar char="Ø"/>
            </a:pPr>
            <a:r>
              <a:rPr lang="ro-RO" altLang="ro-RO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Etapa internațională: </a:t>
            </a:r>
            <a:r>
              <a:rPr lang="ro-RO" altLang="ro-RO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27-30 aprilie 2018 </a:t>
            </a:r>
            <a:r>
              <a:rPr lang="ro-RO" altLang="ro-RO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– </a:t>
            </a:r>
            <a:r>
              <a:rPr lang="ro-RO" altLang="ro-RO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Szabadka</a:t>
            </a:r>
            <a:r>
              <a:rPr lang="ro-RO" altLang="ro-RO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(Subotica – Croația)</a:t>
            </a:r>
          </a:p>
          <a:p>
            <a:pPr>
              <a:lnSpc>
                <a:spcPct val="200000"/>
              </a:lnSpc>
              <a:buClr>
                <a:schemeClr val="accent6">
                  <a:lumMod val="75000"/>
                </a:schemeClr>
              </a:buClr>
              <a:buSzPct val="106000"/>
            </a:pPr>
            <a:r>
              <a:rPr lang="ro-RO" altLang="ro-RO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Clasele IX-XII:</a:t>
            </a:r>
          </a:p>
          <a:p>
            <a:pPr marL="274320" indent="-274320">
              <a:lnSpc>
                <a:spcPct val="200000"/>
              </a:lnSpc>
              <a:buClr>
                <a:schemeClr val="accent6">
                  <a:lumMod val="75000"/>
                </a:schemeClr>
              </a:buClr>
              <a:buSzPct val="106000"/>
              <a:buFont typeface="Wingdings" panose="05000000000000000000" pitchFamily="2" charset="2"/>
              <a:buChar char="Ø"/>
            </a:pPr>
            <a:r>
              <a:rPr lang="ro-RO" altLang="ro-RO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Etapa națională: </a:t>
            </a:r>
            <a:r>
              <a:rPr lang="ro-RO" altLang="ro-RO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14-18 februarie 2018 </a:t>
            </a:r>
            <a:r>
              <a:rPr lang="ro-RO" altLang="ro-RO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– Sovata, </a:t>
            </a:r>
            <a:r>
              <a:rPr lang="ro-RO" altLang="ro-RO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jud.Mureș</a:t>
            </a:r>
            <a:endParaRPr lang="ro-RO" altLang="ro-RO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74320" indent="-274320">
              <a:lnSpc>
                <a:spcPct val="200000"/>
              </a:lnSpc>
              <a:buClr>
                <a:schemeClr val="accent6">
                  <a:lumMod val="75000"/>
                </a:schemeClr>
              </a:buClr>
              <a:buSzPct val="106000"/>
              <a:buFont typeface="Wingdings" panose="05000000000000000000" pitchFamily="2" charset="2"/>
              <a:buChar char="Ø"/>
            </a:pPr>
            <a:r>
              <a:rPr lang="ro-RO" altLang="ro-RO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Etapa internațională: </a:t>
            </a:r>
            <a:r>
              <a:rPr lang="ro-RO" altLang="ro-RO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14-18 martie 201</a:t>
            </a:r>
            <a:r>
              <a:rPr lang="en-GB" altLang="ro-RO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8</a:t>
            </a:r>
            <a:r>
              <a:rPr lang="ro-RO" altLang="ro-RO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o-RO" altLang="ro-RO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– Kaposv</a:t>
            </a:r>
            <a:r>
              <a:rPr lang="hu-HU" altLang="ro-RO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ár (</a:t>
            </a:r>
            <a:r>
              <a:rPr lang="hu-HU" altLang="ro-RO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Ungaria</a:t>
            </a:r>
            <a:r>
              <a:rPr lang="hu-HU" altLang="ro-RO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</a:t>
            </a:r>
            <a:endParaRPr lang="ro-RO" altLang="ro-RO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Arrow: Striped Right 5">
            <a:hlinkClick r:id="rId4" action="ppaction://hlinksldjump"/>
            <a:extLst>
              <a:ext uri="{FF2B5EF4-FFF2-40B4-BE49-F238E27FC236}">
                <a16:creationId xmlns:a16="http://schemas.microsoft.com/office/drawing/2014/main" id="{5C6F8453-058F-4B0C-9FE0-80AAC8970ABC}"/>
              </a:ext>
            </a:extLst>
          </p:cNvPr>
          <p:cNvSpPr/>
          <p:nvPr/>
        </p:nvSpPr>
        <p:spPr>
          <a:xfrm>
            <a:off x="8239198" y="6431205"/>
            <a:ext cx="648072" cy="42096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8721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4BC6B-9314-403F-93E9-24BDD757B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3200" dirty="0"/>
              <a:t>	</a:t>
            </a:r>
            <a:r>
              <a:rPr lang="it-IT" sz="3200" dirty="0"/>
              <a:t>OLIMPIADE ŞI CONCURSURI </a:t>
            </a:r>
            <a:br>
              <a:rPr lang="ro-RO" sz="3200" dirty="0"/>
            </a:br>
            <a:r>
              <a:rPr lang="ro-RO" sz="3200" dirty="0"/>
              <a:t>	</a:t>
            </a:r>
            <a:r>
              <a:rPr lang="it-IT" sz="3200" dirty="0"/>
              <a:t>ÎN ANUL ŞCOLAR 201</a:t>
            </a:r>
            <a:r>
              <a:rPr lang="ro-RO" sz="3200" dirty="0"/>
              <a:t>7</a:t>
            </a:r>
            <a:r>
              <a:rPr lang="it-IT" sz="3200" dirty="0"/>
              <a:t>-201</a:t>
            </a:r>
            <a:r>
              <a:rPr lang="ro-RO" sz="3200" dirty="0"/>
              <a:t>8</a:t>
            </a:r>
            <a:endParaRPr lang="en-US" sz="3200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0F499EA8-7EF1-4644-9D3B-070C4AC77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32" y="33327"/>
            <a:ext cx="1728472" cy="101940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prstMaterial="dkEdg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DF01C71-C359-415C-8327-79269FBE37BC}"/>
              </a:ext>
            </a:extLst>
          </p:cNvPr>
          <p:cNvSpPr/>
          <p:nvPr/>
        </p:nvSpPr>
        <p:spPr>
          <a:xfrm>
            <a:off x="323528" y="1052736"/>
            <a:ext cx="8928992" cy="5761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lnSpc>
                <a:spcPct val="200000"/>
              </a:lnSpc>
              <a:spcAft>
                <a:spcPct val="20000"/>
              </a:spcAft>
              <a:buFont typeface="+mj-lt"/>
              <a:buAutoNum type="alphaUcPeriod" startAt="5"/>
            </a:pPr>
            <a:r>
              <a:rPr lang="ro-RO" altLang="ro-RO" sz="2200" b="1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altLang="ro-RO" sz="2200" b="1" u="sng" spc="-100" dirty="0">
                <a:latin typeface="Arial" panose="020B0604020202020204" pitchFamily="34" charset="0"/>
                <a:cs typeface="Arial" panose="020B0604020202020204" pitchFamily="34" charset="0"/>
              </a:rPr>
              <a:t>Concursul</a:t>
            </a:r>
            <a:r>
              <a:rPr lang="ro-RO" altLang="ro-RO" sz="2200" b="1" u="sng" spc="-1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Matematică pe echipe “Bolyai </a:t>
            </a:r>
            <a:r>
              <a:rPr lang="ro-RO" altLang="ro-RO" sz="2200" b="1" u="sng" spc="-1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Csapatverseny</a:t>
            </a:r>
            <a:r>
              <a:rPr lang="ro-RO" altLang="ro-RO" sz="2200" b="1" u="sng" spc="-1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ro-RO" altLang="ro-RO" sz="2200" spc="-1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buClr>
                <a:schemeClr val="accent6">
                  <a:lumMod val="75000"/>
                </a:schemeClr>
              </a:buClr>
              <a:buSzPct val="106000"/>
            </a:pPr>
            <a:r>
              <a:rPr lang="ro-RO" altLang="ro-RO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Clasele III-VIII:</a:t>
            </a:r>
          </a:p>
          <a:p>
            <a:pPr marL="274320" lvl="1" indent="-274320">
              <a:lnSpc>
                <a:spcPct val="200000"/>
              </a:lnSpc>
              <a:buClr>
                <a:schemeClr val="accent6">
                  <a:lumMod val="75000"/>
                </a:schemeClr>
              </a:buClr>
              <a:buSzPct val="106000"/>
              <a:buFont typeface="Wingdings" panose="05000000000000000000" pitchFamily="2" charset="2"/>
              <a:buChar char="Ø"/>
            </a:pPr>
            <a:r>
              <a:rPr lang="ro-RO" altLang="ro-RO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Înscrieri până la data de </a:t>
            </a:r>
            <a:r>
              <a:rPr lang="ro-RO" altLang="ro-RO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 octombrie 2017 </a:t>
            </a:r>
            <a:r>
              <a:rPr lang="ro-RO" altLang="ro-RO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(ora 18:00)</a:t>
            </a:r>
          </a:p>
          <a:p>
            <a:pPr marL="274320" lvl="1" indent="-274320">
              <a:lnSpc>
                <a:spcPct val="200000"/>
              </a:lnSpc>
              <a:buClr>
                <a:schemeClr val="accent6">
                  <a:lumMod val="75000"/>
                </a:schemeClr>
              </a:buClr>
              <a:buSzPct val="106000"/>
              <a:buFont typeface="Wingdings" panose="05000000000000000000" pitchFamily="2" charset="2"/>
              <a:buChar char="Ø"/>
            </a:pPr>
            <a:r>
              <a:rPr lang="ro-RO" altLang="ro-RO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Etapa județeană : </a:t>
            </a:r>
            <a:r>
              <a:rPr lang="ro-RO" altLang="ro-RO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vineri</a:t>
            </a:r>
            <a:r>
              <a:rPr lang="ro-RO" altLang="ro-RO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o-RO" altLang="ro-RO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13 octombrie 2017 </a:t>
            </a:r>
            <a:r>
              <a:rPr lang="ro-RO" altLang="ro-RO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(ora 15:30)</a:t>
            </a:r>
          </a:p>
          <a:p>
            <a:pPr marL="274320" lvl="1" indent="-274320">
              <a:lnSpc>
                <a:spcPct val="200000"/>
              </a:lnSpc>
              <a:buClr>
                <a:schemeClr val="accent6">
                  <a:lumMod val="75000"/>
                </a:schemeClr>
              </a:buClr>
              <a:buSzPct val="106000"/>
              <a:buFont typeface="Wingdings" panose="05000000000000000000" pitchFamily="2" charset="2"/>
              <a:buChar char="Ø"/>
            </a:pPr>
            <a:r>
              <a:rPr lang="ro-RO" altLang="ro-RO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Etapa națională: </a:t>
            </a:r>
            <a:r>
              <a:rPr lang="ro-RO" altLang="ro-RO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sâmbătă 18 noiembrie 2017 </a:t>
            </a:r>
            <a:r>
              <a:rPr lang="ro-RO" altLang="ro-RO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(ora 10:30) – Ungaria</a:t>
            </a:r>
          </a:p>
          <a:p>
            <a:pPr marL="0" lvl="1">
              <a:lnSpc>
                <a:spcPct val="200000"/>
              </a:lnSpc>
              <a:buClr>
                <a:schemeClr val="accent6">
                  <a:lumMod val="75000"/>
                </a:schemeClr>
              </a:buClr>
              <a:buSzPct val="106000"/>
            </a:pPr>
            <a:r>
              <a:rPr lang="ro-RO" altLang="ro-RO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Clasele IX-XII:</a:t>
            </a:r>
          </a:p>
          <a:p>
            <a:pPr marL="274320" lvl="1" indent="-274320">
              <a:lnSpc>
                <a:spcPct val="200000"/>
              </a:lnSpc>
              <a:buClr>
                <a:schemeClr val="accent6">
                  <a:lumMod val="75000"/>
                </a:schemeClr>
              </a:buClr>
              <a:buSzPct val="106000"/>
              <a:buFont typeface="Wingdings" panose="05000000000000000000" pitchFamily="2" charset="2"/>
              <a:buChar char="Ø"/>
            </a:pPr>
            <a:r>
              <a:rPr lang="ro-RO" altLang="ro-RO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Înscrieri până la data de </a:t>
            </a:r>
            <a:r>
              <a:rPr lang="ro-RO" altLang="ro-RO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 octombrie 2017 </a:t>
            </a:r>
            <a:r>
              <a:rPr lang="ro-RO" altLang="ro-RO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(ora 18:00)</a:t>
            </a:r>
          </a:p>
          <a:p>
            <a:pPr marL="274320" lvl="1" indent="-274320">
              <a:lnSpc>
                <a:spcPct val="200000"/>
              </a:lnSpc>
              <a:buClr>
                <a:schemeClr val="accent6">
                  <a:lumMod val="75000"/>
                </a:schemeClr>
              </a:buClr>
              <a:buSzPct val="106000"/>
              <a:buFont typeface="Wingdings" panose="05000000000000000000" pitchFamily="2" charset="2"/>
              <a:buChar char="Ø"/>
            </a:pPr>
            <a:r>
              <a:rPr lang="ro-RO" altLang="ro-RO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Etapa județeană : </a:t>
            </a:r>
            <a:r>
              <a:rPr lang="ro-RO" altLang="ro-RO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vineri</a:t>
            </a:r>
            <a:r>
              <a:rPr lang="ro-RO" altLang="ro-RO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o-RO" altLang="ro-RO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5 ianuarie 2018 </a:t>
            </a:r>
            <a:r>
              <a:rPr lang="ro-RO" altLang="ro-RO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(ora 15:30)</a:t>
            </a:r>
          </a:p>
          <a:p>
            <a:pPr marL="274320" lvl="1" indent="-274320">
              <a:lnSpc>
                <a:spcPct val="200000"/>
              </a:lnSpc>
              <a:buClr>
                <a:schemeClr val="accent6">
                  <a:lumMod val="75000"/>
                </a:schemeClr>
              </a:buClr>
              <a:buSzPct val="106000"/>
              <a:buFont typeface="Wingdings" panose="05000000000000000000" pitchFamily="2" charset="2"/>
              <a:buChar char="Ø"/>
            </a:pPr>
            <a:r>
              <a:rPr lang="ro-RO" altLang="ro-RO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Etapa națională: </a:t>
            </a:r>
            <a:r>
              <a:rPr lang="ro-RO" altLang="ro-RO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sâmbătă 24 februarie 2018 </a:t>
            </a:r>
            <a:r>
              <a:rPr lang="ro-RO" altLang="ro-RO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(ora 10:30) – Ungaria</a:t>
            </a:r>
          </a:p>
        </p:txBody>
      </p:sp>
      <p:sp>
        <p:nvSpPr>
          <p:cNvPr id="8" name="Arrow: Striped Right 7">
            <a:hlinkClick r:id="rId4" action="ppaction://hlinksldjump"/>
            <a:extLst>
              <a:ext uri="{FF2B5EF4-FFF2-40B4-BE49-F238E27FC236}">
                <a16:creationId xmlns:a16="http://schemas.microsoft.com/office/drawing/2014/main" id="{442AF8F3-1C2B-4CA0-880F-41972ED0E732}"/>
              </a:ext>
            </a:extLst>
          </p:cNvPr>
          <p:cNvSpPr/>
          <p:nvPr/>
        </p:nvSpPr>
        <p:spPr>
          <a:xfrm rot="10800000">
            <a:off x="8244407" y="6275149"/>
            <a:ext cx="648072" cy="42096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0791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4BC6B-9314-403F-93E9-24BDD757B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/>
              <a:t>EXAMENE ŞI EVALUĂRI NAŢIONALE  </a:t>
            </a:r>
            <a:br>
              <a:rPr lang="es-ES" sz="3200" dirty="0"/>
            </a:br>
            <a:r>
              <a:rPr lang="ro-RO" sz="3200" dirty="0"/>
              <a:t>	</a:t>
            </a:r>
            <a:r>
              <a:rPr lang="es-ES" sz="3200" dirty="0"/>
              <a:t>ÎN ANUL ŞCOLAR 201</a:t>
            </a:r>
            <a:r>
              <a:rPr lang="ro-RO" sz="3200" dirty="0"/>
              <a:t>7</a:t>
            </a:r>
            <a:r>
              <a:rPr lang="es-ES" sz="3200" dirty="0"/>
              <a:t> – 201</a:t>
            </a:r>
            <a:r>
              <a:rPr lang="ro-RO" sz="3200" dirty="0"/>
              <a:t>8</a:t>
            </a:r>
            <a:endParaRPr lang="en-US" sz="3200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0F499EA8-7EF1-4644-9D3B-070C4AC77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32" y="33327"/>
            <a:ext cx="1728472" cy="101940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prstMaterial="dkEdg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FBB39B5-8D09-448F-A915-7EA7E64D20E7}"/>
              </a:ext>
            </a:extLst>
          </p:cNvPr>
          <p:cNvSpPr/>
          <p:nvPr/>
        </p:nvSpPr>
        <p:spPr>
          <a:xfrm>
            <a:off x="287524" y="1209284"/>
            <a:ext cx="8568952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SzPct val="120000"/>
            </a:pPr>
            <a:r>
              <a:rPr lang="ro-RO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EVALUARE NAŢIONALĂ </a:t>
            </a:r>
            <a:r>
              <a:rPr lang="ro-RO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o-RO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clasa a VI-a </a:t>
            </a:r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(OMEN nr.4787/30.08.2017)</a:t>
            </a:r>
            <a:endParaRPr lang="ro-RO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0"/>
              </a:spcBef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Wingdings" panose="05000000000000000000" pitchFamily="2" charset="2"/>
              <a:buChar char="Ø"/>
            </a:pP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23 mai 2018 - Limbă și comunicare</a:t>
            </a:r>
          </a:p>
          <a:p>
            <a:pPr marL="742950" lvl="1" indent="-285750">
              <a:spcBef>
                <a:spcPts val="0"/>
              </a:spcBef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Wingdings" panose="05000000000000000000" pitchFamily="2" charset="2"/>
              <a:buChar char="Ø"/>
            </a:pP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24 mai 2018 - Matematică și științe</a:t>
            </a:r>
          </a:p>
          <a:p>
            <a:pPr>
              <a:spcBef>
                <a:spcPts val="0"/>
              </a:spcBef>
              <a:buClr>
                <a:schemeClr val="tx2">
                  <a:lumMod val="60000"/>
                  <a:lumOff val="40000"/>
                </a:schemeClr>
              </a:buClr>
              <a:buSzPct val="120000"/>
            </a:pPr>
            <a:r>
              <a:rPr lang="ro-RO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EVALUARE NAŢIONALĂ </a:t>
            </a:r>
            <a:r>
              <a:rPr lang="ro-RO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o-RO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clasa a VIII-a </a:t>
            </a: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(OMEN nr.4793/31.08.2017)</a:t>
            </a:r>
          </a:p>
          <a:p>
            <a:pPr marL="742950" lvl="1" indent="-285750">
              <a:spcBef>
                <a:spcPts val="0"/>
              </a:spcBef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Wingdings" panose="05000000000000000000" pitchFamily="2" charset="2"/>
              <a:buChar char="Ø"/>
            </a:pP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4-8 iunie </a:t>
            </a: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Înscrierea candidaților</a:t>
            </a:r>
          </a:p>
          <a:p>
            <a:pPr marL="742950" lvl="1" indent="-285750">
              <a:spcBef>
                <a:spcPts val="0"/>
              </a:spcBef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Wingdings" panose="05000000000000000000" pitchFamily="2" charset="2"/>
              <a:buChar char="Ø"/>
            </a:pP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11 iunie 2018 - Limba și literatura română</a:t>
            </a:r>
          </a:p>
          <a:p>
            <a:pPr marL="742950" lvl="1" indent="-285750">
              <a:spcBef>
                <a:spcPts val="0"/>
              </a:spcBef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Wingdings" panose="05000000000000000000" pitchFamily="2" charset="2"/>
              <a:buChar char="Ø"/>
            </a:pP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13 iunie 2018 - Matematică</a:t>
            </a:r>
          </a:p>
          <a:p>
            <a:pPr marL="742950" lvl="1" indent="-285750">
              <a:spcBef>
                <a:spcPts val="0"/>
              </a:spcBef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Wingdings" panose="05000000000000000000" pitchFamily="2" charset="2"/>
              <a:buChar char="Ø"/>
            </a:pP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14 iunie 2018 – Limba și literatura maghiară</a:t>
            </a:r>
          </a:p>
          <a:p>
            <a:pPr marL="742950" lvl="1" indent="-285750">
              <a:spcBef>
                <a:spcPts val="0"/>
              </a:spcBef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Wingdings" panose="05000000000000000000" pitchFamily="2" charset="2"/>
              <a:buChar char="Ø"/>
            </a:pP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19 iunie 2018 </a:t>
            </a: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Afișarea rezultatelor (până la ora 12:00)</a:t>
            </a:r>
          </a:p>
          <a:p>
            <a:pPr marL="742950" lvl="1" indent="-285750">
              <a:spcBef>
                <a:spcPts val="0"/>
              </a:spcBef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Wingdings" panose="05000000000000000000" pitchFamily="2" charset="2"/>
              <a:buChar char="Ø"/>
            </a:pP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19 iunie 2018 - Depunerea contestațiilor (orele 14:00-19:00)</a:t>
            </a:r>
          </a:p>
          <a:p>
            <a:pPr marL="742950" lvl="1" indent="-285750">
              <a:spcBef>
                <a:spcPts val="0"/>
              </a:spcBef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Wingdings" panose="05000000000000000000" pitchFamily="2" charset="2"/>
              <a:buChar char="Ø"/>
            </a:pP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20-22 iunie 2018 – Soluționarea contestațiilor</a:t>
            </a:r>
          </a:p>
          <a:p>
            <a:pPr marL="742950" lvl="1" indent="-285750">
              <a:spcBef>
                <a:spcPts val="0"/>
              </a:spcBef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Wingdings" panose="05000000000000000000" pitchFamily="2" charset="2"/>
              <a:buChar char="Ø"/>
            </a:pPr>
            <a:r>
              <a:rPr lang="ro-RO" sz="1600" dirty="0">
                <a:latin typeface="Arial" panose="020B0604020202020204" pitchFamily="34" charset="0"/>
                <a:cs typeface="Arial" panose="020B0604020202020204" pitchFamily="34" charset="0"/>
              </a:rPr>
              <a:t>23 iunie 2018 – Afișarea rezultatelor finale</a:t>
            </a:r>
          </a:p>
          <a:p>
            <a:pPr marL="57150" indent="0">
              <a:spcBef>
                <a:spcPts val="0"/>
              </a:spcBef>
              <a:buClr>
                <a:schemeClr val="tx2">
                  <a:lumMod val="60000"/>
                  <a:lumOff val="40000"/>
                </a:schemeClr>
              </a:buClr>
              <a:buSzPct val="120000"/>
              <a:buNone/>
            </a:pPr>
            <a:r>
              <a:rPr lang="ro-RO" sz="1600" b="1" spc="-6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Obs.1 </a:t>
            </a:r>
            <a:r>
              <a:rPr lang="ro-RO" sz="1600" spc="-60" dirty="0">
                <a:latin typeface="Arial" panose="020B0604020202020204" pitchFamily="34" charset="0"/>
                <a:cs typeface="Arial" panose="020B0604020202020204" pitchFamily="34" charset="0"/>
              </a:rPr>
              <a:t>Dacă diferența între notele acordate de cei doi evaluatori este mai mare de 1 punct, lucrarea </a:t>
            </a:r>
          </a:p>
          <a:p>
            <a:pPr marL="57150" indent="0">
              <a:spcBef>
                <a:spcPts val="0"/>
              </a:spcBef>
              <a:buClr>
                <a:schemeClr val="tx2">
                  <a:lumMod val="60000"/>
                  <a:lumOff val="40000"/>
                </a:schemeClr>
              </a:buClr>
              <a:buSzPct val="120000"/>
              <a:buNone/>
            </a:pPr>
            <a:r>
              <a:rPr lang="ro-RO" sz="1600" spc="-60" dirty="0">
                <a:latin typeface="Arial" panose="020B0604020202020204" pitchFamily="34" charset="0"/>
                <a:cs typeface="Arial" panose="020B0604020202020204" pitchFamily="34" charset="0"/>
              </a:rPr>
              <a:t>va fi recorectată de  alți doi evaluatori. Nota finală este calculată din cele 4 note , după eliminarea </a:t>
            </a:r>
          </a:p>
          <a:p>
            <a:pPr marL="57150" indent="0">
              <a:spcBef>
                <a:spcPts val="0"/>
              </a:spcBef>
              <a:buClr>
                <a:schemeClr val="tx2">
                  <a:lumMod val="60000"/>
                  <a:lumOff val="40000"/>
                </a:schemeClr>
              </a:buClr>
              <a:buSzPct val="120000"/>
              <a:buNone/>
            </a:pPr>
            <a:r>
              <a:rPr lang="ro-RO" sz="1600" spc="-60" dirty="0">
                <a:latin typeface="Arial" panose="020B0604020202020204" pitchFamily="34" charset="0"/>
                <a:cs typeface="Arial" panose="020B0604020202020204" pitchFamily="34" charset="0"/>
              </a:rPr>
              <a:t>celor două note/valori extreme, ca medie aritmetică ... a celor două note/valori centrale</a:t>
            </a:r>
            <a:r>
              <a:rPr lang="ro-RO" sz="1600" b="1" spc="-6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">
              <a:spcBef>
                <a:spcPts val="0"/>
              </a:spcBef>
              <a:buClr>
                <a:schemeClr val="tx2">
                  <a:lumMod val="60000"/>
                  <a:lumOff val="40000"/>
                </a:schemeClr>
              </a:buClr>
              <a:buSzPct val="120000"/>
            </a:pPr>
            <a:r>
              <a:rPr lang="ro-RO" sz="1600" b="1" spc="-6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Obs. 2</a:t>
            </a:r>
            <a:r>
              <a:rPr lang="ro-RO" sz="1600" spc="-60" dirty="0">
                <a:latin typeface="Arial" panose="020B0604020202020204" pitchFamily="34" charset="0"/>
                <a:cs typeface="Arial" panose="020B0604020202020204" pitchFamily="34" charset="0"/>
              </a:rPr>
              <a:t> Această metodă se aplică și în cadrul etapei de soluționare a contestațiilor în cazul în care se constată o diferență mai mare de 1,5 puncte în plus sau în minus, față de nota primită la evaluarea </a:t>
            </a:r>
          </a:p>
          <a:p>
            <a:pPr marL="57150">
              <a:spcBef>
                <a:spcPts val="0"/>
              </a:spcBef>
              <a:buClr>
                <a:schemeClr val="tx2">
                  <a:lumMod val="60000"/>
                  <a:lumOff val="40000"/>
                </a:schemeClr>
              </a:buClr>
              <a:buSzPct val="120000"/>
            </a:pPr>
            <a:r>
              <a:rPr lang="ro-RO" sz="1600" spc="-60" dirty="0">
                <a:latin typeface="Arial" panose="020B0604020202020204" pitchFamily="34" charset="0"/>
                <a:cs typeface="Arial" panose="020B0604020202020204" pitchFamily="34" charset="0"/>
              </a:rPr>
              <a:t>inițială!</a:t>
            </a:r>
          </a:p>
          <a:p>
            <a:pPr marL="57150" indent="0">
              <a:spcBef>
                <a:spcPts val="0"/>
              </a:spcBef>
              <a:buClr>
                <a:schemeClr val="tx2">
                  <a:lumMod val="60000"/>
                  <a:lumOff val="40000"/>
                </a:schemeClr>
              </a:buClr>
              <a:buSzPct val="120000"/>
              <a:buNone/>
            </a:pPr>
            <a:r>
              <a:rPr lang="ro-RO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SIMULARE JUDEȚEANĂ EN_VIII 2017</a:t>
            </a:r>
          </a:p>
          <a:p>
            <a:pPr marL="742950" lvl="1" indent="-285750">
              <a:spcBef>
                <a:spcPts val="0"/>
              </a:spcBef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Wingdings" panose="05000000000000000000" pitchFamily="2" charset="2"/>
              <a:buChar char="Ø"/>
            </a:pP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27 noiembrie 2017  - Limba și literatura română</a:t>
            </a:r>
          </a:p>
          <a:p>
            <a:pPr marL="742950" lvl="1" indent="-285750">
              <a:spcBef>
                <a:spcPts val="0"/>
              </a:spcBef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Wingdings" panose="05000000000000000000" pitchFamily="2" charset="2"/>
              <a:buChar char="Ø"/>
            </a:pP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28 noiembrie 2017  - Limba și literatura maghiară</a:t>
            </a:r>
          </a:p>
          <a:p>
            <a:pPr marL="742950" lvl="1" indent="-285750">
              <a:spcBef>
                <a:spcPts val="0"/>
              </a:spcBef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Wingdings" panose="05000000000000000000" pitchFamily="2" charset="2"/>
              <a:buChar char="Ø"/>
            </a:pP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29 noiembrie 2017  - Matematică </a:t>
            </a:r>
          </a:p>
        </p:txBody>
      </p:sp>
      <p:sp>
        <p:nvSpPr>
          <p:cNvPr id="6" name="Arrow: Striped Right 5">
            <a:hlinkClick r:id="rId4" action="ppaction://hlinksldjump"/>
            <a:extLst>
              <a:ext uri="{FF2B5EF4-FFF2-40B4-BE49-F238E27FC236}">
                <a16:creationId xmlns:a16="http://schemas.microsoft.com/office/drawing/2014/main" id="{691F006A-4CCA-4EF6-BD01-C346A94332AD}"/>
              </a:ext>
            </a:extLst>
          </p:cNvPr>
          <p:cNvSpPr/>
          <p:nvPr/>
        </p:nvSpPr>
        <p:spPr>
          <a:xfrm>
            <a:off x="8239198" y="6431205"/>
            <a:ext cx="648072" cy="42096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2167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4BC6B-9314-403F-93E9-24BDD757B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/>
              <a:t>EXAMENE ŞI EVALUĂRI NAŢIONALE  </a:t>
            </a:r>
            <a:br>
              <a:rPr lang="es-ES" sz="3200" dirty="0"/>
            </a:br>
            <a:r>
              <a:rPr lang="ro-RO" sz="3200" dirty="0"/>
              <a:t>	</a:t>
            </a:r>
            <a:r>
              <a:rPr lang="es-ES" sz="3200" dirty="0"/>
              <a:t>ÎN ANUL ŞCOLAR 201</a:t>
            </a:r>
            <a:r>
              <a:rPr lang="ro-RO" sz="3200" dirty="0"/>
              <a:t>7</a:t>
            </a:r>
            <a:r>
              <a:rPr lang="es-ES" sz="3200" dirty="0"/>
              <a:t> – 201</a:t>
            </a:r>
            <a:r>
              <a:rPr lang="ro-RO" sz="3200" dirty="0"/>
              <a:t>8</a:t>
            </a:r>
            <a:endParaRPr lang="en-US" sz="3200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0F499EA8-7EF1-4644-9D3B-070C4AC77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32" y="33327"/>
            <a:ext cx="1728472" cy="101940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prstMaterial="dkEdg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bstituent conținut 1">
            <a:extLst>
              <a:ext uri="{FF2B5EF4-FFF2-40B4-BE49-F238E27FC236}">
                <a16:creationId xmlns:a16="http://schemas.microsoft.com/office/drawing/2014/main" id="{7998CDC1-D3F1-4294-AF35-89C1D01DE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57" y="1196752"/>
            <a:ext cx="8891686" cy="5486401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  <a:buClr>
                <a:schemeClr val="tx2">
                  <a:lumMod val="60000"/>
                  <a:lumOff val="40000"/>
                </a:schemeClr>
              </a:buClr>
              <a:buSzPct val="120000"/>
            </a:pPr>
            <a:r>
              <a:rPr lang="ro-RO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BACALAUREAT</a:t>
            </a:r>
            <a:r>
              <a:rPr lang="ro-RO" sz="2400" b="1" dirty="0">
                <a:latin typeface="Arial" panose="020B0604020202020204" pitchFamily="34" charset="0"/>
                <a:cs typeface="Arial" panose="020B0604020202020204" pitchFamily="34" charset="0"/>
              </a:rPr>
              <a:t> (OMEN nr.4792/31.08.2017)</a:t>
            </a:r>
            <a:endParaRPr lang="ro-R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lvl="1" indent="-182880">
              <a:spcBef>
                <a:spcPts val="400"/>
              </a:spcBef>
              <a:spcAft>
                <a:spcPts val="400"/>
              </a:spcAft>
              <a:buClr>
                <a:srgbClr val="FF0000"/>
              </a:buClr>
              <a:buSzPct val="130000"/>
              <a:buFont typeface="Wingdings" panose="05000000000000000000" pitchFamily="2" charset="2"/>
              <a:buChar char="Ø"/>
            </a:pP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12-13 februarie 2018- Proba A (Evaluarea competențelor lingvistice în limba română)</a:t>
            </a:r>
          </a:p>
          <a:p>
            <a:pPr marL="182880" lvl="1" indent="-182880">
              <a:spcBef>
                <a:spcPts val="400"/>
              </a:spcBef>
              <a:spcAft>
                <a:spcPts val="400"/>
              </a:spcAft>
              <a:buClr>
                <a:srgbClr val="FF0000"/>
              </a:buClr>
              <a:buSzPct val="130000"/>
              <a:buFont typeface="Wingdings" panose="05000000000000000000" pitchFamily="2" charset="2"/>
              <a:buChar char="Ø"/>
            </a:pP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14-15 februarie 2018- Proba B</a:t>
            </a:r>
            <a:r>
              <a:rPr lang="ro-RO" sz="1600" b="1" spc="-30" dirty="0">
                <a:latin typeface="Arial" panose="020B0604020202020204" pitchFamily="34" charset="0"/>
                <a:cs typeface="Arial" panose="020B0604020202020204" pitchFamily="34" charset="0"/>
              </a:rPr>
              <a:t> (Evaluarea competențelor lingvistice în limba maternă)</a:t>
            </a:r>
          </a:p>
          <a:p>
            <a:pPr marL="182880" lvl="1" indent="-182880">
              <a:spcBef>
                <a:spcPts val="400"/>
              </a:spcBef>
              <a:spcAft>
                <a:spcPts val="400"/>
              </a:spcAft>
              <a:buClr>
                <a:srgbClr val="FF0000"/>
              </a:buClr>
              <a:buSzPct val="130000"/>
              <a:buFont typeface="Wingdings" panose="05000000000000000000" pitchFamily="2" charset="2"/>
              <a:buChar char="Ø"/>
            </a:pP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16,19-20 februarie 2018- Proba D (Evaluarea competențelor digitale)</a:t>
            </a:r>
          </a:p>
          <a:p>
            <a:pPr marL="182880" lvl="1" indent="-182880">
              <a:spcBef>
                <a:spcPts val="400"/>
              </a:spcBef>
              <a:spcAft>
                <a:spcPts val="400"/>
              </a:spcAft>
              <a:buClr>
                <a:srgbClr val="FF0000"/>
              </a:buClr>
              <a:buSzPct val="130000"/>
              <a:buFont typeface="Wingdings" panose="05000000000000000000" pitchFamily="2" charset="2"/>
              <a:buChar char="Ø"/>
            </a:pP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21-22 februarie 2018- Proba C</a:t>
            </a:r>
            <a:r>
              <a:rPr lang="ro-RO" sz="1600" b="1" spc="-30" dirty="0">
                <a:latin typeface="Arial" panose="020B0604020202020204" pitchFamily="34" charset="0"/>
                <a:cs typeface="Arial" panose="020B0604020202020204" pitchFamily="34" charset="0"/>
              </a:rPr>
              <a:t> (Evaluarea competențelor lingvistice într-o limbă </a:t>
            </a:r>
            <a:r>
              <a:rPr lang="ro-RO" sz="1600" b="1" spc="-30" dirty="0" err="1">
                <a:latin typeface="Arial" panose="020B0604020202020204" pitchFamily="34" charset="0"/>
                <a:cs typeface="Arial" panose="020B0604020202020204" pitchFamily="34" charset="0"/>
              </a:rPr>
              <a:t>stăină</a:t>
            </a:r>
            <a:r>
              <a:rPr lang="ro-RO" sz="1600" b="1" spc="-3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82880" lvl="1" indent="-182880">
              <a:spcBef>
                <a:spcPts val="400"/>
              </a:spcBef>
              <a:spcAft>
                <a:spcPts val="400"/>
              </a:spcAft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Wingdings" panose="05000000000000000000" pitchFamily="2" charset="2"/>
              <a:buChar char="Ø"/>
            </a:pP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25 iunie 2018 – Proba scrisă Ea): Limba și literatura română</a:t>
            </a:r>
          </a:p>
          <a:p>
            <a:pPr marL="182880" lvl="1" indent="-182880">
              <a:spcBef>
                <a:spcPts val="400"/>
              </a:spcBef>
              <a:spcAft>
                <a:spcPts val="400"/>
              </a:spcAft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Wingdings" panose="05000000000000000000" pitchFamily="2" charset="2"/>
              <a:buChar char="Ø"/>
            </a:pP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26 iunie 2018 - Proba scrisă </a:t>
            </a:r>
            <a:r>
              <a:rPr lang="ro-RO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Eb</a:t>
            </a: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): Limba și literatura maghiară</a:t>
            </a:r>
          </a:p>
          <a:p>
            <a:pPr marL="182880" lvl="1" indent="-182880">
              <a:spcBef>
                <a:spcPts val="400"/>
              </a:spcBef>
              <a:spcAft>
                <a:spcPts val="400"/>
              </a:spcAft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Wingdings" panose="05000000000000000000" pitchFamily="2" charset="2"/>
              <a:buChar char="Ø"/>
            </a:pP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27 iunie 2018 – Proba scrisă </a:t>
            </a:r>
            <a:r>
              <a:rPr lang="ro-RO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Ec</a:t>
            </a: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): Matematică și Istorie</a:t>
            </a:r>
          </a:p>
          <a:p>
            <a:pPr marL="182880" lvl="1" indent="-182880">
              <a:spcBef>
                <a:spcPts val="400"/>
              </a:spcBef>
              <a:spcAft>
                <a:spcPts val="400"/>
              </a:spcAft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Wingdings" panose="05000000000000000000" pitchFamily="2" charset="2"/>
              <a:buChar char="Ø"/>
            </a:pP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28 iunie 2018 – Proba scrisă </a:t>
            </a:r>
            <a:r>
              <a:rPr lang="ro-RO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):  Proba la alegere a profilului și specializării</a:t>
            </a:r>
          </a:p>
          <a:p>
            <a:pPr marL="57150" indent="0"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20000"/>
              <a:buNone/>
            </a:pPr>
            <a:r>
              <a:rPr lang="ro-RO" sz="1600" b="1" spc="-6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Obs. </a:t>
            </a:r>
            <a:r>
              <a:rPr lang="ro-RO" sz="1600" spc="-60" dirty="0">
                <a:latin typeface="Arial" panose="020B0604020202020204" pitchFamily="34" charset="0"/>
                <a:cs typeface="Arial" panose="020B0604020202020204" pitchFamily="34" charset="0"/>
              </a:rPr>
              <a:t>Idem EN_VIII_2018</a:t>
            </a:r>
            <a:endParaRPr lang="ro-R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00"/>
              </a:spcBef>
              <a:spcAft>
                <a:spcPts val="400"/>
              </a:spcAft>
              <a:buClr>
                <a:schemeClr val="tx2">
                  <a:lumMod val="60000"/>
                  <a:lumOff val="40000"/>
                </a:schemeClr>
              </a:buClr>
              <a:buSzPct val="120000"/>
            </a:pP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400"/>
              </a:spcBef>
              <a:spcAft>
                <a:spcPts val="400"/>
              </a:spcAft>
              <a:buClr>
                <a:schemeClr val="tx2">
                  <a:lumMod val="60000"/>
                  <a:lumOff val="40000"/>
                </a:schemeClr>
              </a:buClr>
              <a:buSzPct val="120000"/>
            </a:pPr>
            <a:r>
              <a:rPr lang="ro-RO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SIMULARE JUDEȚEANĂ BACALAUREAT 2017</a:t>
            </a:r>
          </a:p>
          <a:p>
            <a:pPr lvl="1">
              <a:spcBef>
                <a:spcPts val="400"/>
              </a:spcBef>
              <a:spcAft>
                <a:spcPts val="400"/>
              </a:spcAft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Wingdings" panose="05000000000000000000" pitchFamily="2" charset="2"/>
              <a:buChar char="Ø"/>
            </a:pP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21 noiembrie 2017  - Limba și literatura română</a:t>
            </a:r>
          </a:p>
          <a:p>
            <a:pPr lvl="1">
              <a:spcBef>
                <a:spcPts val="400"/>
              </a:spcBef>
              <a:spcAft>
                <a:spcPts val="400"/>
              </a:spcAft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Wingdings" panose="05000000000000000000" pitchFamily="2" charset="2"/>
              <a:buChar char="Ø"/>
            </a:pP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22 noiembrie 2017  - Limba și literatura maghiară</a:t>
            </a:r>
          </a:p>
          <a:p>
            <a:pPr lvl="1">
              <a:spcBef>
                <a:spcPts val="400"/>
              </a:spcBef>
              <a:spcAft>
                <a:spcPts val="400"/>
              </a:spcAft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Wingdings" panose="05000000000000000000" pitchFamily="2" charset="2"/>
              <a:buChar char="Ø"/>
            </a:pP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23 noiembrie 2017  - Matematică și Istorie</a:t>
            </a:r>
          </a:p>
        </p:txBody>
      </p:sp>
      <p:sp>
        <p:nvSpPr>
          <p:cNvPr id="6" name="Arrow: Striped Right 5">
            <a:hlinkClick r:id="rId4" action="ppaction://hlinksldjump"/>
            <a:extLst>
              <a:ext uri="{FF2B5EF4-FFF2-40B4-BE49-F238E27FC236}">
                <a16:creationId xmlns:a16="http://schemas.microsoft.com/office/drawing/2014/main" id="{7B6AA6A4-D1BA-45F9-A8C1-078564F9125C}"/>
              </a:ext>
            </a:extLst>
          </p:cNvPr>
          <p:cNvSpPr/>
          <p:nvPr/>
        </p:nvSpPr>
        <p:spPr>
          <a:xfrm>
            <a:off x="8239198" y="6431205"/>
            <a:ext cx="648072" cy="42096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97980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4BC6B-9314-403F-93E9-24BDD757B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/>
              <a:t>EXAMENE ŞI EVALUĂRI NAŢIONALE  </a:t>
            </a:r>
            <a:br>
              <a:rPr lang="es-ES" sz="3200" dirty="0"/>
            </a:br>
            <a:r>
              <a:rPr lang="ro-RO" sz="3200" dirty="0"/>
              <a:t>	</a:t>
            </a:r>
            <a:r>
              <a:rPr lang="es-ES" sz="3200" dirty="0"/>
              <a:t>ÎN ANUL ŞCOLAR 201</a:t>
            </a:r>
            <a:r>
              <a:rPr lang="ro-RO" sz="3200" dirty="0"/>
              <a:t>7</a:t>
            </a:r>
            <a:r>
              <a:rPr lang="es-ES" sz="3200" dirty="0"/>
              <a:t> – 201</a:t>
            </a:r>
            <a:r>
              <a:rPr lang="ro-RO" sz="3200" dirty="0"/>
              <a:t>8</a:t>
            </a:r>
            <a:endParaRPr lang="en-US" sz="3200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0F499EA8-7EF1-4644-9D3B-070C4AC77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32" y="33327"/>
            <a:ext cx="1728472" cy="101940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prstMaterial="dkEdg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stituent conținut 1">
            <a:extLst>
              <a:ext uri="{FF2B5EF4-FFF2-40B4-BE49-F238E27FC236}">
                <a16:creationId xmlns:a16="http://schemas.microsoft.com/office/drawing/2014/main" id="{F2A59225-D66C-404F-930E-1D6C239DC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492896"/>
            <a:ext cx="8784976" cy="2489449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spcBef>
                <a:spcPts val="400"/>
              </a:spcBef>
              <a:spcAft>
                <a:spcPts val="400"/>
              </a:spcAft>
              <a:buClr>
                <a:schemeClr val="tx2">
                  <a:lumMod val="60000"/>
                  <a:lumOff val="40000"/>
                </a:schemeClr>
              </a:buClr>
              <a:buSzPct val="120000"/>
            </a:pPr>
            <a:r>
              <a:rPr lang="ro-RO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EXAMENUL DE DEFINITIVARE ÎN ÎNVĂȚĂMÂNT </a:t>
            </a: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(OMEN nr.4815/30.08.2017)</a:t>
            </a:r>
          </a:p>
          <a:p>
            <a:pPr marL="285750" lvl="1">
              <a:lnSpc>
                <a:spcPct val="20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SzPct val="120000"/>
              <a:buFont typeface="Wingdings" panose="05000000000000000000" pitchFamily="2" charset="2"/>
              <a:buChar char="Ø"/>
            </a:pP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Până la 9 octombrie 2017 – Înscrierea candidaților la unitățile de învățământ, </a:t>
            </a:r>
          </a:p>
          <a:p>
            <a:pPr marL="457200" lvl="1" indent="-182880">
              <a:lnSpc>
                <a:spcPct val="20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SzPct val="120000"/>
              <a:buNone/>
            </a:pP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transmiterea dosarelor la ISJ, cerificarea și avizarea acestora</a:t>
            </a:r>
          </a:p>
          <a:p>
            <a:pPr marL="285750" lvl="1">
              <a:lnSpc>
                <a:spcPct val="20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SzPct val="120000"/>
              <a:buFont typeface="Wingdings" panose="05000000000000000000" pitchFamily="2" charset="2"/>
              <a:buChar char="Ø"/>
            </a:pP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9-31 octombrie 2017- Înștiințarea candidaților cu privire la admiterea sau </a:t>
            </a:r>
          </a:p>
          <a:p>
            <a:pPr marL="457200" lvl="1" indent="-182880">
              <a:lnSpc>
                <a:spcPct val="20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SzPct val="120000"/>
              <a:buNone/>
            </a:pP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respingerea dosarului de înscriere</a:t>
            </a:r>
          </a:p>
          <a:p>
            <a:pPr marL="285750" lvl="1">
              <a:lnSpc>
                <a:spcPct val="20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SzPct val="120000"/>
              <a:buFont typeface="Wingdings" panose="05000000000000000000" pitchFamily="2" charset="2"/>
              <a:buChar char="Ø"/>
            </a:pP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Până la 1 iunie 2018– Efectuarea inspecțiilor de specialitate</a:t>
            </a:r>
          </a:p>
          <a:p>
            <a:pPr marL="285750" lvl="1">
              <a:lnSpc>
                <a:spcPct val="20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SzPct val="120000"/>
              <a:buFont typeface="Wingdings" panose="05000000000000000000" pitchFamily="2" charset="2"/>
              <a:buChar char="Ø"/>
            </a:pP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18 iulie 2018 – Susținerea probei scrise</a:t>
            </a:r>
          </a:p>
          <a:p>
            <a:pPr marL="57150" indent="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20000"/>
              <a:buNone/>
            </a:pPr>
            <a:r>
              <a:rPr lang="ro-RO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TITULARIZARE </a:t>
            </a:r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- ? iulie 2018</a:t>
            </a:r>
            <a:endParaRPr lang="ro-RO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rrow: Striped Right 7">
            <a:hlinkClick r:id="rId4" action="ppaction://hlinksldjump"/>
            <a:extLst>
              <a:ext uri="{FF2B5EF4-FFF2-40B4-BE49-F238E27FC236}">
                <a16:creationId xmlns:a16="http://schemas.microsoft.com/office/drawing/2014/main" id="{05DB9C71-28B1-4443-8B84-123E92AA77B6}"/>
              </a:ext>
            </a:extLst>
          </p:cNvPr>
          <p:cNvSpPr/>
          <p:nvPr/>
        </p:nvSpPr>
        <p:spPr>
          <a:xfrm rot="10800000">
            <a:off x="8244407" y="6275149"/>
            <a:ext cx="648072" cy="42096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2962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4BC6B-9314-403F-93E9-24BDD757B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2800" dirty="0"/>
              <a:t>	</a:t>
            </a:r>
            <a:r>
              <a:rPr lang="es-ES" sz="2800" dirty="0"/>
              <a:t>DIRECŢII PRIORITARE DE ACŢIUNE </a:t>
            </a:r>
            <a:br>
              <a:rPr lang="ro-RO" sz="2800" dirty="0"/>
            </a:br>
            <a:r>
              <a:rPr lang="ro-RO" sz="2800" dirty="0"/>
              <a:t>	</a:t>
            </a:r>
            <a:r>
              <a:rPr lang="es-ES" sz="2800" dirty="0"/>
              <a:t>PENTRU ANUL ŞCOLAR 2017-2018</a:t>
            </a:r>
            <a:endParaRPr lang="en-US" sz="2800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0F499EA8-7EF1-4644-9D3B-070C4AC77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32" y="33327"/>
            <a:ext cx="1728472" cy="101940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prstMaterial="dkEdg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8A8311F-F9F2-402F-8D65-5480953DA722}"/>
              </a:ext>
            </a:extLst>
          </p:cNvPr>
          <p:cNvSpPr/>
          <p:nvPr/>
        </p:nvSpPr>
        <p:spPr>
          <a:xfrm>
            <a:off x="107504" y="1196752"/>
            <a:ext cx="8640960" cy="5447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lnSpc>
                <a:spcPts val="2800"/>
              </a:lnSpc>
              <a:buFont typeface="+mj-lt"/>
              <a:buAutoNum type="romanUcPeriod"/>
            </a:pP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Creşterea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calităţii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activităţilor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educaţionale</a:t>
            </a:r>
            <a:endParaRPr lang="ro-RO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00050">
              <a:lnSpc>
                <a:spcPts val="28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Monitorizarea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evaluarea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asigurării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calităţii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activităţilor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didactice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precum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consilierea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cadrelor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didactice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857250" lvl="1" indent="-400050">
              <a:lnSpc>
                <a:spcPts val="28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Formarea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continuă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cadrelor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didactice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00050" indent="-400050">
              <a:lnSpc>
                <a:spcPts val="2800"/>
              </a:lnSpc>
              <a:buFont typeface="+mj-lt"/>
              <a:buAutoNum type="romanUcPeriod"/>
            </a:pP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Monitorizarea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participării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şcolare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reducerea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absenteismului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o-RO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457200">
              <a:lnSpc>
                <a:spcPts val="2800"/>
              </a:lnSpc>
            </a:pPr>
            <a:r>
              <a:rPr lang="ro-RO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prevenirea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combaterea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abandonului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şcolar</a:t>
            </a:r>
            <a:endParaRPr lang="ro-RO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00050">
              <a:lnSpc>
                <a:spcPts val="28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Asigurarea cuprinderii tuturor copiilor de vârsta corespunzătoare în clasa pregătitoare </a:t>
            </a:r>
            <a:r>
              <a:rPr lang="ro-RO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în clasa I</a:t>
            </a:r>
          </a:p>
          <a:p>
            <a:pPr marL="857250" lvl="1" indent="-400050">
              <a:lnSpc>
                <a:spcPts val="28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Asigurarea cuprinderii </a:t>
            </a:r>
            <a:r>
              <a:rPr lang="ro-RO" dirty="0" err="1">
                <a:latin typeface="Arial" panose="020B0604020202020204" pitchFamily="34" charset="0"/>
                <a:cs typeface="Arial" panose="020B0604020202020204" pitchFamily="34" charset="0"/>
              </a:rPr>
              <a:t>absolvenţilor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clasei a VIII-a în clasa a IX-a</a:t>
            </a:r>
          </a:p>
          <a:p>
            <a:pPr marL="857250" lvl="1" indent="-400050">
              <a:lnSpc>
                <a:spcPts val="28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Monitorizarea </a:t>
            </a:r>
            <a:r>
              <a:rPr lang="ro-RO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reducerea absenteismului </a:t>
            </a:r>
            <a:r>
              <a:rPr lang="ro-RO" dirty="0" err="1">
                <a:latin typeface="Arial" panose="020B0604020202020204" pitchFamily="34" charset="0"/>
                <a:cs typeface="Arial" panose="020B0604020202020204" pitchFamily="34" charset="0"/>
              </a:rPr>
              <a:t>şcolar</a:t>
            </a:r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00050">
              <a:lnSpc>
                <a:spcPts val="28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Prevenirea </a:t>
            </a:r>
            <a:r>
              <a:rPr lang="ro-RO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combaterea abandonului </a:t>
            </a:r>
            <a:r>
              <a:rPr lang="ro-RO" dirty="0" err="1">
                <a:latin typeface="Arial" panose="020B0604020202020204" pitchFamily="34" charset="0"/>
                <a:cs typeface="Arial" panose="020B0604020202020204" pitchFamily="34" charset="0"/>
              </a:rPr>
              <a:t>şcolar</a:t>
            </a:r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00050">
              <a:lnSpc>
                <a:spcPts val="28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Consiliere și orientare profesională</a:t>
            </a:r>
          </a:p>
          <a:p>
            <a:pPr marL="514350" indent="-514350">
              <a:lnSpc>
                <a:spcPts val="2800"/>
              </a:lnSpc>
              <a:buFont typeface="+mj-lt"/>
              <a:buAutoNum type="romanUcPeriod" startAt="3"/>
            </a:pP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Ameliorarea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rezultatelor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şcolare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ca o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consecinţă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celor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o-RO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ts val="2800"/>
              </a:lnSpc>
            </a:pP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obţinute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la</a:t>
            </a:r>
            <a:r>
              <a:rPr lang="ro-RO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examenele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national</a:t>
            </a:r>
            <a:r>
              <a:rPr lang="ro-RO" sz="20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pPr marL="91440" indent="-182880">
              <a:lnSpc>
                <a:spcPts val="2800"/>
              </a:lnSpc>
            </a:pPr>
            <a:r>
              <a:rPr lang="ro-RO" sz="2000" b="1" dirty="0">
                <a:latin typeface="Arial" panose="020B0604020202020204" pitchFamily="34" charset="0"/>
                <a:cs typeface="Arial" panose="020B0604020202020204" pitchFamily="34" charset="0"/>
              </a:rPr>
              <a:t>IV.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Prevenirea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combaterea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violenţei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mediul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şcolar</a:t>
            </a:r>
            <a:r>
              <a:rPr lang="ro-RO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rrow: Striped Right 5">
            <a:hlinkClick r:id="rId4" action="ppaction://hlinksldjump"/>
            <a:extLst>
              <a:ext uri="{FF2B5EF4-FFF2-40B4-BE49-F238E27FC236}">
                <a16:creationId xmlns:a16="http://schemas.microsoft.com/office/drawing/2014/main" id="{5C7B6017-5BA4-47C9-A71D-69045C1071BF}"/>
              </a:ext>
            </a:extLst>
          </p:cNvPr>
          <p:cNvSpPr/>
          <p:nvPr/>
        </p:nvSpPr>
        <p:spPr>
          <a:xfrm>
            <a:off x="8239198" y="6431205"/>
            <a:ext cx="648072" cy="42096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1010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4BC6B-9314-403F-93E9-24BDD757B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2800" dirty="0"/>
              <a:t>	</a:t>
            </a:r>
            <a:r>
              <a:rPr lang="es-ES" sz="2800" dirty="0"/>
              <a:t>DIRECŢII PRIORITARE DE ACŢIUNE </a:t>
            </a:r>
            <a:br>
              <a:rPr lang="ro-RO" sz="2800" dirty="0"/>
            </a:br>
            <a:r>
              <a:rPr lang="ro-RO" sz="2800" dirty="0"/>
              <a:t>	</a:t>
            </a:r>
            <a:r>
              <a:rPr lang="es-ES" sz="2800" dirty="0"/>
              <a:t>PENTRU ANUL ŞCOLAR 2017-2018</a:t>
            </a:r>
            <a:endParaRPr lang="en-US" sz="2800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0F499EA8-7EF1-4644-9D3B-070C4AC77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32" y="33327"/>
            <a:ext cx="1728472" cy="101940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prstMaterial="dkEdg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0BAD40C-C602-459A-800A-A0D136FD35F5}"/>
              </a:ext>
            </a:extLst>
          </p:cNvPr>
          <p:cNvSpPr/>
          <p:nvPr/>
        </p:nvSpPr>
        <p:spPr>
          <a:xfrm>
            <a:off x="251520" y="1183814"/>
            <a:ext cx="8784976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lnSpc>
                <a:spcPct val="80000"/>
              </a:lnSpc>
            </a:pPr>
            <a:r>
              <a:rPr lang="ro-RO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Propuneri de </a:t>
            </a:r>
            <a:r>
              <a:rPr lang="ro-RO" alt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măsuri pentru  ameliorarea rezultatelor </a:t>
            </a:r>
            <a:r>
              <a:rPr lang="ro-RO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la examenele naționale</a:t>
            </a:r>
            <a:r>
              <a:rPr lang="ro-RO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955964-2638-4EBE-B926-9225F6ACAE66}"/>
              </a:ext>
            </a:extLst>
          </p:cNvPr>
          <p:cNvSpPr/>
          <p:nvPr/>
        </p:nvSpPr>
        <p:spPr>
          <a:xfrm>
            <a:off x="251520" y="1410602"/>
            <a:ext cx="3334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altLang="en-US" b="1" dirty="0"/>
              <a:t>La nivelul cadrelor didactice: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9EAF52-F2E5-495A-8047-DE203B8A8E71}"/>
              </a:ext>
            </a:extLst>
          </p:cNvPr>
          <p:cNvSpPr/>
          <p:nvPr/>
        </p:nvSpPr>
        <p:spPr>
          <a:xfrm>
            <a:off x="278700" y="1779934"/>
            <a:ext cx="86857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o-RO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Analiza</a:t>
            </a:r>
            <a:r>
              <a:rPr lang="ro-RO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la nivelul fiecărei </a:t>
            </a:r>
            <a:r>
              <a:rPr lang="ro-RO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unităţi</a:t>
            </a:r>
            <a:r>
              <a:rPr lang="ro-RO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ro-RO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învăţământ</a:t>
            </a:r>
            <a:r>
              <a:rPr lang="ro-RO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ro-RO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rezultatelor la examenele </a:t>
            </a:r>
            <a:r>
              <a:rPr lang="ro-RO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naţionale</a:t>
            </a:r>
            <a:r>
              <a:rPr lang="ro-RO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 elaborarea unui </a:t>
            </a:r>
            <a:r>
              <a:rPr lang="ro-RO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plan de măsuri </a:t>
            </a:r>
            <a:r>
              <a:rPr lang="ro-RO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pentru ameliorarea rezultatelor la examenele naționale,    în anul școlar 201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o-RO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-201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o-RO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cu termene, indicatori, responsabilități </a:t>
            </a:r>
            <a:r>
              <a:rPr lang="ro-RO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ro-RO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monitorizarea aplicării planurilor de măsuri.</a:t>
            </a:r>
          </a:p>
          <a:p>
            <a:pPr marL="342900" indent="-342900">
              <a:buFont typeface="+mj-lt"/>
              <a:buAutoNum type="arabicPeriod"/>
            </a:pPr>
            <a:r>
              <a:rPr lang="ro-RO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Analiza sistematică a progresului </a:t>
            </a:r>
            <a:r>
              <a:rPr lang="ro-RO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şcolar</a:t>
            </a:r>
            <a:r>
              <a:rPr lang="ro-RO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al elevilor, inclusiv prin compararea notelor  </a:t>
            </a:r>
          </a:p>
          <a:p>
            <a:r>
              <a:rPr lang="ro-RO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o-RO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obţinute</a:t>
            </a:r>
            <a:r>
              <a:rPr lang="ro-RO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la evaluarea pe parcursul </a:t>
            </a:r>
            <a:r>
              <a:rPr lang="ro-RO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şcolarităţii</a:t>
            </a:r>
            <a:r>
              <a:rPr lang="ro-RO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cu cele de la examenele </a:t>
            </a:r>
            <a:r>
              <a:rPr lang="ro-RO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naţionale</a:t>
            </a:r>
            <a:r>
              <a:rPr lang="ro-RO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ro-RO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Parcurgerea integrală a programelor </a:t>
            </a:r>
            <a:r>
              <a:rPr lang="ro-RO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şcolare</a:t>
            </a:r>
            <a:r>
              <a:rPr lang="ro-RO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precum </a:t>
            </a:r>
            <a:r>
              <a:rPr lang="ro-RO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ro-RO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pregătirea elevilor care vor </a:t>
            </a:r>
          </a:p>
          <a:p>
            <a:pPr marL="365760"/>
            <a:r>
              <a:rPr lang="ro-RO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susţine</a:t>
            </a:r>
            <a:r>
              <a:rPr lang="ro-RO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examenele </a:t>
            </a:r>
            <a:r>
              <a:rPr lang="ro-RO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naţionale</a:t>
            </a:r>
            <a:r>
              <a:rPr lang="ro-RO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pe baza programelor specifice pentru examenele </a:t>
            </a:r>
            <a:r>
              <a:rPr lang="ro-RO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naţionale</a:t>
            </a:r>
            <a:r>
              <a:rPr lang="ro-RO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365760"/>
            <a:r>
              <a:rPr lang="ro-RO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în vederea atingerii standardelor </a:t>
            </a:r>
            <a:r>
              <a:rPr lang="ro-RO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naţionale</a:t>
            </a:r>
            <a:r>
              <a:rPr lang="ro-RO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ro-RO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 prezentării cu succes a elevilor la aceste </a:t>
            </a:r>
          </a:p>
          <a:p>
            <a:pPr marL="365760"/>
            <a:r>
              <a:rPr lang="ro-RO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examene. 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ro-RO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Tratarea </a:t>
            </a:r>
            <a:r>
              <a:rPr lang="ro-RO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diferenţiată</a:t>
            </a:r>
            <a:r>
              <a:rPr lang="ro-RO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ro-RO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individualizarea predării - </a:t>
            </a:r>
            <a:r>
              <a:rPr lang="ro-RO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învăţării</a:t>
            </a:r>
            <a:r>
              <a:rPr lang="ro-RO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- evaluării </a:t>
            </a:r>
            <a:r>
              <a:rPr lang="ro-RO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astfel încât să se asigure progresul </a:t>
            </a:r>
            <a:r>
              <a:rPr lang="ro-RO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şcolar</a:t>
            </a:r>
            <a:r>
              <a:rPr lang="ro-RO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real pentru </a:t>
            </a:r>
            <a:r>
              <a:rPr lang="ro-RO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toţi</a:t>
            </a:r>
            <a:r>
              <a:rPr lang="ro-RO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elevii.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ro-RO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Oferirea unui program de</a:t>
            </a:r>
            <a:r>
              <a:rPr lang="ro-RO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activităţi</a:t>
            </a:r>
            <a:r>
              <a:rPr lang="ro-RO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remediale/</a:t>
            </a:r>
            <a:r>
              <a:rPr lang="ro-RO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pregătire</a:t>
            </a:r>
            <a:r>
              <a:rPr lang="ro-RO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eficientă a elevilor, pe tot parcursul anului </a:t>
            </a:r>
            <a:r>
              <a:rPr lang="ro-RO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şcolar</a:t>
            </a:r>
            <a:r>
              <a:rPr lang="ro-RO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la disciplinele la care se </a:t>
            </a:r>
            <a:r>
              <a:rPr lang="ro-RO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susţin</a:t>
            </a:r>
            <a:r>
              <a:rPr lang="ro-RO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probe în cadrul examenelor </a:t>
            </a:r>
            <a:r>
              <a:rPr lang="ro-RO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naţionale</a:t>
            </a:r>
            <a:r>
              <a:rPr lang="ro-RO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ro-RO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Monitorizarea </a:t>
            </a:r>
            <a:r>
              <a:rPr lang="ro-RO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frecvenţei</a:t>
            </a:r>
            <a:r>
              <a:rPr lang="ro-RO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ro-RO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 comportamentului elevilor </a:t>
            </a:r>
            <a:r>
              <a:rPr lang="ro-RO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ro-RO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creşterea</a:t>
            </a:r>
            <a:r>
              <a:rPr lang="ro-RO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motivaţiei</a:t>
            </a:r>
            <a:r>
              <a:rPr lang="ro-RO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acestora pentru </a:t>
            </a:r>
            <a:r>
              <a:rPr lang="ro-RO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cunoaştere</a:t>
            </a:r>
            <a:r>
              <a:rPr lang="ro-RO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prin sporirea </a:t>
            </a:r>
            <a:r>
              <a:rPr lang="ro-RO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atractivităţii</a:t>
            </a:r>
            <a:r>
              <a:rPr lang="ro-RO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activităților didactice. 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ro-RO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Participarea la programele de formare continuă a cadrelor didactice</a:t>
            </a:r>
            <a:r>
              <a:rPr lang="ro-RO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organizate la      nivel </a:t>
            </a:r>
            <a:r>
              <a:rPr lang="ro-RO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naţional</a:t>
            </a:r>
            <a:r>
              <a:rPr lang="ro-RO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ro-RO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/sau </a:t>
            </a:r>
            <a:r>
              <a:rPr lang="ro-RO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judeţean</a:t>
            </a:r>
            <a:r>
              <a:rPr lang="ro-RO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în domeniul </a:t>
            </a:r>
            <a:r>
              <a:rPr lang="ro-RO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specialităţii</a:t>
            </a:r>
            <a:r>
              <a:rPr lang="ro-RO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ro-RO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al didacticii disciplinei, inclusiv în vederea dezvoltării </a:t>
            </a:r>
            <a:r>
              <a:rPr lang="ro-RO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competenţelor</a:t>
            </a:r>
            <a:r>
              <a:rPr lang="ro-RO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de elaborare </a:t>
            </a:r>
            <a:r>
              <a:rPr lang="ro-RO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ro-RO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evaluare a tipurilor de itemi </a:t>
            </a:r>
            <a:r>
              <a:rPr lang="ro-RO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propuşi</a:t>
            </a:r>
            <a:r>
              <a:rPr lang="ro-RO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la probele de evaluare din cadrul examenelor </a:t>
            </a:r>
            <a:r>
              <a:rPr lang="ro-RO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naţionale</a:t>
            </a:r>
            <a:r>
              <a:rPr lang="ro-RO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Arrow: Striped Right 7">
            <a:hlinkClick r:id="rId4" action="ppaction://hlinksldjump"/>
            <a:extLst>
              <a:ext uri="{FF2B5EF4-FFF2-40B4-BE49-F238E27FC236}">
                <a16:creationId xmlns:a16="http://schemas.microsoft.com/office/drawing/2014/main" id="{97B973F0-81EF-40F7-B9D9-2531CBFC2246}"/>
              </a:ext>
            </a:extLst>
          </p:cNvPr>
          <p:cNvSpPr/>
          <p:nvPr/>
        </p:nvSpPr>
        <p:spPr>
          <a:xfrm rot="10800000">
            <a:off x="8316416" y="6474489"/>
            <a:ext cx="648072" cy="32220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86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32" y="33327"/>
            <a:ext cx="1728472" cy="101940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prstMaterial="dkEdg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EVALUARE</a:t>
            </a:r>
            <a:r>
              <a:rPr lang="ro-RO" sz="3600" dirty="0"/>
              <a:t>A</a:t>
            </a:r>
            <a:r>
              <a:rPr lang="en-US" sz="3600" dirty="0"/>
              <a:t> NA</a:t>
            </a:r>
            <a:r>
              <a:rPr lang="ro-RO" sz="3600" dirty="0"/>
              <a:t>ȚIONALĂ 2017</a:t>
            </a:r>
            <a:endParaRPr lang="hu-HU" sz="3600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2627784" y="1034341"/>
            <a:ext cx="3816424" cy="54868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2000" u="sng" dirty="0"/>
              <a:t> </a:t>
            </a:r>
            <a:r>
              <a:rPr lang="ro-RO" altLang="ko-KR" sz="2000" u="sng" dirty="0"/>
              <a:t>REZULTATE PE DISCIPLINE</a:t>
            </a:r>
            <a:endParaRPr lang="ko-KR" altLang="en-US" sz="2000" u="sng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A386DDC-3D61-4DDA-AC63-DFAB9B38C1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6726942"/>
              </p:ext>
            </p:extLst>
          </p:nvPr>
        </p:nvGraphicFramePr>
        <p:xfrm>
          <a:off x="179512" y="1615108"/>
          <a:ext cx="4356484" cy="4550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2D91128-E42A-41E7-9CDF-0B4559382C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3460484"/>
              </p:ext>
            </p:extLst>
          </p:nvPr>
        </p:nvGraphicFramePr>
        <p:xfrm>
          <a:off x="4572000" y="1615108"/>
          <a:ext cx="4392488" cy="4550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4572000" y="1772816"/>
            <a:ext cx="0" cy="4608512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Arrow: Striped Right 7">
            <a:hlinkClick r:id="rId7" action="ppaction://hlinksldjump"/>
            <a:extLst>
              <a:ext uri="{FF2B5EF4-FFF2-40B4-BE49-F238E27FC236}">
                <a16:creationId xmlns:a16="http://schemas.microsoft.com/office/drawing/2014/main" id="{0CD83340-5DEA-4253-BCF2-C63E3D939168}"/>
              </a:ext>
            </a:extLst>
          </p:cNvPr>
          <p:cNvSpPr/>
          <p:nvPr/>
        </p:nvSpPr>
        <p:spPr>
          <a:xfrm>
            <a:off x="7897756" y="6075041"/>
            <a:ext cx="648072" cy="52205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94284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4BC6B-9314-403F-93E9-24BDD757B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2800" dirty="0"/>
              <a:t>	DIVERSE</a:t>
            </a:r>
            <a:endParaRPr lang="en-US" sz="2800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0F499EA8-7EF1-4644-9D3B-070C4AC77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32" y="33327"/>
            <a:ext cx="1728472" cy="101940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prstMaterial="dkEdg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919C721E-D205-48FB-8861-A87CDFD235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512" y="1412776"/>
            <a:ext cx="8784976" cy="5079999"/>
          </a:xfrm>
        </p:spPr>
        <p:txBody>
          <a:bodyPr>
            <a:normAutofit fontScale="85000" lnSpcReduction="20000"/>
          </a:bodyPr>
          <a:lstStyle/>
          <a:p>
            <a:pPr marL="457200" lvl="1" indent="0" eaLnBrk="1" hangingPunct="1">
              <a:buClr>
                <a:schemeClr val="accent6">
                  <a:lumMod val="75000"/>
                </a:schemeClr>
              </a:buClr>
              <a:buSzPct val="104000"/>
              <a:buNone/>
            </a:pPr>
            <a:r>
              <a:rPr lang="ro-RO" altLang="ro-RO" sz="33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Reviste şcolare</a:t>
            </a:r>
          </a:p>
          <a:p>
            <a:pPr marL="457200" lvl="1" indent="0" eaLnBrk="1" hangingPunct="1">
              <a:buClr>
                <a:schemeClr val="accent6">
                  <a:lumMod val="75000"/>
                </a:schemeClr>
              </a:buClr>
              <a:buSzPct val="104000"/>
              <a:buNone/>
            </a:pPr>
            <a:endParaRPr lang="ro-RO" altLang="ro-RO" sz="13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3175" lvl="2" indent="-5334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10000"/>
              <a:buFont typeface="Wingdings" pitchFamily="2" charset="2"/>
              <a:buChar char="Ø"/>
            </a:pPr>
            <a:r>
              <a:rPr lang="en-US" altLang="ro-RO" sz="2600" b="1" u="sng" dirty="0">
                <a:latin typeface="Arial" panose="020B0604020202020204" pitchFamily="34" charset="0"/>
                <a:cs typeface="Arial" panose="020B0604020202020204" pitchFamily="34" charset="0"/>
              </a:rPr>
              <a:t>Mat</a:t>
            </a:r>
            <a:r>
              <a:rPr lang="ro-RO" altLang="ro-RO" sz="2600" b="1" u="sng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ro-RO" sz="2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ap</a:t>
            </a:r>
            <a:endParaRPr lang="ro-RO" altLang="ro-RO" sz="2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8720" lvl="3" indent="-27432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r>
              <a:rPr lang="ro-RO" altLang="ro-RO" sz="2200" dirty="0">
                <a:latin typeface="Arial" panose="020B0604020202020204" pitchFamily="34" charset="0"/>
                <a:cs typeface="Arial" panose="020B0604020202020204" pitchFamily="34" charset="0"/>
              </a:rPr>
              <a:t>Abonamentul pentru anul școlar 2017-2018: </a:t>
            </a:r>
            <a:r>
              <a:rPr lang="ro-RO" altLang="ro-RO" sz="22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ro-RO" sz="2200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o-RO" altLang="ro-RO" sz="2200" u="sng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lej</a:t>
            </a:r>
            <a:endParaRPr lang="ro-RO" altLang="ro-RO" sz="2200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8720" lvl="3" indent="-27432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r>
              <a:rPr lang="ro-RO" altLang="ro-RO" sz="2200" dirty="0">
                <a:latin typeface="Arial" panose="020B0604020202020204" pitchFamily="34" charset="0"/>
                <a:cs typeface="Arial" panose="020B0604020202020204" pitchFamily="34" charset="0"/>
              </a:rPr>
              <a:t>Anunțarea numărului de exemplare comandate până la 5 octombrie 2017</a:t>
            </a:r>
          </a:p>
          <a:p>
            <a:pPr marL="1188720" lvl="3" indent="-27432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r>
              <a:rPr lang="ro-RO" altLang="ro-RO" sz="2200" dirty="0">
                <a:latin typeface="Arial" panose="020B0604020202020204" pitchFamily="34" charset="0"/>
                <a:cs typeface="Arial" panose="020B0604020202020204" pitchFamily="34" charset="0"/>
              </a:rPr>
              <a:t>Plata în două rate: </a:t>
            </a:r>
          </a:p>
          <a:p>
            <a:pPr marL="2005012" lvl="4" indent="-27432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r>
              <a:rPr lang="ro-RO" altLang="ro-RO" sz="2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ro-RO" sz="22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o-RO" altLang="ro-RO" sz="2200" dirty="0">
                <a:latin typeface="Arial" panose="020B0604020202020204" pitchFamily="34" charset="0"/>
                <a:cs typeface="Arial" panose="020B0604020202020204" pitchFamily="34" charset="0"/>
              </a:rPr>
              <a:t> lei până la data de </a:t>
            </a:r>
            <a:r>
              <a:rPr lang="en-US" altLang="ro-RO" sz="22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ro-RO" altLang="ro-RO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ro-RO" sz="2200" dirty="0" err="1">
                <a:latin typeface="Arial" panose="020B0604020202020204" pitchFamily="34" charset="0"/>
                <a:cs typeface="Arial" panose="020B0604020202020204" pitchFamily="34" charset="0"/>
              </a:rPr>
              <a:t>noiembrie</a:t>
            </a:r>
            <a:r>
              <a:rPr lang="ro-RO" altLang="ro-RO" sz="2200" dirty="0">
                <a:latin typeface="Arial" panose="020B0604020202020204" pitchFamily="34" charset="0"/>
                <a:cs typeface="Arial" panose="020B0604020202020204" pitchFamily="34" charset="0"/>
              </a:rPr>
              <a:t> 2017</a:t>
            </a:r>
          </a:p>
          <a:p>
            <a:pPr marL="2005012" lvl="4" indent="-27432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ro-RO" sz="22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o-RO" altLang="ro-RO" sz="2200" dirty="0">
                <a:latin typeface="Arial" panose="020B0604020202020204" pitchFamily="34" charset="0"/>
                <a:cs typeface="Arial" panose="020B0604020202020204" pitchFamily="34" charset="0"/>
              </a:rPr>
              <a:t> lei până la data de </a:t>
            </a:r>
            <a:r>
              <a:rPr lang="en-GB" altLang="ro-RO" sz="22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ro-RO" altLang="ro-RO" sz="2200" dirty="0">
                <a:latin typeface="Arial" panose="020B0604020202020204" pitchFamily="34" charset="0"/>
                <a:cs typeface="Arial" panose="020B0604020202020204" pitchFamily="34" charset="0"/>
              </a:rPr>
              <a:t> februarie 2018</a:t>
            </a:r>
            <a:endParaRPr lang="en-US" altLang="ro-RO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3175" lvl="2" indent="-533400" eaLnBrk="1" hangingPunct="1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10000"/>
              <a:buFont typeface="Wingdings" pitchFamily="2" charset="2"/>
              <a:buChar char="Ø"/>
            </a:pPr>
            <a:r>
              <a:rPr lang="ro-RO" altLang="ro-RO" sz="2600" b="1" u="sng" dirty="0">
                <a:latin typeface="Arial" panose="020B0604020202020204" pitchFamily="34" charset="0"/>
                <a:cs typeface="Arial" panose="020B0604020202020204" pitchFamily="34" charset="0"/>
              </a:rPr>
              <a:t>Gazeta matematică </a:t>
            </a:r>
            <a:r>
              <a:rPr lang="en-US" altLang="ro-RO" sz="2600" b="1" u="sng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ro-RO" sz="2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Suplimentul</a:t>
            </a:r>
            <a:r>
              <a:rPr lang="en-US" altLang="ro-RO" sz="2600" b="1" u="sng" dirty="0">
                <a:latin typeface="Arial" panose="020B0604020202020204" pitchFamily="34" charset="0"/>
                <a:cs typeface="Arial" panose="020B0604020202020204" pitchFamily="34" charset="0"/>
              </a:rPr>
              <a:t> didactic</a:t>
            </a:r>
          </a:p>
          <a:p>
            <a:pPr marL="1547812" lvl="3" indent="-533400" eaLnBrk="1" hangingPunct="1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r>
              <a:rPr lang="ro-RO" altLang="ro-RO" sz="2200" dirty="0">
                <a:latin typeface="Arial" panose="020B0604020202020204" pitchFamily="34" charset="0"/>
                <a:cs typeface="Arial" panose="020B0604020202020204" pitchFamily="34" charset="0"/>
              </a:rPr>
              <a:t>Site-ul revistei: </a:t>
            </a:r>
            <a:r>
              <a:rPr lang="ro-RO" altLang="ro-RO" sz="2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http://rms.unibuc.ro/didactica</a:t>
            </a:r>
            <a:endParaRPr lang="en-US" altLang="ro-RO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47812" lvl="3" indent="-533400" eaLnBrk="1" hangingPunct="1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10000"/>
              <a:buFont typeface="Wingdings" panose="05000000000000000000" pitchFamily="2" charset="2"/>
              <a:buChar char="§"/>
            </a:pPr>
            <a:r>
              <a:rPr lang="ro-RO" altLang="ro-RO" sz="2200" dirty="0">
                <a:latin typeface="Arial" panose="020B0604020202020204" pitchFamily="34" charset="0"/>
                <a:cs typeface="Arial" panose="020B0604020202020204" pitchFamily="34" charset="0"/>
              </a:rPr>
              <a:t>Distribuție online: </a:t>
            </a:r>
            <a:r>
              <a:rPr lang="ro-RO" altLang="ro-RO" sz="22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http://magazin.ssmr.ro</a:t>
            </a:r>
            <a:endParaRPr lang="ro-RO" altLang="ro-RO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4412" lvl="3" indent="0" eaLnBrk="1" hangingPunct="1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10000"/>
              <a:buNone/>
            </a:pPr>
            <a:endParaRPr lang="ro-RO" altLang="ro-RO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rrow: Striped Right 7">
            <a:hlinkClick r:id="rId6" action="ppaction://hlinksldjump"/>
            <a:extLst>
              <a:ext uri="{FF2B5EF4-FFF2-40B4-BE49-F238E27FC236}">
                <a16:creationId xmlns:a16="http://schemas.microsoft.com/office/drawing/2014/main" id="{761F00BF-62FB-4B93-93DD-265E4EBCF773}"/>
              </a:ext>
            </a:extLst>
          </p:cNvPr>
          <p:cNvSpPr/>
          <p:nvPr/>
        </p:nvSpPr>
        <p:spPr>
          <a:xfrm>
            <a:off x="8239198" y="6431205"/>
            <a:ext cx="648072" cy="42096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51284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4BC6B-9314-403F-93E9-24BDD757B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2800" dirty="0"/>
              <a:t>	DIVERSE</a:t>
            </a:r>
            <a:endParaRPr lang="en-US" sz="2800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0F499EA8-7EF1-4644-9D3B-070C4AC77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32" y="33327"/>
            <a:ext cx="1728472" cy="101940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prstMaterial="dkEdg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F7E422C2-8BF2-4121-B869-186CB0266A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512" y="2111894"/>
            <a:ext cx="8856984" cy="3312368"/>
          </a:xfrm>
        </p:spPr>
        <p:txBody>
          <a:bodyPr>
            <a:noAutofit/>
          </a:bodyPr>
          <a:lstStyle/>
          <a:p>
            <a:pPr marL="274320" lvl="1" indent="-533400">
              <a:lnSpc>
                <a:spcPts val="28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+mj-lt"/>
              <a:buAutoNum type="arabicPeriod" startAt="2"/>
            </a:pPr>
            <a:r>
              <a:rPr lang="ro-RO" altLang="ro-RO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Auxiliare curriculare </a:t>
            </a:r>
            <a:r>
              <a:rPr lang="ro-RO" altLang="ro-RO" sz="2000" b="1" dirty="0">
                <a:latin typeface="Arial" panose="020B0604020202020204" pitchFamily="34" charset="0"/>
                <a:cs typeface="Arial" panose="020B0604020202020204" pitchFamily="34" charset="0"/>
              </a:rPr>
              <a:t>(Notă MEN nr.1694/11.09.2017)</a:t>
            </a:r>
            <a:endParaRPr lang="ro-RO" altLang="ro-RO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0" lvl="3" indent="-342900">
              <a:lnSpc>
                <a:spcPts val="28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o-RO" altLang="ro-RO" sz="1800" b="1" dirty="0">
                <a:latin typeface="Arial" panose="020B0604020202020204" pitchFamily="34" charset="0"/>
                <a:cs typeface="Arial" panose="020B0604020202020204" pitchFamily="34" charset="0"/>
              </a:rPr>
              <a:t>Ghid de pregătire pentru bacalaureat </a:t>
            </a:r>
            <a:r>
              <a:rPr lang="ro-RO" altLang="ro-RO" sz="1800" dirty="0">
                <a:latin typeface="Arial" panose="020B0604020202020204" pitchFamily="34" charset="0"/>
                <a:cs typeface="Arial" panose="020B0604020202020204" pitchFamily="34" charset="0"/>
              </a:rPr>
              <a:t>(în limba maghiară):</a:t>
            </a:r>
          </a:p>
          <a:p>
            <a:pPr marL="822960" lvl="3" indent="0" defTabSz="365760">
              <a:lnSpc>
                <a:spcPts val="28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hu-HU" altLang="ro-RO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  <a:r>
              <a:rPr lang="hu-HU" altLang="ro-RO" sz="1800" b="1" dirty="0">
                <a:latin typeface="Arial" panose="020B0604020202020204" pitchFamily="34" charset="0"/>
                <a:cs typeface="Arial" panose="020B0604020202020204" pitchFamily="34" charset="0"/>
              </a:rPr>
              <a:t> M1: </a:t>
            </a:r>
            <a:r>
              <a:rPr lang="hu-HU" altLang="ro-RO" sz="1800" dirty="0" err="1">
                <a:latin typeface="Arial" panose="020B0604020202020204" pitchFamily="34" charset="0"/>
                <a:cs typeface="Arial" panose="020B0604020202020204" pitchFamily="34" charset="0"/>
              </a:rPr>
              <a:t>Autori</a:t>
            </a:r>
            <a:r>
              <a:rPr lang="hu-HU" altLang="ro-RO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o-RO" altLang="ro-RO" sz="1800" dirty="0" err="1">
                <a:latin typeface="Arial" panose="020B0604020202020204" pitchFamily="34" charset="0"/>
                <a:cs typeface="Arial" panose="020B0604020202020204" pitchFamily="34" charset="0"/>
              </a:rPr>
              <a:t>Maroscher</a:t>
            </a:r>
            <a:r>
              <a:rPr lang="ro-RO" altLang="ro-RO" sz="1800" dirty="0">
                <a:latin typeface="Arial" panose="020B0604020202020204" pitchFamily="34" charset="0"/>
                <a:cs typeface="Arial" panose="020B0604020202020204" pitchFamily="34" charset="0"/>
              </a:rPr>
              <a:t> L</a:t>
            </a:r>
            <a:r>
              <a:rPr lang="hu-HU" altLang="ro-RO" sz="1800" dirty="0" err="1">
                <a:latin typeface="Arial" panose="020B0604020202020204" pitchFamily="34" charset="0"/>
                <a:cs typeface="Arial" panose="020B0604020202020204" pitchFamily="34" charset="0"/>
              </a:rPr>
              <a:t>ászló</a:t>
            </a:r>
            <a:r>
              <a:rPr lang="hu-HU" altLang="ro-RO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altLang="ro-RO" sz="1800" dirty="0" err="1">
                <a:latin typeface="Arial" panose="020B0604020202020204" pitchFamily="34" charset="0"/>
                <a:cs typeface="Arial" panose="020B0604020202020204" pitchFamily="34" charset="0"/>
              </a:rPr>
              <a:t>Fazakas</a:t>
            </a:r>
            <a:r>
              <a:rPr lang="hu-HU" altLang="ro-RO" sz="1800" dirty="0">
                <a:latin typeface="Arial" panose="020B0604020202020204" pitchFamily="34" charset="0"/>
                <a:cs typeface="Arial" panose="020B0604020202020204" pitchFamily="34" charset="0"/>
              </a:rPr>
              <a:t> Mária, Babos László</a:t>
            </a:r>
          </a:p>
          <a:p>
            <a:pPr marL="822960" lvl="3" indent="0" defTabSz="365760">
              <a:lnSpc>
                <a:spcPts val="28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hu-HU" altLang="ro-RO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  <a:r>
              <a:rPr lang="hu-HU" altLang="ro-RO" sz="1800" b="1" dirty="0">
                <a:latin typeface="Arial" panose="020B0604020202020204" pitchFamily="34" charset="0"/>
                <a:cs typeface="Arial" panose="020B0604020202020204" pitchFamily="34" charset="0"/>
              </a:rPr>
              <a:t> M2: </a:t>
            </a:r>
            <a:r>
              <a:rPr lang="hu-HU" altLang="ro-RO" sz="1800" dirty="0" err="1">
                <a:latin typeface="Arial" panose="020B0604020202020204" pitchFamily="34" charset="0"/>
                <a:cs typeface="Arial" panose="020B0604020202020204" pitchFamily="34" charset="0"/>
              </a:rPr>
              <a:t>Autori</a:t>
            </a:r>
            <a:r>
              <a:rPr lang="hu-HU" altLang="ro-RO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o-RO" altLang="ro-RO" sz="1800" dirty="0" err="1">
                <a:latin typeface="Arial" panose="020B0604020202020204" pitchFamily="34" charset="0"/>
                <a:cs typeface="Arial" panose="020B0604020202020204" pitchFamily="34" charset="0"/>
              </a:rPr>
              <a:t>Maroscher</a:t>
            </a:r>
            <a:r>
              <a:rPr lang="ro-RO" altLang="ro-RO" sz="1800" dirty="0">
                <a:latin typeface="Arial" panose="020B0604020202020204" pitchFamily="34" charset="0"/>
                <a:cs typeface="Arial" panose="020B0604020202020204" pitchFamily="34" charset="0"/>
              </a:rPr>
              <a:t> L</a:t>
            </a:r>
            <a:r>
              <a:rPr lang="hu-HU" altLang="ro-RO" sz="1800" dirty="0" err="1">
                <a:latin typeface="Arial" panose="020B0604020202020204" pitchFamily="34" charset="0"/>
                <a:cs typeface="Arial" panose="020B0604020202020204" pitchFamily="34" charset="0"/>
              </a:rPr>
              <a:t>ászló</a:t>
            </a:r>
            <a:r>
              <a:rPr lang="hu-HU" altLang="ro-RO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altLang="ro-RO" sz="1800" dirty="0" err="1">
                <a:latin typeface="Arial" panose="020B0604020202020204" pitchFamily="34" charset="0"/>
                <a:cs typeface="Arial" panose="020B0604020202020204" pitchFamily="34" charset="0"/>
              </a:rPr>
              <a:t>Fazakas</a:t>
            </a:r>
            <a:r>
              <a:rPr lang="hu-HU" altLang="ro-RO" sz="1800" dirty="0">
                <a:latin typeface="Arial" panose="020B0604020202020204" pitchFamily="34" charset="0"/>
                <a:cs typeface="Arial" panose="020B0604020202020204" pitchFamily="34" charset="0"/>
              </a:rPr>
              <a:t> Mária</a:t>
            </a:r>
          </a:p>
          <a:p>
            <a:pPr marL="822960" lvl="3" indent="-342900">
              <a:lnSpc>
                <a:spcPts val="28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o-RO" altLang="ro-RO" sz="1800" b="1" dirty="0">
                <a:latin typeface="Arial" panose="020B0604020202020204" pitchFamily="34" charset="0"/>
                <a:cs typeface="Arial" panose="020B0604020202020204" pitchFamily="34" charset="0"/>
              </a:rPr>
              <a:t>Ghid de pregătire pentru EN_VIII </a:t>
            </a:r>
            <a:r>
              <a:rPr lang="ro-RO" altLang="ro-RO" sz="1800" dirty="0">
                <a:latin typeface="Arial" panose="020B0604020202020204" pitchFamily="34" charset="0"/>
                <a:cs typeface="Arial" panose="020B0604020202020204" pitchFamily="34" charset="0"/>
              </a:rPr>
              <a:t>(în limba maghiară)</a:t>
            </a:r>
          </a:p>
          <a:p>
            <a:pPr marL="822960" lvl="3" indent="0" defTabSz="457200">
              <a:lnSpc>
                <a:spcPts val="28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ro-RO" altLang="ro-RO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altLang="ro-RO" sz="1800" dirty="0" err="1">
                <a:latin typeface="Arial" panose="020B0604020202020204" pitchFamily="34" charset="0"/>
                <a:cs typeface="Arial" panose="020B0604020202020204" pitchFamily="34" charset="0"/>
              </a:rPr>
              <a:t>Autori</a:t>
            </a:r>
            <a:r>
              <a:rPr lang="hu-HU" altLang="ro-RO" sz="1800" dirty="0">
                <a:latin typeface="Arial" panose="020B0604020202020204" pitchFamily="34" charset="0"/>
                <a:cs typeface="Arial" panose="020B0604020202020204" pitchFamily="34" charset="0"/>
              </a:rPr>
              <a:t>: Mester Gizella, Kolumbán Anikó </a:t>
            </a:r>
          </a:p>
          <a:p>
            <a:pPr marL="822960" lvl="3" indent="-285750" defTabSz="457200">
              <a:lnSpc>
                <a:spcPts val="28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hu-HU" altLang="ro-RO" sz="1800" b="1" dirty="0">
                <a:latin typeface="Arial" panose="020B0604020202020204" pitchFamily="34" charset="0"/>
                <a:cs typeface="Arial" panose="020B0604020202020204" pitchFamily="34" charset="0"/>
              </a:rPr>
              <a:t>Kiegészítő </a:t>
            </a:r>
            <a:r>
              <a:rPr lang="hu-HU" altLang="ro-RO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feladasorok</a:t>
            </a:r>
            <a:r>
              <a:rPr lang="hu-HU" altLang="ro-RO" sz="1800" b="1" dirty="0">
                <a:latin typeface="Arial" panose="020B0604020202020204" pitchFamily="34" charset="0"/>
                <a:cs typeface="Arial" panose="020B0604020202020204" pitchFamily="34" charset="0"/>
              </a:rPr>
              <a:t> IX-X. algebra </a:t>
            </a:r>
            <a:r>
              <a:rPr lang="ro-RO" altLang="ro-RO" sz="1800" dirty="0">
                <a:latin typeface="Arial" panose="020B0604020202020204" pitchFamily="34" charset="0"/>
                <a:cs typeface="Arial" panose="020B0604020202020204" pitchFamily="34" charset="0"/>
              </a:rPr>
              <a:t>(în limba maghiară):</a:t>
            </a:r>
          </a:p>
          <a:p>
            <a:pPr marL="822960" lvl="3" indent="0" defTabSz="457200">
              <a:lnSpc>
                <a:spcPts val="28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hu-HU" altLang="ro-RO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altLang="ro-RO" sz="1800" dirty="0" err="1">
                <a:latin typeface="Arial" panose="020B0604020202020204" pitchFamily="34" charset="0"/>
                <a:cs typeface="Arial" panose="020B0604020202020204" pitchFamily="34" charset="0"/>
              </a:rPr>
              <a:t>Autori</a:t>
            </a:r>
            <a:r>
              <a:rPr lang="hu-HU" altLang="ro-RO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o-RO" altLang="ro-RO" sz="1800" dirty="0" err="1">
                <a:latin typeface="Arial" panose="020B0604020202020204" pitchFamily="34" charset="0"/>
                <a:cs typeface="Arial" panose="020B0604020202020204" pitchFamily="34" charset="0"/>
              </a:rPr>
              <a:t>Maroscher</a:t>
            </a:r>
            <a:r>
              <a:rPr lang="ro-RO" altLang="ro-RO" sz="1800" dirty="0">
                <a:latin typeface="Arial" panose="020B0604020202020204" pitchFamily="34" charset="0"/>
                <a:cs typeface="Arial" panose="020B0604020202020204" pitchFamily="34" charset="0"/>
              </a:rPr>
              <a:t> L</a:t>
            </a:r>
            <a:r>
              <a:rPr lang="hu-HU" altLang="ro-RO" sz="1800" dirty="0" err="1">
                <a:latin typeface="Arial" panose="020B0604020202020204" pitchFamily="34" charset="0"/>
                <a:cs typeface="Arial" panose="020B0604020202020204" pitchFamily="34" charset="0"/>
              </a:rPr>
              <a:t>ászló</a:t>
            </a:r>
            <a:r>
              <a:rPr lang="hu-HU" altLang="ro-RO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altLang="ro-RO" sz="1800" dirty="0" err="1">
                <a:latin typeface="Arial" panose="020B0604020202020204" pitchFamily="34" charset="0"/>
                <a:cs typeface="Arial" panose="020B0604020202020204" pitchFamily="34" charset="0"/>
              </a:rPr>
              <a:t>Fazakas</a:t>
            </a:r>
            <a:r>
              <a:rPr lang="hu-HU" altLang="ro-RO" sz="1800" dirty="0">
                <a:latin typeface="Arial" panose="020B0604020202020204" pitchFamily="34" charset="0"/>
                <a:cs typeface="Arial" panose="020B0604020202020204" pitchFamily="34" charset="0"/>
              </a:rPr>
              <a:t> Mária, Péter Zsuzsanna</a:t>
            </a:r>
          </a:p>
          <a:p>
            <a:pPr marL="822960" lvl="3" indent="-285750" defTabSz="457200">
              <a:lnSpc>
                <a:spcPts val="28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hu-HU" altLang="ro-RO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Matematică</a:t>
            </a:r>
            <a:r>
              <a:rPr lang="hu-HU" altLang="ro-RO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ro-RO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teorie</a:t>
            </a:r>
            <a:r>
              <a:rPr lang="hu-HU" altLang="ro-RO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ro-RO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hu-HU" altLang="ro-RO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ro-RO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probleme</a:t>
            </a:r>
            <a:r>
              <a:rPr lang="hu-HU" altLang="ro-RO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ro-RO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hu-HU" altLang="ro-RO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ro-RO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clasele</a:t>
            </a:r>
            <a:r>
              <a:rPr lang="hu-HU" altLang="ro-RO" sz="1800" b="1" dirty="0">
                <a:latin typeface="Arial" panose="020B0604020202020204" pitchFamily="34" charset="0"/>
                <a:cs typeface="Arial" panose="020B0604020202020204" pitchFamily="34" charset="0"/>
              </a:rPr>
              <a:t> a V-a (</a:t>
            </a:r>
            <a:r>
              <a:rPr lang="hu-HU" altLang="ro-RO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conform</a:t>
            </a:r>
            <a:r>
              <a:rPr lang="hu-HU" altLang="ro-RO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ro-RO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programei</a:t>
            </a:r>
            <a:r>
              <a:rPr lang="hu-HU" altLang="ro-RO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ro-RO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noi</a:t>
            </a:r>
            <a:r>
              <a:rPr lang="hu-HU" altLang="ro-RO" sz="1800" b="1" dirty="0">
                <a:latin typeface="Arial" panose="020B0604020202020204" pitchFamily="34" charset="0"/>
                <a:cs typeface="Arial" panose="020B0604020202020204" pitchFamily="34" charset="0"/>
              </a:rPr>
              <a:t>), a VI-a, a VII-a </a:t>
            </a:r>
            <a:r>
              <a:rPr lang="hu-HU" altLang="ro-RO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hu-HU" altLang="ro-RO" sz="1800" b="1" dirty="0">
                <a:latin typeface="Arial" panose="020B0604020202020204" pitchFamily="34" charset="0"/>
                <a:cs typeface="Arial" panose="020B0604020202020204" pitchFamily="34" charset="0"/>
              </a:rPr>
              <a:t> a VIII-a </a:t>
            </a:r>
            <a:r>
              <a:rPr lang="ro-RO" altLang="ro-RO" sz="1800" dirty="0">
                <a:latin typeface="Arial" panose="020B0604020202020204" pitchFamily="34" charset="0"/>
                <a:cs typeface="Arial" panose="020B0604020202020204" pitchFamily="34" charset="0"/>
              </a:rPr>
              <a:t>(în limba maghiară)</a:t>
            </a:r>
          </a:p>
          <a:p>
            <a:pPr marL="822960" lvl="3" indent="0" defTabSz="457200">
              <a:lnSpc>
                <a:spcPts val="28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ro-RO" altLang="ro-RO" sz="1800" dirty="0">
                <a:latin typeface="Arial" panose="020B0604020202020204" pitchFamily="34" charset="0"/>
                <a:cs typeface="Arial" panose="020B0604020202020204" pitchFamily="34" charset="0"/>
              </a:rPr>
              <a:t>Autor: Simon József</a:t>
            </a:r>
          </a:p>
          <a:p>
            <a:pPr marL="822960" lvl="3" indent="0" defTabSz="457200">
              <a:lnSpc>
                <a:spcPts val="28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None/>
            </a:pPr>
            <a:endParaRPr lang="ro-RO" altLang="ro-RO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0" lvl="3" indent="0" defTabSz="457200">
              <a:lnSpc>
                <a:spcPts val="28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None/>
            </a:pPr>
            <a:endParaRPr lang="en-US" altLang="ro-RO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rrow: Striped Right 9">
            <a:hlinkClick r:id="rId4" action="ppaction://hlinksldjump"/>
            <a:extLst>
              <a:ext uri="{FF2B5EF4-FFF2-40B4-BE49-F238E27FC236}">
                <a16:creationId xmlns:a16="http://schemas.microsoft.com/office/drawing/2014/main" id="{6CB24181-CC03-48AB-9FBE-CD17F0C728D3}"/>
              </a:ext>
            </a:extLst>
          </p:cNvPr>
          <p:cNvSpPr/>
          <p:nvPr/>
        </p:nvSpPr>
        <p:spPr>
          <a:xfrm>
            <a:off x="8172400" y="6239382"/>
            <a:ext cx="648072" cy="42096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6645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4BC6B-9314-403F-93E9-24BDD757B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2800" dirty="0"/>
              <a:t>	DIVERSE</a:t>
            </a:r>
            <a:endParaRPr lang="en-US" sz="2800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0F499EA8-7EF1-4644-9D3B-070C4AC77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32" y="33327"/>
            <a:ext cx="1728472" cy="101940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prstMaterial="dkEdg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F7E422C2-8BF2-4121-B869-186CB0266A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46310" y="1772816"/>
            <a:ext cx="8640960" cy="3312368"/>
          </a:xfrm>
        </p:spPr>
        <p:txBody>
          <a:bodyPr>
            <a:noAutofit/>
          </a:bodyPr>
          <a:lstStyle/>
          <a:p>
            <a:pPr marL="274320" lvl="1" indent="-533400">
              <a:lnSpc>
                <a:spcPts val="28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+mj-lt"/>
              <a:buAutoNum type="arabicPeriod" startAt="2"/>
            </a:pPr>
            <a:r>
              <a:rPr lang="ro-RO" altLang="ro-RO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Auxiliare curriculare pe site-ul ISE</a:t>
            </a:r>
            <a:endParaRPr lang="ro-RO" altLang="ro-RO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0" lvl="3" indent="-342900" defTabSz="457200">
              <a:lnSpc>
                <a:spcPts val="25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it-IT" sz="1600" dirty="0">
                <a:hlinkClick r:id="rId4"/>
              </a:rPr>
              <a:t>Greșeli tipice in invățarea matematicii</a:t>
            </a:r>
            <a:endParaRPr lang="it-IT" sz="1600" dirty="0"/>
          </a:p>
          <a:p>
            <a:pPr marL="822960" lvl="3" indent="-342900" defTabSz="457200">
              <a:lnSpc>
                <a:spcPts val="25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600" dirty="0" err="1">
                <a:hlinkClick r:id="rId5"/>
              </a:rPr>
              <a:t>Invățarea</a:t>
            </a:r>
            <a:r>
              <a:rPr lang="en-US" sz="1600" dirty="0">
                <a:hlinkClick r:id="rId5"/>
              </a:rPr>
              <a:t> </a:t>
            </a:r>
            <a:r>
              <a:rPr lang="en-US" sz="1600" dirty="0" err="1">
                <a:hlinkClick r:id="rId5"/>
              </a:rPr>
              <a:t>matematicii</a:t>
            </a:r>
            <a:r>
              <a:rPr lang="en-US" sz="1600" dirty="0">
                <a:hlinkClick r:id="rId5"/>
              </a:rPr>
              <a:t> – </a:t>
            </a:r>
            <a:r>
              <a:rPr lang="en-US" sz="1600" dirty="0" err="1">
                <a:hlinkClick r:id="rId5"/>
              </a:rPr>
              <a:t>Ghid</a:t>
            </a:r>
            <a:r>
              <a:rPr lang="en-US" sz="1600" dirty="0">
                <a:hlinkClick r:id="rId5"/>
              </a:rPr>
              <a:t> </a:t>
            </a:r>
            <a:r>
              <a:rPr lang="en-US" sz="1600" dirty="0" err="1">
                <a:hlinkClick r:id="rId5"/>
              </a:rPr>
              <a:t>metodologic</a:t>
            </a:r>
            <a:r>
              <a:rPr lang="en-US" sz="1600" dirty="0">
                <a:hlinkClick r:id="rId5"/>
              </a:rPr>
              <a:t> </a:t>
            </a:r>
            <a:r>
              <a:rPr lang="en-US" sz="1600" dirty="0" err="1">
                <a:hlinkClick r:id="rId5"/>
              </a:rPr>
              <a:t>pentru</a:t>
            </a:r>
            <a:r>
              <a:rPr lang="en-US" sz="1600" dirty="0">
                <a:hlinkClick r:id="rId5"/>
              </a:rPr>
              <a:t> un </a:t>
            </a:r>
            <a:r>
              <a:rPr lang="en-US" sz="1600" dirty="0" err="1">
                <a:hlinkClick r:id="rId5"/>
              </a:rPr>
              <a:t>demers</a:t>
            </a:r>
            <a:r>
              <a:rPr lang="en-US" sz="1600" dirty="0">
                <a:hlinkClick r:id="rId5"/>
              </a:rPr>
              <a:t> didactic ef</a:t>
            </a:r>
            <a:r>
              <a:rPr lang="en-US" sz="1600" dirty="0">
                <a:hlinkClick r:id="rId6"/>
              </a:rPr>
              <a:t>f</a:t>
            </a:r>
            <a:r>
              <a:rPr lang="en-US" sz="1600" dirty="0">
                <a:hlinkClick r:id="rId5"/>
              </a:rPr>
              <a:t>icient</a:t>
            </a:r>
            <a:endParaRPr lang="ro-RO" sz="1600" dirty="0"/>
          </a:p>
          <a:p>
            <a:pPr marL="822960" lvl="3" indent="-342900" defTabSz="457200">
              <a:lnSpc>
                <a:spcPts val="25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600" u="sng" dirty="0">
                <a:hlinkClick r:id="rId6"/>
              </a:rPr>
              <a:t>TIMSS – </a:t>
            </a:r>
            <a:r>
              <a:rPr lang="en-US" sz="1600" u="sng" dirty="0" err="1">
                <a:hlinkClick r:id="rId6"/>
              </a:rPr>
              <a:t>culegere</a:t>
            </a:r>
            <a:r>
              <a:rPr lang="en-US" sz="1600" u="sng" dirty="0">
                <a:hlinkClick r:id="rId6"/>
              </a:rPr>
              <a:t> – </a:t>
            </a:r>
            <a:r>
              <a:rPr lang="en-US" sz="1600" u="sng" dirty="0" err="1">
                <a:hlinkClick r:id="rId6"/>
              </a:rPr>
              <a:t>Instrumente</a:t>
            </a:r>
            <a:r>
              <a:rPr lang="en-US" sz="1600" u="sng" dirty="0">
                <a:hlinkClick r:id="rId6"/>
              </a:rPr>
              <a:t> de test, </a:t>
            </a:r>
            <a:r>
              <a:rPr lang="en-US" sz="1600" u="sng" dirty="0" err="1">
                <a:hlinkClick r:id="rId6"/>
              </a:rPr>
              <a:t>clasa</a:t>
            </a:r>
            <a:r>
              <a:rPr lang="en-US" sz="1600" u="sng" dirty="0">
                <a:hlinkClick r:id="rId6"/>
              </a:rPr>
              <a:t> a VIII-a – vol.1</a:t>
            </a:r>
            <a:endParaRPr lang="ro-RO" sz="1600" u="sng" dirty="0"/>
          </a:p>
          <a:p>
            <a:pPr marL="822960" lvl="3" indent="-342900" defTabSz="457200">
              <a:lnSpc>
                <a:spcPts val="25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hlinkClick r:id="rId7"/>
              </a:rPr>
              <a:t>TIMSS – </a:t>
            </a:r>
            <a:r>
              <a:rPr lang="en-US" sz="1600" dirty="0" err="1">
                <a:hlinkClick r:id="rId7"/>
              </a:rPr>
              <a:t>culegere</a:t>
            </a:r>
            <a:r>
              <a:rPr lang="en-US" sz="1600" dirty="0">
                <a:hlinkClick r:id="rId7"/>
              </a:rPr>
              <a:t> – </a:t>
            </a:r>
            <a:r>
              <a:rPr lang="en-US" sz="1600" dirty="0" err="1">
                <a:hlinkClick r:id="rId7"/>
              </a:rPr>
              <a:t>Instrumente</a:t>
            </a:r>
            <a:r>
              <a:rPr lang="en-US" sz="1600" dirty="0">
                <a:hlinkClick r:id="rId7"/>
              </a:rPr>
              <a:t> de test, </a:t>
            </a:r>
            <a:r>
              <a:rPr lang="en-US" sz="1600" dirty="0" err="1">
                <a:hlinkClick r:id="rId7"/>
              </a:rPr>
              <a:t>clasa</a:t>
            </a:r>
            <a:r>
              <a:rPr lang="en-US" sz="1600" dirty="0">
                <a:hlinkClick r:id="rId7"/>
              </a:rPr>
              <a:t> a VIII-a – vol.2</a:t>
            </a:r>
            <a:endParaRPr lang="ro-RO" sz="1600" dirty="0"/>
          </a:p>
          <a:p>
            <a:pPr marL="822960" lvl="3" indent="-342900" defTabSz="457200">
              <a:lnSpc>
                <a:spcPts val="25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hlinkClick r:id="rId8"/>
              </a:rPr>
              <a:t>TIMSS – </a:t>
            </a:r>
            <a:r>
              <a:rPr lang="en-US" sz="1600" dirty="0" err="1">
                <a:hlinkClick r:id="rId8"/>
              </a:rPr>
              <a:t>culegere</a:t>
            </a:r>
            <a:r>
              <a:rPr lang="en-US" sz="1600" dirty="0">
                <a:hlinkClick r:id="rId8"/>
              </a:rPr>
              <a:t> – </a:t>
            </a:r>
            <a:r>
              <a:rPr lang="en-US" sz="1600" dirty="0" err="1">
                <a:hlinkClick r:id="rId8"/>
              </a:rPr>
              <a:t>Instrumente</a:t>
            </a:r>
            <a:r>
              <a:rPr lang="en-US" sz="1600" dirty="0">
                <a:hlinkClick r:id="rId8"/>
              </a:rPr>
              <a:t> de test, </a:t>
            </a:r>
            <a:r>
              <a:rPr lang="en-US" sz="1600" dirty="0" err="1">
                <a:hlinkClick r:id="rId8"/>
              </a:rPr>
              <a:t>clasa</a:t>
            </a:r>
            <a:r>
              <a:rPr lang="en-US" sz="1600" dirty="0">
                <a:hlinkClick r:id="rId8"/>
              </a:rPr>
              <a:t> a VIII-a – vol.3</a:t>
            </a:r>
            <a:endParaRPr lang="en-US" sz="1600" dirty="0"/>
          </a:p>
          <a:p>
            <a:pPr marL="822960" lvl="3" indent="-342900" defTabSz="457200">
              <a:lnSpc>
                <a:spcPts val="25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600" u="sng" dirty="0" err="1">
                <a:hlinkClick r:id="rId9"/>
              </a:rPr>
              <a:t>Culegere</a:t>
            </a:r>
            <a:r>
              <a:rPr lang="en-US" sz="1600" u="sng" dirty="0">
                <a:hlinkClick r:id="rId9"/>
              </a:rPr>
              <a:t> de </a:t>
            </a:r>
            <a:r>
              <a:rPr lang="en-US" sz="1600" u="sng" dirty="0" err="1">
                <a:hlinkClick r:id="rId9"/>
              </a:rPr>
              <a:t>itemi</a:t>
            </a:r>
            <a:r>
              <a:rPr lang="en-US" sz="1600" u="sng" dirty="0">
                <a:hlinkClick r:id="rId9"/>
              </a:rPr>
              <a:t> – </a:t>
            </a:r>
            <a:r>
              <a:rPr lang="en-US" sz="1600" u="sng" dirty="0" err="1">
                <a:hlinkClick r:id="rId9"/>
              </a:rPr>
              <a:t>Matematica</a:t>
            </a:r>
            <a:endParaRPr lang="en-US" sz="1600" dirty="0"/>
          </a:p>
          <a:p>
            <a:pPr marL="822960" lvl="3" indent="0" defTabSz="457200">
              <a:lnSpc>
                <a:spcPts val="28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ro-RO" altLang="ro-RO" sz="18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http://www.ise.ro/instrumente-de-test-si-a-ghiduri-timss-si-pirls</a:t>
            </a:r>
            <a:endParaRPr lang="ro-RO" altLang="ro-RO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0" lvl="3" indent="0" defTabSz="457200">
              <a:lnSpc>
                <a:spcPts val="28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None/>
            </a:pPr>
            <a:endParaRPr lang="ro-RO" altLang="ro-RO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0" lvl="3" indent="0" defTabSz="457200">
              <a:lnSpc>
                <a:spcPts val="28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None/>
            </a:pPr>
            <a:endParaRPr lang="en-US" altLang="ro-RO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rrow: Striped Right 9">
            <a:hlinkClick r:id="rId11" action="ppaction://hlinksldjump"/>
            <a:extLst>
              <a:ext uri="{FF2B5EF4-FFF2-40B4-BE49-F238E27FC236}">
                <a16:creationId xmlns:a16="http://schemas.microsoft.com/office/drawing/2014/main" id="{6CB24181-CC03-48AB-9FBE-CD17F0C728D3}"/>
              </a:ext>
            </a:extLst>
          </p:cNvPr>
          <p:cNvSpPr/>
          <p:nvPr/>
        </p:nvSpPr>
        <p:spPr>
          <a:xfrm>
            <a:off x="8100392" y="6237312"/>
            <a:ext cx="648072" cy="42096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3717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4BC6B-9314-403F-93E9-24BDD757B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2800" dirty="0"/>
              <a:t>	DIVERSE</a:t>
            </a:r>
            <a:endParaRPr lang="en-US" sz="2800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0F499EA8-7EF1-4644-9D3B-070C4AC77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32" y="33327"/>
            <a:ext cx="1728472" cy="101940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prstMaterial="dkEdg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F7E422C2-8BF2-4121-B869-186CB0266A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504" y="1357546"/>
            <a:ext cx="8568952" cy="2664296"/>
          </a:xfrm>
        </p:spPr>
        <p:txBody>
          <a:bodyPr>
            <a:noAutofit/>
          </a:bodyPr>
          <a:lstStyle/>
          <a:p>
            <a:pPr marL="365760" lvl="1" indent="-457200" eaLnBrk="1" hangingPunct="1">
              <a:buClr>
                <a:schemeClr val="accent6">
                  <a:lumMod val="75000"/>
                </a:schemeClr>
              </a:buClr>
              <a:buFont typeface="+mj-lt"/>
              <a:buAutoNum type="arabicPeriod" startAt="3"/>
            </a:pPr>
            <a:r>
              <a:rPr lang="ro-RO" altLang="ro-RO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Cursuri de </a:t>
            </a:r>
            <a:r>
              <a:rPr lang="ro-RO" altLang="ro-RO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perfecţionare</a:t>
            </a:r>
            <a:r>
              <a:rPr lang="ro-RO" altLang="ro-RO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și formare continuă</a:t>
            </a:r>
          </a:p>
          <a:p>
            <a:pPr marL="457200" lvl="1" indent="-457200" eaLnBrk="1" hangingPunct="1">
              <a:buClr>
                <a:schemeClr val="accent6">
                  <a:lumMod val="75000"/>
                </a:schemeClr>
              </a:buClr>
              <a:buNone/>
            </a:pPr>
            <a:r>
              <a:rPr lang="ro-RO" altLang="ro-RO" sz="1800" b="1" dirty="0">
                <a:latin typeface="Arial" panose="020B0604020202020204" pitchFamily="34" charset="0"/>
                <a:cs typeface="Arial" panose="020B0604020202020204" pitchFamily="34" charset="0"/>
              </a:rPr>
              <a:t>	Universitatea ”Babeș-Bolyai” din Cluj-Napoca </a:t>
            </a:r>
            <a:r>
              <a:rPr lang="ro-RO" altLang="ro-RO" sz="1800" dirty="0">
                <a:latin typeface="Arial" panose="020B0604020202020204" pitchFamily="34" charset="0"/>
                <a:cs typeface="Arial" panose="020B0604020202020204" pitchFamily="34" charset="0"/>
              </a:rPr>
              <a:t>(program  postuniversitar de formare și dezvoltare personală continuă):</a:t>
            </a:r>
          </a:p>
          <a:p>
            <a:pPr marL="914400" lvl="4" indent="-34290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o-RO" altLang="ro-RO" sz="1800" b="1" dirty="0">
                <a:latin typeface="Arial" panose="020B0604020202020204" pitchFamily="34" charset="0"/>
                <a:cs typeface="Arial" panose="020B0604020202020204" pitchFamily="34" charset="0"/>
              </a:rPr>
              <a:t>Matematica gimnazială bazată pe investigări și pe curiozitate </a:t>
            </a:r>
          </a:p>
          <a:p>
            <a:pPr marL="914400" lvl="4" indent="0">
              <a:spcAft>
                <a:spcPts val="600"/>
              </a:spcAft>
              <a:buClr>
                <a:schemeClr val="accent6">
                  <a:lumMod val="75000"/>
                </a:schemeClr>
              </a:buClr>
              <a:buNone/>
            </a:pPr>
            <a:r>
              <a:rPr lang="ro-RO" altLang="ro-RO" sz="1800" b="1" dirty="0">
                <a:latin typeface="Arial" panose="020B0604020202020204" pitchFamily="34" charset="0"/>
                <a:cs typeface="Arial" panose="020B0604020202020204" pitchFamily="34" charset="0"/>
              </a:rPr>
              <a:t>(30 credite; 500 lei) (în limba română)</a:t>
            </a:r>
          </a:p>
          <a:p>
            <a:pPr marL="914400" lvl="4" indent="-34290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o-RO" altLang="ro-RO" sz="1800" b="1" dirty="0">
                <a:latin typeface="Arial" panose="020B0604020202020204" pitchFamily="34" charset="0"/>
                <a:cs typeface="Arial" panose="020B0604020202020204" pitchFamily="34" charset="0"/>
              </a:rPr>
              <a:t>Predarea matematicii (de liceu) bazată pe investigări și pe curiozitate </a:t>
            </a:r>
          </a:p>
          <a:p>
            <a:pPr marL="914400" lvl="4" indent="0">
              <a:spcAft>
                <a:spcPts val="600"/>
              </a:spcAft>
              <a:buClr>
                <a:schemeClr val="accent6">
                  <a:lumMod val="75000"/>
                </a:schemeClr>
              </a:buClr>
              <a:buNone/>
            </a:pPr>
            <a:r>
              <a:rPr lang="ro-RO" altLang="ro-RO" sz="1800" b="1" dirty="0">
                <a:latin typeface="Arial" panose="020B0604020202020204" pitchFamily="34" charset="0"/>
                <a:cs typeface="Arial" panose="020B0604020202020204" pitchFamily="34" charset="0"/>
              </a:rPr>
              <a:t>(30 credite; 500 lei) (în limba maghiară)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EDB6660-3CB3-42E5-B8BB-CEB8FA4A2359}"/>
              </a:ext>
            </a:extLst>
          </p:cNvPr>
          <p:cNvSpPr txBox="1">
            <a:spLocks noChangeArrowheads="1"/>
          </p:cNvSpPr>
          <p:nvPr/>
        </p:nvSpPr>
        <p:spPr>
          <a:xfrm>
            <a:off x="179512" y="3933056"/>
            <a:ext cx="8707758" cy="266429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lvl="1" indent="-457200">
              <a:buClr>
                <a:schemeClr val="accent6">
                  <a:lumMod val="75000"/>
                </a:schemeClr>
              </a:buClr>
              <a:buFont typeface="+mj-lt"/>
              <a:buAutoNum type="arabicPeriod" startAt="4"/>
            </a:pPr>
            <a:r>
              <a:rPr lang="ro-RO" altLang="ro-RO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Programe de Conversie profesionala - Matematica,   </a:t>
            </a:r>
          </a:p>
          <a:p>
            <a:pPr marL="457200" lvl="1" indent="0">
              <a:buClr>
                <a:schemeClr val="accent6">
                  <a:lumMod val="75000"/>
                </a:schemeClr>
              </a:buClr>
              <a:buNone/>
            </a:pPr>
            <a:r>
              <a:rPr lang="ro-RO" altLang="ro-RO" sz="1800" b="1" dirty="0">
                <a:latin typeface="Arial" panose="020B0604020202020204" pitchFamily="34" charset="0"/>
                <a:cs typeface="Arial" panose="020B0604020202020204" pitchFamily="34" charset="0"/>
              </a:rPr>
              <a:t>destinat cadrelor didactice încadrate in sistemul de </a:t>
            </a:r>
            <a:r>
              <a:rPr lang="ro-RO" altLang="ro-RO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invatamant</a:t>
            </a:r>
            <a:r>
              <a:rPr lang="ro-RO" altLang="ro-RO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lvl="1" indent="0">
              <a:buClr>
                <a:schemeClr val="accent6">
                  <a:lumMod val="75000"/>
                </a:schemeClr>
              </a:buClr>
              <a:buNone/>
            </a:pPr>
            <a:r>
              <a:rPr lang="ro-RO" altLang="ro-RO" sz="1800" b="1" dirty="0">
                <a:latin typeface="Arial" panose="020B0604020202020204" pitchFamily="34" charset="0"/>
                <a:cs typeface="Arial" panose="020B0604020202020204" pitchFamily="34" charset="0"/>
              </a:rPr>
              <a:t>preuniversitar, cu diploma de licența sau echivalenta.</a:t>
            </a:r>
          </a:p>
          <a:p>
            <a:pPr marL="914400" lv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o-RO" altLang="ro-RO" sz="1800" b="1" dirty="0">
                <a:latin typeface="Arial" panose="020B0604020202020204" pitchFamily="34" charset="0"/>
                <a:cs typeface="Arial" panose="020B0604020202020204" pitchFamily="34" charset="0"/>
              </a:rPr>
              <a:t>Universitatea ”Transilvania” din Brașov</a:t>
            </a:r>
          </a:p>
          <a:p>
            <a:pPr marL="914400" lv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o-RO" altLang="ro-RO" sz="1800" b="1" dirty="0">
                <a:latin typeface="Arial" panose="020B0604020202020204" pitchFamily="34" charset="0"/>
                <a:cs typeface="Arial" panose="020B0604020202020204" pitchFamily="34" charset="0"/>
              </a:rPr>
              <a:t>Universitatea "Alexandru Ioan Cuza„ din Iași </a:t>
            </a:r>
          </a:p>
        </p:txBody>
      </p:sp>
      <p:sp>
        <p:nvSpPr>
          <p:cNvPr id="9" name="Arrow: Striped Right 8">
            <a:hlinkClick r:id="rId4" action="ppaction://hlinksldjump"/>
            <a:extLst>
              <a:ext uri="{FF2B5EF4-FFF2-40B4-BE49-F238E27FC236}">
                <a16:creationId xmlns:a16="http://schemas.microsoft.com/office/drawing/2014/main" id="{CCB59FC0-B062-4027-954C-1F62349F14F1}"/>
              </a:ext>
            </a:extLst>
          </p:cNvPr>
          <p:cNvSpPr/>
          <p:nvPr/>
        </p:nvSpPr>
        <p:spPr>
          <a:xfrm>
            <a:off x="8239198" y="6431205"/>
            <a:ext cx="648072" cy="42096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0406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4BC6B-9314-403F-93E9-24BDD757B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2800" dirty="0"/>
              <a:t>	DIVERSE</a:t>
            </a:r>
            <a:endParaRPr lang="en-US" sz="2800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0F499EA8-7EF1-4644-9D3B-070C4AC77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32" y="33327"/>
            <a:ext cx="1728472" cy="101940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prstMaterial="dkEdg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3EDB6660-3CB3-42E5-B8BB-CEB8FA4A2359}"/>
              </a:ext>
            </a:extLst>
          </p:cNvPr>
          <p:cNvSpPr txBox="1">
            <a:spLocks noChangeArrowheads="1"/>
          </p:cNvSpPr>
          <p:nvPr/>
        </p:nvSpPr>
        <p:spPr>
          <a:xfrm>
            <a:off x="182117" y="1988840"/>
            <a:ext cx="8779766" cy="266429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lvl="1" indent="-457200">
              <a:buClr>
                <a:schemeClr val="accent6">
                  <a:lumMod val="75000"/>
                </a:schemeClr>
              </a:buClr>
              <a:buFont typeface="+mj-lt"/>
              <a:buAutoNum type="arabicPeriod" startAt="4"/>
            </a:pPr>
            <a:r>
              <a:rPr lang="ro-RO" altLang="ro-RO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LINKURI UTILE:   </a:t>
            </a:r>
          </a:p>
          <a:p>
            <a:pPr marL="182880" lvl="1">
              <a:lnSpc>
                <a:spcPct val="20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o-RO" altLang="ro-RO" sz="2000" b="1" dirty="0">
                <a:latin typeface="Arial" panose="020B0604020202020204" pitchFamily="34" charset="0"/>
                <a:cs typeface="Arial" panose="020B0604020202020204" pitchFamily="34" charset="0"/>
              </a:rPr>
              <a:t>Ministerul Educației Naționale (MEN):   </a:t>
            </a:r>
            <a:r>
              <a:rPr lang="ro-RO" altLang="ro-RO" sz="20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www.edu.ro</a:t>
            </a:r>
            <a:endParaRPr lang="ro-RO" altLang="ro-RO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lvl="1">
              <a:lnSpc>
                <a:spcPct val="20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o-RO" altLang="ro-RO" sz="2000" b="1" dirty="0">
                <a:latin typeface="Arial" panose="020B0604020202020204" pitchFamily="34" charset="0"/>
                <a:cs typeface="Arial" panose="020B0604020202020204" pitchFamily="34" charset="0"/>
              </a:rPr>
              <a:t>Centrul Național de Evaluare și Examinare (CNEE):  </a:t>
            </a:r>
            <a:r>
              <a:rPr lang="ro-RO" altLang="ro-RO" sz="2000" b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www.rocnee.eu</a:t>
            </a:r>
            <a:endParaRPr lang="ro-RO" altLang="ro-RO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lvl="1">
              <a:lnSpc>
                <a:spcPct val="20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o-RO" altLang="ro-RO" sz="2000" b="1" dirty="0">
                <a:latin typeface="Arial" panose="020B0604020202020204" pitchFamily="34" charset="0"/>
                <a:cs typeface="Arial" panose="020B0604020202020204" pitchFamily="34" charset="0"/>
              </a:rPr>
              <a:t>Institutul de Științe ale Educației (ISE):  </a:t>
            </a:r>
            <a:r>
              <a:rPr lang="ro-RO" altLang="ro-RO" sz="2000" b="1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www.ise.ro</a:t>
            </a:r>
            <a:endParaRPr lang="ro-RO" altLang="ro-RO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lvl="1">
              <a:lnSpc>
                <a:spcPct val="20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o-RO" altLang="ro-RO" sz="2000" b="1" dirty="0">
                <a:latin typeface="Arial" panose="020B0604020202020204" pitchFamily="34" charset="0"/>
                <a:cs typeface="Arial" panose="020B0604020202020204" pitchFamily="34" charset="0"/>
              </a:rPr>
              <a:t>Inspectoratul Școlar Județean Covasna (ISJ): </a:t>
            </a:r>
            <a:r>
              <a:rPr lang="ro-RO" altLang="ro-RO" sz="2000" b="1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https://isj.educv.ro</a:t>
            </a:r>
            <a:endParaRPr lang="ro-RO" altLang="ro-RO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rrow: Striped Right 8">
            <a:hlinkClick r:id="rId8" action="ppaction://hlinksldjump"/>
            <a:extLst>
              <a:ext uri="{FF2B5EF4-FFF2-40B4-BE49-F238E27FC236}">
                <a16:creationId xmlns:a16="http://schemas.microsoft.com/office/drawing/2014/main" id="{CCB59FC0-B062-4027-954C-1F62349F14F1}"/>
              </a:ext>
            </a:extLst>
          </p:cNvPr>
          <p:cNvSpPr/>
          <p:nvPr/>
        </p:nvSpPr>
        <p:spPr>
          <a:xfrm>
            <a:off x="8239198" y="6431205"/>
            <a:ext cx="648072" cy="42096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3495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4BC6B-9314-403F-93E9-24BDD757B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2800" dirty="0"/>
              <a:t>	DIVERSE</a:t>
            </a:r>
            <a:endParaRPr lang="en-US" sz="2800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0F499EA8-7EF1-4644-9D3B-070C4AC77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32" y="33327"/>
            <a:ext cx="1728472" cy="101940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prstMaterial="dkEdg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3EDB6660-3CB3-42E5-B8BB-CEB8FA4A2359}"/>
              </a:ext>
            </a:extLst>
          </p:cNvPr>
          <p:cNvSpPr txBox="1">
            <a:spLocks noChangeArrowheads="1"/>
          </p:cNvSpPr>
          <p:nvPr/>
        </p:nvSpPr>
        <p:spPr>
          <a:xfrm>
            <a:off x="869230" y="2564904"/>
            <a:ext cx="7344816" cy="266429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lvl="1" indent="-457200">
              <a:buClr>
                <a:schemeClr val="accent6">
                  <a:lumMod val="75000"/>
                </a:schemeClr>
              </a:buClr>
              <a:buFont typeface="+mj-lt"/>
              <a:buAutoNum type="arabicPeriod" startAt="4"/>
            </a:pPr>
            <a:r>
              <a:rPr lang="ro-RO" altLang="ro-RO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CERCURI PEDAGOGICE ÎN SEMESTRUL I </a:t>
            </a:r>
          </a:p>
          <a:p>
            <a:pPr marL="457200" lvl="1" indent="0">
              <a:buClr>
                <a:schemeClr val="accent6">
                  <a:lumMod val="75000"/>
                </a:schemeClr>
              </a:buClr>
              <a:buNone/>
            </a:pPr>
            <a:r>
              <a:rPr lang="ro-RO" altLang="ro-RO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ANULUI ȘCOLAR 2017-2018</a:t>
            </a:r>
          </a:p>
          <a:p>
            <a:pPr marL="582930" lvl="2">
              <a:lnSpc>
                <a:spcPct val="20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o-RO" altLang="ro-RO" b="1" dirty="0">
                <a:latin typeface="Arial" panose="020B0604020202020204" pitchFamily="34" charset="0"/>
                <a:cs typeface="Arial" panose="020B0604020202020204" pitchFamily="34" charset="0"/>
              </a:rPr>
              <a:t>7 noiembrie 2017– zona Covasna</a:t>
            </a:r>
          </a:p>
          <a:p>
            <a:pPr marL="582930" lvl="2">
              <a:lnSpc>
                <a:spcPct val="20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o-RO" altLang="ro-RO" b="1" dirty="0">
                <a:latin typeface="Arial" panose="020B0604020202020204" pitchFamily="34" charset="0"/>
                <a:cs typeface="Arial" panose="020B0604020202020204" pitchFamily="34" charset="0"/>
              </a:rPr>
              <a:t>8 noiembrie 2017 – zona </a:t>
            </a:r>
            <a:r>
              <a:rPr lang="ro-RO" altLang="ro-RO" b="1" dirty="0" err="1">
                <a:latin typeface="Arial" panose="020B0604020202020204" pitchFamily="34" charset="0"/>
                <a:cs typeface="Arial" panose="020B0604020202020204" pitchFamily="34" charset="0"/>
              </a:rPr>
              <a:t>Sf.Gheorghe</a:t>
            </a:r>
            <a:endParaRPr lang="ro-RO" altLang="ro-R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2930" lvl="2">
              <a:lnSpc>
                <a:spcPct val="20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o-RO" altLang="ro-RO" b="1" dirty="0">
                <a:latin typeface="Arial" panose="020B0604020202020204" pitchFamily="34" charset="0"/>
                <a:cs typeface="Arial" panose="020B0604020202020204" pitchFamily="34" charset="0"/>
              </a:rPr>
              <a:t>9 noiembrie 2017 – zona Baraolt</a:t>
            </a:r>
          </a:p>
          <a:p>
            <a:pPr marL="582930" lvl="2">
              <a:lnSpc>
                <a:spcPct val="20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o-RO" altLang="ro-RO" b="1" dirty="0">
                <a:latin typeface="Arial" panose="020B0604020202020204" pitchFamily="34" charset="0"/>
                <a:cs typeface="Arial" panose="020B0604020202020204" pitchFamily="34" charset="0"/>
              </a:rPr>
              <a:t>14 noiembrie 2017 – zona Întorsura Buzăului</a:t>
            </a:r>
          </a:p>
          <a:p>
            <a:pPr marL="582930" lvl="2">
              <a:lnSpc>
                <a:spcPct val="20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o-RO" altLang="ro-RO" b="1" dirty="0">
                <a:latin typeface="Arial" panose="020B0604020202020204" pitchFamily="34" charset="0"/>
                <a:cs typeface="Arial" panose="020B0604020202020204" pitchFamily="34" charset="0"/>
              </a:rPr>
              <a:t>16 noiembrie 2017 – zona </a:t>
            </a:r>
            <a:r>
              <a:rPr lang="ro-RO" altLang="ro-RO" b="1" dirty="0" err="1">
                <a:latin typeface="Arial" panose="020B0604020202020204" pitchFamily="34" charset="0"/>
                <a:cs typeface="Arial" panose="020B0604020202020204" pitchFamily="34" charset="0"/>
              </a:rPr>
              <a:t>Tg.Secuiesc</a:t>
            </a:r>
            <a:r>
              <a:rPr lang="ro-RO" altLang="ro-RO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Arrow: Striped Right 8">
            <a:hlinkClick r:id="rId4" action="ppaction://hlinksldjump"/>
            <a:extLst>
              <a:ext uri="{FF2B5EF4-FFF2-40B4-BE49-F238E27FC236}">
                <a16:creationId xmlns:a16="http://schemas.microsoft.com/office/drawing/2014/main" id="{CCB59FC0-B062-4027-954C-1F62349F14F1}"/>
              </a:ext>
            </a:extLst>
          </p:cNvPr>
          <p:cNvSpPr/>
          <p:nvPr/>
        </p:nvSpPr>
        <p:spPr>
          <a:xfrm>
            <a:off x="8239198" y="6431205"/>
            <a:ext cx="648072" cy="42096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36766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9E09713-9417-4D80-8C7E-4137A901623D}"/>
              </a:ext>
            </a:extLst>
          </p:cNvPr>
          <p:cNvSpPr/>
          <p:nvPr/>
        </p:nvSpPr>
        <p:spPr>
          <a:xfrm>
            <a:off x="21296" y="908720"/>
            <a:ext cx="8871183" cy="5576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o-RO" altLang="ro-RO" sz="6600" b="1" dirty="0">
                <a:solidFill>
                  <a:schemeClr val="bg1"/>
                </a:solidFill>
                <a:latin typeface="Broadway" pitchFamily="82" charset="0"/>
              </a:rPr>
              <a:t>VĂ DORESC</a:t>
            </a:r>
          </a:p>
          <a:p>
            <a:pPr algn="ctr">
              <a:lnSpc>
                <a:spcPct val="90000"/>
              </a:lnSpc>
            </a:pPr>
            <a:r>
              <a:rPr lang="ro-RO" altLang="ro-RO" sz="6600" b="1" dirty="0">
                <a:solidFill>
                  <a:schemeClr val="bg1"/>
                </a:solidFill>
                <a:latin typeface="Broadway" pitchFamily="82" charset="0"/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ro-RO" altLang="ro-RO" sz="6600" b="1" dirty="0">
                <a:solidFill>
                  <a:schemeClr val="bg1"/>
                </a:solidFill>
                <a:latin typeface="Broadway" pitchFamily="82" charset="0"/>
              </a:rPr>
              <a:t>MULT SUCCES ÎN</a:t>
            </a:r>
          </a:p>
          <a:p>
            <a:pPr algn="ctr">
              <a:lnSpc>
                <a:spcPct val="90000"/>
              </a:lnSpc>
            </a:pPr>
            <a:endParaRPr lang="ro-RO" altLang="ro-RO" sz="6600" b="1" dirty="0">
              <a:solidFill>
                <a:schemeClr val="tx2">
                  <a:lumMod val="60000"/>
                  <a:lumOff val="40000"/>
                </a:schemeClr>
              </a:solidFill>
              <a:latin typeface="Broadway" pitchFamily="82" charset="0"/>
            </a:endParaRPr>
          </a:p>
          <a:p>
            <a:pPr algn="ctr">
              <a:lnSpc>
                <a:spcPct val="90000"/>
              </a:lnSpc>
            </a:pPr>
            <a:r>
              <a:rPr lang="ro-RO" altLang="ro-RO" sz="6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roadway" pitchFamily="82" charset="0"/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ro-RO" altLang="ro-RO" sz="6600" b="1" dirty="0">
                <a:solidFill>
                  <a:schemeClr val="tx2"/>
                </a:solidFill>
                <a:latin typeface="Broadway" pitchFamily="82" charset="0"/>
              </a:rPr>
              <a:t>NOUL  AN  ŞCOLAR !</a:t>
            </a:r>
            <a:endParaRPr lang="en-US" altLang="ro-RO" sz="6600" b="1" dirty="0">
              <a:solidFill>
                <a:schemeClr val="tx2"/>
              </a:solidFill>
              <a:latin typeface="Broadway" pitchFamily="82" charset="0"/>
            </a:endParaRPr>
          </a:p>
        </p:txBody>
      </p:sp>
      <p:sp>
        <p:nvSpPr>
          <p:cNvPr id="9" name="Arrow: Striped Right 8">
            <a:hlinkClick r:id="rId2" action="ppaction://hlinksldjump"/>
            <a:extLst>
              <a:ext uri="{FF2B5EF4-FFF2-40B4-BE49-F238E27FC236}">
                <a16:creationId xmlns:a16="http://schemas.microsoft.com/office/drawing/2014/main" id="{29AD6798-B979-4861-98D4-0B190FB98491}"/>
              </a:ext>
            </a:extLst>
          </p:cNvPr>
          <p:cNvSpPr/>
          <p:nvPr/>
        </p:nvSpPr>
        <p:spPr>
          <a:xfrm rot="10800000">
            <a:off x="8244407" y="6275149"/>
            <a:ext cx="648072" cy="42096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54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32" y="33327"/>
            <a:ext cx="1728472" cy="101940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prstMaterial="dkEdg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EVALUARE</a:t>
            </a:r>
            <a:r>
              <a:rPr lang="ro-RO" sz="3600" dirty="0"/>
              <a:t>A</a:t>
            </a:r>
            <a:r>
              <a:rPr lang="en-US" sz="3600" dirty="0"/>
              <a:t> NA</a:t>
            </a:r>
            <a:r>
              <a:rPr lang="ro-RO" sz="3600" dirty="0"/>
              <a:t>ȚIONALĂ 2017</a:t>
            </a:r>
            <a:endParaRPr lang="hu-HU" sz="36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DD54640-EB7A-4B83-AD6E-9F2A1225DC9C}"/>
              </a:ext>
            </a:extLst>
          </p:cNvPr>
          <p:cNvGraphicFramePr/>
          <p:nvPr>
            <p:extLst/>
          </p:nvPr>
        </p:nvGraphicFramePr>
        <p:xfrm>
          <a:off x="1259632" y="1124744"/>
          <a:ext cx="6408712" cy="5239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Arrow: Striped Right 4">
            <a:hlinkClick r:id="rId5" action="ppaction://hlinksldjump"/>
            <a:extLst>
              <a:ext uri="{FF2B5EF4-FFF2-40B4-BE49-F238E27FC236}">
                <a16:creationId xmlns:a16="http://schemas.microsoft.com/office/drawing/2014/main" id="{DD9EDA24-5D59-4966-B467-2A21093CF514}"/>
              </a:ext>
            </a:extLst>
          </p:cNvPr>
          <p:cNvSpPr/>
          <p:nvPr/>
        </p:nvSpPr>
        <p:spPr>
          <a:xfrm>
            <a:off x="7897756" y="6075041"/>
            <a:ext cx="648072" cy="52205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44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32" y="33327"/>
            <a:ext cx="1728472" cy="101940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prstMaterial="dkEdge"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EVALUARE</a:t>
            </a:r>
            <a:r>
              <a:rPr lang="ro-RO" sz="3600" dirty="0"/>
              <a:t>A</a:t>
            </a:r>
            <a:r>
              <a:rPr lang="en-US" sz="3600" dirty="0"/>
              <a:t> NA</a:t>
            </a:r>
            <a:r>
              <a:rPr lang="ro-RO" sz="3600" dirty="0"/>
              <a:t>ȚIONALĂ 2017</a:t>
            </a:r>
            <a:endParaRPr lang="hu-HU" sz="3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41B654-B2C8-4AC6-A57E-28B050219235}"/>
              </a:ext>
            </a:extLst>
          </p:cNvPr>
          <p:cNvSpPr txBox="1">
            <a:spLocks/>
          </p:cNvSpPr>
          <p:nvPr/>
        </p:nvSpPr>
        <p:spPr>
          <a:xfrm>
            <a:off x="107504" y="1355822"/>
            <a:ext cx="7792077" cy="43204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1800" u="sng" dirty="0"/>
              <a:t> </a:t>
            </a:r>
            <a:r>
              <a:rPr lang="ro-RO" altLang="ko-KR" sz="1800" u="sng" dirty="0"/>
              <a:t>REZULTATE COMPARATIVE JUDEȚUL COVASNA – NIVEL NAȚIONAL</a:t>
            </a:r>
            <a:endParaRPr lang="ko-KR" altLang="en-US" sz="1800" u="sng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40A1515-3961-423C-8C8C-1AE680A33C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5837203"/>
              </p:ext>
            </p:extLst>
          </p:nvPr>
        </p:nvGraphicFramePr>
        <p:xfrm>
          <a:off x="539552" y="2057400"/>
          <a:ext cx="7776864" cy="396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Arrow: Striped Right 8">
            <a:hlinkClick r:id="rId5" action="ppaction://hlinksldjump"/>
            <a:extLst>
              <a:ext uri="{FF2B5EF4-FFF2-40B4-BE49-F238E27FC236}">
                <a16:creationId xmlns:a16="http://schemas.microsoft.com/office/drawing/2014/main" id="{DD7F11BF-1885-4698-BC1E-A5D1A42B0EF8}"/>
              </a:ext>
            </a:extLst>
          </p:cNvPr>
          <p:cNvSpPr/>
          <p:nvPr/>
        </p:nvSpPr>
        <p:spPr>
          <a:xfrm>
            <a:off x="7897756" y="6075041"/>
            <a:ext cx="648072" cy="52205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172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2983</TotalTime>
  <Words>7139</Words>
  <Application>Microsoft Office PowerPoint</Application>
  <PresentationFormat>On-screen Show (4:3)</PresentationFormat>
  <Paragraphs>2809</Paragraphs>
  <Slides>76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76</vt:i4>
      </vt:variant>
    </vt:vector>
  </HeadingPairs>
  <TitlesOfParts>
    <vt:vector size="86" baseType="lpstr">
      <vt:lpstr>맑은 고딕</vt:lpstr>
      <vt:lpstr>ＭＳ Ｐゴシック</vt:lpstr>
      <vt:lpstr>Arial</vt:lpstr>
      <vt:lpstr>Broadway</vt:lpstr>
      <vt:lpstr>Calibri</vt:lpstr>
      <vt:lpstr>Tahoma</vt:lpstr>
      <vt:lpstr>Times New Roman</vt:lpstr>
      <vt:lpstr>Wingdings</vt:lpstr>
      <vt:lpstr>Office Theme</vt:lpstr>
      <vt:lpstr>Custom Design</vt:lpstr>
      <vt:lpstr>PowerPoint Presentation</vt:lpstr>
      <vt:lpstr>ORDINEA DE ZI</vt:lpstr>
      <vt:lpstr>ORDINEA DE ZI</vt:lpstr>
      <vt:lpstr>EVALUAREA NAȚIONALĂ 2017</vt:lpstr>
      <vt:lpstr>EVALUAREA NAȚIONALĂ 2017</vt:lpstr>
      <vt:lpstr>EVALUAREA NAȚIONALĂ 2017</vt:lpstr>
      <vt:lpstr>EVALUAREA NAȚIONALĂ 2017</vt:lpstr>
      <vt:lpstr>EVALUAREA NAȚIONALĂ 2017</vt:lpstr>
      <vt:lpstr>EVALUAREA NAȚIONALĂ 2017</vt:lpstr>
      <vt:lpstr>EVALUAREA NAȚIONALĂ 2017</vt:lpstr>
      <vt:lpstr>EVALUAREA NAȚIONALĂ 2017</vt:lpstr>
      <vt:lpstr>EVALUAREA NAȚIONALĂ 2017</vt:lpstr>
      <vt:lpstr>EVALUAREA NAȚIONALĂ 2017</vt:lpstr>
      <vt:lpstr>EVALUAREA NAȚIONALĂ 2017</vt:lpstr>
      <vt:lpstr>EVALUAREA NAȚIONALĂ 2017</vt:lpstr>
      <vt:lpstr>EVALUAREA NAȚIONALĂ 2017</vt:lpstr>
      <vt:lpstr>EVALUAREA NAȚIONALĂ 2017</vt:lpstr>
      <vt:lpstr>EVALUAREA NAȚIONALĂ 2017</vt:lpstr>
      <vt:lpstr>EVALUAREA NAȚIONALĂ 2017</vt:lpstr>
      <vt:lpstr>EVALUAREA NAȚIONALĂ 2017</vt:lpstr>
      <vt:lpstr>EVALUAREA NAȚIONALĂ 2017</vt:lpstr>
      <vt:lpstr>STAREA ABSOLVENȚILOR DE LICEU  LA SFÂRȘITUL ANULUI ȘCOLAR</vt:lpstr>
      <vt:lpstr> PREGĂTIREA ELEVILOR PENTRU       EXAMENUL DE BACALAUREAT</vt:lpstr>
      <vt:lpstr> PREGĂTIREA ELEVILOR PENTRU       EXAMENUL DE BACALAUREAT</vt:lpstr>
      <vt:lpstr> PREGĂTIREA ELEVILOR PENTRU       EXAMENUL DE BACALAUREAT</vt:lpstr>
      <vt:lpstr> RESURSA UMANĂ IMPLICATĂ ÎN  ORGANIZAREA ȘI DESFĂȘURAREA EXAMENULUI</vt:lpstr>
      <vt:lpstr>PARTICIPARE ȘI REZULTATE GENERALE</vt:lpstr>
      <vt:lpstr>STAREA ABSOLVENȚILOR ÎN FUNCȚIE DE     SECȚIA DE PREDARE</vt:lpstr>
      <vt:lpstr>PowerPoint Presentation</vt:lpstr>
      <vt:lpstr>ANALIZĂ COMPARATIVĂ REZULTATE  JUDEȚUL COVASNA - NIVEL NAȚIONAL</vt:lpstr>
      <vt:lpstr>PowerPoint Presentation</vt:lpstr>
      <vt:lpstr>  REZULTATE ÎN FUNCȚIE DE     PROBE ȘI DISCIPLINE</vt:lpstr>
      <vt:lpstr>  REZULTATE ÎN FUNCȚIE DE     PROBE ȘI DISCIPLINE</vt:lpstr>
      <vt:lpstr>REZULTATE GENERALE</vt:lpstr>
      <vt:lpstr>REZULTATE MATEMATICĂ</vt:lpstr>
      <vt:lpstr>REZULTATE MATEMATICĂ</vt:lpstr>
      <vt:lpstr>REZULTATE MATEMATICĂ</vt:lpstr>
      <vt:lpstr>REZULTATE MATEMATICĂ</vt:lpstr>
      <vt:lpstr>REZULTATE MATEMATICĂ</vt:lpstr>
      <vt:lpstr>REZULTATE MATEMATICĂ</vt:lpstr>
      <vt:lpstr>REZULTATE MATEMATICĂ</vt:lpstr>
      <vt:lpstr>REZULTATE MATEMATICĂ</vt:lpstr>
      <vt:lpstr>REZULTATE MATEMATICĂ</vt:lpstr>
      <vt:lpstr>  STATISTICA COMPARATIVĂ   SIMULARE – BAC, PROMOȚIA CURENTĂ</vt:lpstr>
      <vt:lpstr>ANALIZĂ COMPARATIVĂ BACALAUREAT 2012-2017</vt:lpstr>
      <vt:lpstr>ANALIZĂ COMPARATIVĂ BACALAUREAT 2013-2017</vt:lpstr>
      <vt:lpstr> OLIMPIADE ŞI CONCURSURI ÎN    ANUL ȘCOLAR 2016-2017</vt:lpstr>
      <vt:lpstr> OLIMPIADE ŞI CONCURSURI ÎN    ANUL ȘCOLAR 2016-2017</vt:lpstr>
      <vt:lpstr> OLIMPIADE ŞI CONCURSURI ÎN    ANUL ȘCOLAR 2016-2017</vt:lpstr>
      <vt:lpstr> OLIMPIADE ŞI CONCURSURI ÎN    ANUL ȘCOLAR 2016-2017</vt:lpstr>
      <vt:lpstr> OLIMPIADE ŞI CONCURSURI ÎN    ANUL ȘCOLAR 2016-2017</vt:lpstr>
      <vt:lpstr> OLIMPIADE ŞI CONCURSURI ÎN    ANUL ȘCOLAR 2016-2017</vt:lpstr>
      <vt:lpstr>  RESURSE UMANE EXAMENUL DE DEFINITIVARE/TITULARIZARE</vt:lpstr>
      <vt:lpstr>  RESURSE UMANE   ÎN ANUL ȘCOLAR 2016-2017</vt:lpstr>
      <vt:lpstr>  RESURSE UMANE   ÎN ANUL ȘCOLAR 2016-2017</vt:lpstr>
      <vt:lpstr>   STRUCTURA     ANULUI ŞCOLAR 2017-2018</vt:lpstr>
      <vt:lpstr>   STRUCTURA     ANULUI ŞCOLAR 2017-2018</vt:lpstr>
      <vt:lpstr>PLANURI –CADRU ȘI  PROGRAME ȘCOLARE </vt:lpstr>
      <vt:lpstr>MANUALE ŞCOLARE </vt:lpstr>
      <vt:lpstr> OLIMPIADE ŞI CONCURSURI   ÎN ANUL ŞCOLAR 2017-2018</vt:lpstr>
      <vt:lpstr> OLIMPIADE ŞI CONCURSURI   ÎN ANUL ŞCOLAR 2017-2018</vt:lpstr>
      <vt:lpstr> OLIMPIADE ŞI CONCURSURI   ÎN ANUL ŞCOLAR 2017-2018</vt:lpstr>
      <vt:lpstr> OLIMPIADE ŞI CONCURSURI   ÎN ANUL ŞCOLAR 2017-2018</vt:lpstr>
      <vt:lpstr> OLIMPIADE ŞI CONCURSURI   ÎN ANUL ŞCOLAR 2017-2018</vt:lpstr>
      <vt:lpstr>EXAMENE ŞI EVALUĂRI NAŢIONALE    ÎN ANUL ŞCOLAR 2017 – 2018</vt:lpstr>
      <vt:lpstr>EXAMENE ŞI EVALUĂRI NAŢIONALE    ÎN ANUL ŞCOLAR 2017 – 2018</vt:lpstr>
      <vt:lpstr>EXAMENE ŞI EVALUĂRI NAŢIONALE    ÎN ANUL ŞCOLAR 2017 – 2018</vt:lpstr>
      <vt:lpstr> DIRECŢII PRIORITARE DE ACŢIUNE   PENTRU ANUL ŞCOLAR 2017-2018</vt:lpstr>
      <vt:lpstr> DIRECŢII PRIORITARE DE ACŢIUNE   PENTRU ANUL ŞCOLAR 2017-2018</vt:lpstr>
      <vt:lpstr> DIVERSE</vt:lpstr>
      <vt:lpstr> DIVERSE</vt:lpstr>
      <vt:lpstr> DIVERSE</vt:lpstr>
      <vt:lpstr> DIVERSE</vt:lpstr>
      <vt:lpstr> DIVERSE</vt:lpstr>
      <vt:lpstr> DIVERSE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Vass Csilla</cp:lastModifiedBy>
  <cp:revision>263</cp:revision>
  <cp:lastPrinted>2017-09-11T07:07:07Z</cp:lastPrinted>
  <dcterms:created xsi:type="dcterms:W3CDTF">2014-04-01T16:35:38Z</dcterms:created>
  <dcterms:modified xsi:type="dcterms:W3CDTF">2017-09-22T09:16:35Z</dcterms:modified>
</cp:coreProperties>
</file>