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15.xml" ContentType="application/vnd.openxmlformats-officedocument.presentationml.notesSlide+xml"/>
  <Override PartName="/ppt/charts/chart28.xml" ContentType="application/vnd.openxmlformats-officedocument.drawingml.chart+xml"/>
  <Override PartName="/ppt/notesSlides/notesSlide16.xml" ContentType="application/vnd.openxmlformats-officedocument.presentationml.notesSlide+xml"/>
  <Override PartName="/ppt/charts/chart29.xml" ContentType="application/vnd.openxmlformats-officedocument.drawingml.chart+xml"/>
  <Override PartName="/ppt/notesSlides/notesSlide1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18.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19.xml" ContentType="application/vnd.openxmlformats-officedocument.presentationml.notesSlide+xml"/>
  <Override PartName="/ppt/charts/chart3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5.xml" ContentType="application/vnd.openxmlformats-officedocument.drawingml.chart+xml"/>
  <Override PartName="/ppt/notesSlides/notesSlide22.xml" ContentType="application/vnd.openxmlformats-officedocument.presentationml.notesSlide+xml"/>
  <Override PartName="/ppt/charts/chart36.xml" ContentType="application/vnd.openxmlformats-officedocument.drawingml.chart+xml"/>
  <Override PartName="/ppt/notesSlides/notesSlide23.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35" r:id="rId2"/>
    <p:sldMasterId id="2147484331" r:id="rId3"/>
  </p:sldMasterIdLst>
  <p:notesMasterIdLst>
    <p:notesMasterId r:id="rId69"/>
  </p:notesMasterIdLst>
  <p:handoutMasterIdLst>
    <p:handoutMasterId r:id="rId70"/>
  </p:handoutMasterIdLst>
  <p:sldIdLst>
    <p:sldId id="543" r:id="rId4"/>
    <p:sldId id="291" r:id="rId5"/>
    <p:sldId id="544" r:id="rId6"/>
    <p:sldId id="404" r:id="rId7"/>
    <p:sldId id="554" r:id="rId8"/>
    <p:sldId id="556" r:id="rId9"/>
    <p:sldId id="553" r:id="rId10"/>
    <p:sldId id="545" r:id="rId11"/>
    <p:sldId id="477" r:id="rId12"/>
    <p:sldId id="406" r:id="rId13"/>
    <p:sldId id="546" r:id="rId14"/>
    <p:sldId id="476" r:id="rId15"/>
    <p:sldId id="497" r:id="rId16"/>
    <p:sldId id="473" r:id="rId17"/>
    <p:sldId id="420" r:id="rId18"/>
    <p:sldId id="526" r:id="rId19"/>
    <p:sldId id="527" r:id="rId20"/>
    <p:sldId id="513" r:id="rId21"/>
    <p:sldId id="528" r:id="rId22"/>
    <p:sldId id="538" r:id="rId23"/>
    <p:sldId id="427" r:id="rId24"/>
    <p:sldId id="428" r:id="rId25"/>
    <p:sldId id="429" r:id="rId26"/>
    <p:sldId id="431" r:id="rId27"/>
    <p:sldId id="433" r:id="rId28"/>
    <p:sldId id="559" r:id="rId29"/>
    <p:sldId id="560" r:id="rId30"/>
    <p:sldId id="432" r:id="rId31"/>
    <p:sldId id="387" r:id="rId32"/>
    <p:sldId id="370" r:id="rId33"/>
    <p:sldId id="562" r:id="rId34"/>
    <p:sldId id="563" r:id="rId35"/>
    <p:sldId id="564" r:id="rId36"/>
    <p:sldId id="565" r:id="rId37"/>
    <p:sldId id="566" r:id="rId38"/>
    <p:sldId id="561" r:id="rId39"/>
    <p:sldId id="442" r:id="rId40"/>
    <p:sldId id="494" r:id="rId41"/>
    <p:sldId id="446" r:id="rId42"/>
    <p:sldId id="465" r:id="rId43"/>
    <p:sldId id="447" r:id="rId44"/>
    <p:sldId id="531" r:id="rId45"/>
    <p:sldId id="293" r:id="rId46"/>
    <p:sldId id="478" r:id="rId47"/>
    <p:sldId id="310" r:id="rId48"/>
    <p:sldId id="299" r:id="rId49"/>
    <p:sldId id="550" r:id="rId50"/>
    <p:sldId id="331" r:id="rId51"/>
    <p:sldId id="298" r:id="rId52"/>
    <p:sldId id="548" r:id="rId53"/>
    <p:sldId id="549" r:id="rId54"/>
    <p:sldId id="567" r:id="rId55"/>
    <p:sldId id="568" r:id="rId56"/>
    <p:sldId id="401" r:id="rId57"/>
    <p:sldId id="525" r:id="rId58"/>
    <p:sldId id="459" r:id="rId59"/>
    <p:sldId id="460" r:id="rId60"/>
    <p:sldId id="461" r:id="rId61"/>
    <p:sldId id="462" r:id="rId62"/>
    <p:sldId id="463" r:id="rId63"/>
    <p:sldId id="464" r:id="rId64"/>
    <p:sldId id="458" r:id="rId65"/>
    <p:sldId id="569" r:id="rId66"/>
    <p:sldId id="448" r:id="rId67"/>
    <p:sldId id="278" r:id="rId68"/>
  </p:sldIdLst>
  <p:sldSz cx="9906000" cy="6858000" type="A4"/>
  <p:notesSz cx="6858000" cy="9947275"/>
  <p:defaultTextStyle>
    <a:defPPr>
      <a:defRPr lang="en-US"/>
    </a:defPPr>
    <a:lvl1pPr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1pPr>
    <a:lvl2pPr marL="457200"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2pPr>
    <a:lvl3pPr marL="914400"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3pPr>
    <a:lvl4pPr marL="1371600"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4pPr>
    <a:lvl5pPr marL="1828800"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5pPr>
    <a:lvl6pPr marL="2286000" algn="l" defTabSz="914400" rtl="0" eaLnBrk="1" latinLnBrk="0" hangingPunct="1">
      <a:defRPr b="1" kern="1200">
        <a:solidFill>
          <a:schemeClr val="tx1"/>
        </a:solidFill>
        <a:latin typeface="Arial Black" pitchFamily="34" charset="0"/>
        <a:ea typeface="+mn-ea"/>
        <a:cs typeface="Tahoma" pitchFamily="34" charset="0"/>
      </a:defRPr>
    </a:lvl6pPr>
    <a:lvl7pPr marL="2743200" algn="l" defTabSz="914400" rtl="0" eaLnBrk="1" latinLnBrk="0" hangingPunct="1">
      <a:defRPr b="1" kern="1200">
        <a:solidFill>
          <a:schemeClr val="tx1"/>
        </a:solidFill>
        <a:latin typeface="Arial Black" pitchFamily="34" charset="0"/>
        <a:ea typeface="+mn-ea"/>
        <a:cs typeface="Tahoma" pitchFamily="34" charset="0"/>
      </a:defRPr>
    </a:lvl7pPr>
    <a:lvl8pPr marL="3200400" algn="l" defTabSz="914400" rtl="0" eaLnBrk="1" latinLnBrk="0" hangingPunct="1">
      <a:defRPr b="1" kern="1200">
        <a:solidFill>
          <a:schemeClr val="tx1"/>
        </a:solidFill>
        <a:latin typeface="Arial Black" pitchFamily="34" charset="0"/>
        <a:ea typeface="+mn-ea"/>
        <a:cs typeface="Tahoma" pitchFamily="34" charset="0"/>
      </a:defRPr>
    </a:lvl8pPr>
    <a:lvl9pPr marL="3657600" algn="l" defTabSz="914400" rtl="0" eaLnBrk="1" latinLnBrk="0" hangingPunct="1">
      <a:defRPr b="1" kern="1200">
        <a:solidFill>
          <a:schemeClr val="tx1"/>
        </a:solidFill>
        <a:latin typeface="Arial Black" pitchFamily="34" charset="0"/>
        <a:ea typeface="+mn-ea"/>
        <a:cs typeface="Tahoma" pitchFamily="34"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EF210B"/>
    <a:srgbClr val="A31D73"/>
    <a:srgbClr val="FA9CEF"/>
    <a:srgbClr val="C20DF3"/>
    <a:srgbClr val="F660C4"/>
    <a:srgbClr val="FA4532"/>
    <a:srgbClr val="E7E05B"/>
    <a:srgbClr val="FFCCFF"/>
    <a:srgbClr val="FFA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il tematic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il tematic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3" autoAdjust="0"/>
    <p:restoredTop sz="91993" autoAdjust="0"/>
  </p:normalViewPr>
  <p:slideViewPr>
    <p:cSldViewPr>
      <p:cViewPr varScale="1">
        <p:scale>
          <a:sx n="67" d="100"/>
          <a:sy n="67" d="100"/>
        </p:scale>
        <p:origin x="-1398" y="-108"/>
      </p:cViewPr>
      <p:guideLst>
        <p:guide orient="horz" pos="2160"/>
        <p:guide pos="312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D:\Removable%20Disk\Csilla\Bac\BAC_2016\COMPETENTE%20DIGITALE\Catalog_BAC2016_Competente%20digitale.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1" Type="http://schemas.openxmlformats.org/officeDocument/2006/relationships/oleObject" Target="file:///D:\Removable%20Disk\Csilla\Bac\BAC_2016\Dupa%20contestatii\CATALOG_BAC_2016_DUPA%20CONTESTATI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Removable%20Disk\Csilla\Bac\BAC_2016\Dupa%20contestatii\CATALOG_BAC_2016_DUPA%20CONTESTATII.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Removable%20Disk\Csilla\Bac\BAC_2016\Dupa%20contestatii\CATALOG_BAC_2016_DUPA%20CONTESTATII.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Removable%20Disk\Csilla\Bac\BAC_2016\Dupa%20contestatii\CATALOG_BAC_2016_DUPA%20CONTESTATII.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Removable%20Disk\Csilla\Bac\BAC_2016\Dupa%20contestatii\CATALOG_BAC_2016_DUPA%20CONTESTATI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Removable%20Disk\Csilla\Bac\BAC_2016\Dupa%20contestatii\CATALOG_BAC_2016_DUPA%20CONTESTATII.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Removable%20Disk\Csilla\Bac\BAC_2016\Dupa%20contestatii\CATALOG_BAC_2016_DUPA%20CONTESTATII.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Removable%20Disk\Csilla\Rapoarte\2015-2016\PERFECTIONARE%20CADRE%202015-2016.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Removable%20Disk\Csilla\Bac\BAC_2016\Dupa%20contestatii\CATALOG_BAC_2016_DUPA%20CONTESTATII.xlsx"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2.xml.rels><?xml version="1.0" encoding="UTF-8" standalone="yes"?>
<Relationships xmlns="http://schemas.openxmlformats.org/package/2006/relationships"><Relationship Id="rId1" Type="http://schemas.openxmlformats.org/officeDocument/2006/relationships/oleObject" Target="file:///D:\Removable%20Disk\Csilla\Bac\BAC_2016\Dupa%20contestatii\CATALOG_BAC_2016_DUPA%20CONTESTATII.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D:\Removable%20Disk\Csilla\Bac\BAC_2016\DUPA%20CONTESTATII\CATALOG_BAC_2016_DUPA%20CONTESTATII.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D:\Removable%20Disk\Csilla\Bac\BAC_2016\DUPA%20CONTESTATII\CATALOG_BAC_2016_DUPA%20CONTESTATII.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D:\Removable%20Disk\Csilla\Bac\BAC_2016\DUPA%20CONTESTATII\CATALOG_BAC_2016_DUPA%20CONTESTATII.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D:\Removable%20Disk\Csilla\Bac\BAC_2016\DUPA%20CONTESTATII\CATALOG_BAC_2016_DUPA%20CONTESTATII.xlsx" TargetMode="External"/></Relationships>
</file>

<file path=ppt/charts/_rels/chart27.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D:\Removable%20Disk\Csilla\Bac\BAC_2016\DUPA%20CONTESTATII\CATALOG_BAC_2016_DUPA%20CONTESTATII.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H:\Removable%20Disk\Csilla\Bac\BAC_2016\DUPA%20CONTESTATII\CATALOG_BAC_2016_DUPA%20CONTESTATII.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H:\Removable%20Disk\Csilla\Bac\BAC_2016\DUPA%20CONTESTATII\CATALOG_BAC_2016_DUPA%20CONTESTATII.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Removable%20Disk\Csilla\Bac\BAC_2016\COMPETENTE%20DIGITALE\Catalog_BAC2016_Competente%20digitale.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H:\Removable%20Disk\Csilla\Info\Atestat\2015-2016\RAPOARTE\REZULTATE_ATESTAT_2016.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H:\Removable%20Disk\Csilla\Info\Atestat\2015-2016\RAPOARTE\REZULTATE_ATESTAT_2016.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H:\Removable%20Disk\Csilla\Info\Atestat\2015-2016\RAPOARTE\REZULTATE_ATESTAT_2016.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H:\Removable%20Disk\Csilla\Info\Atestat\2015-2016\RAPOARTE\REZULTATE_ATESTAT_2016.xls" TargetMode="Externa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35.xml.rels><?xml version="1.0" encoding="UTF-8" standalone="yes"?>
<Relationships xmlns="http://schemas.openxmlformats.org/package/2006/relationships"><Relationship Id="rId1" Type="http://schemas.openxmlformats.org/officeDocument/2006/relationships/oleObject" Target="file:///H:\Removable%20Disk\Csilla\Info\Atestat\2015-2016\RAPOARTE\REZULTATE_ATESTAT_2016.xls" TargetMode="Externa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D:\Removable%20Disk\Csilla\Cercuriped\2015_2016\Evidenta\Cadre%202015-final.xlsx" TargetMode="External"/></Relationships>
</file>

<file path=ppt/charts/_rels/chart3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D:\Removable%20Disk\Csilla\Cercuriped\2015_2016\Evidenta\Cadre%202015-final.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D:\Removable%20Disk\Csilla\Cercuriped\2015_2016\Evidenta\Cadre%202015-final.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Removable%20Disk\Csilla\Bac\BAC_2016\COMPETENTE%20DIGITALE\Catalog_BAC2016_Competente%20digitale.xlsx" TargetMode="External"/></Relationships>
</file>

<file path=ppt/charts/_rels/chart4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D:\Removable%20Disk\Csilla\Cercuriped\2015_2016\Evidenta\Cadre%202015-final.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Removable%20Disk\Csilla\Bac\BAC_2016\COMPETENTE%20DIGITALE\Catalog_BAC2016_Competente%20digital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Removable%20Disk\Csilla\Bac\BAC_2016\COMPETENTE%20DIGITALE\Catalog_BAC2016_Competente%20digitale.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Removable%20Disk\Csilla\Bac\BAC_2016\COMPETENTE%20DIGITALE\Catalog_BAC2016_Competente%20digitale.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Removable%20Disk\Csilla\Bac\BAC_2016\COMPETENTE%20DIGITALE\Catalog_BAC2016_Competente%20digitale.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D:\Removable%20Disk\Csilla\Bac\BAC_2016\COMPETENTE%20DIGITALE\Catalog_BAC2016_Competente%20digita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ro-RO" sz="1800"/>
              <a:t>Statistica inspecțiilor efectuate în anul școlar 2015-2016</a:t>
            </a:r>
            <a:endParaRPr lang="en-US" sz="1800"/>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Numărul unităților inspectate</c:v>
                </c:pt>
              </c:strCache>
            </c:strRef>
          </c:tx>
          <c:spPr>
            <a:solidFill>
              <a:schemeClr val="accent1"/>
            </a:solidFill>
            <a:ln>
              <a:noFill/>
            </a:ln>
            <a:effectLst/>
          </c:spPr>
          <c:invertIfNegative val="0"/>
          <c:cat>
            <c:strRef>
              <c:f>Sheet1!$A$2:$A$7</c:f>
              <c:strCache>
                <c:ptCount val="6"/>
                <c:pt idx="0">
                  <c:v>Inspecții tematice teritoriale</c:v>
                </c:pt>
                <c:pt idx="1">
                  <c:v>Inspecții de revenire</c:v>
                </c:pt>
                <c:pt idx="2">
                  <c:v>Inspecții tematice de specialitate</c:v>
                </c:pt>
                <c:pt idx="3">
                  <c:v>Inspecții generale</c:v>
                </c:pt>
                <c:pt idx="4">
                  <c:v>Inspecții de perfecționare</c:v>
                </c:pt>
                <c:pt idx="5">
                  <c:v>Total inspecții</c:v>
                </c:pt>
              </c:strCache>
            </c:strRef>
          </c:cat>
          <c:val>
            <c:numRef>
              <c:f>Sheet1!$B$2:$B$7</c:f>
              <c:numCache>
                <c:formatCode>General</c:formatCode>
                <c:ptCount val="6"/>
                <c:pt idx="0">
                  <c:v>17</c:v>
                </c:pt>
                <c:pt idx="1">
                  <c:v>2</c:v>
                </c:pt>
                <c:pt idx="2">
                  <c:v>4</c:v>
                </c:pt>
                <c:pt idx="3">
                  <c:v>8</c:v>
                </c:pt>
                <c:pt idx="4">
                  <c:v>23</c:v>
                </c:pt>
                <c:pt idx="5">
                  <c:v>54</c:v>
                </c:pt>
              </c:numCache>
            </c:numRef>
          </c:val>
          <c:extLst xmlns:c16r2="http://schemas.microsoft.com/office/drawing/2015/06/chart">
            <c:ext xmlns:c16="http://schemas.microsoft.com/office/drawing/2014/chart" uri="{C3380CC4-5D6E-409C-BE32-E72D297353CC}">
              <c16:uniqueId val="{00000000-F360-46E0-B124-65CCB7A21F27}"/>
            </c:ext>
          </c:extLst>
        </c:ser>
        <c:ser>
          <c:idx val="1"/>
          <c:order val="1"/>
          <c:tx>
            <c:strRef>
              <c:f>Sheet1!$C$1</c:f>
              <c:strCache>
                <c:ptCount val="1"/>
                <c:pt idx="0">
                  <c:v>Numărul zilelor de inspecție</c:v>
                </c:pt>
              </c:strCache>
            </c:strRef>
          </c:tx>
          <c:spPr>
            <a:solidFill>
              <a:schemeClr val="accent2"/>
            </a:solidFill>
            <a:ln>
              <a:noFill/>
            </a:ln>
            <a:effectLst/>
          </c:spPr>
          <c:invertIfNegative val="0"/>
          <c:cat>
            <c:strRef>
              <c:f>Sheet1!$A$2:$A$7</c:f>
              <c:strCache>
                <c:ptCount val="6"/>
                <c:pt idx="0">
                  <c:v>Inspecții tematice teritoriale</c:v>
                </c:pt>
                <c:pt idx="1">
                  <c:v>Inspecții de revenire</c:v>
                </c:pt>
                <c:pt idx="2">
                  <c:v>Inspecții tematice de specialitate</c:v>
                </c:pt>
                <c:pt idx="3">
                  <c:v>Inspecții generale</c:v>
                </c:pt>
                <c:pt idx="4">
                  <c:v>Inspecții de perfecționare</c:v>
                </c:pt>
                <c:pt idx="5">
                  <c:v>Total inspecții</c:v>
                </c:pt>
              </c:strCache>
            </c:strRef>
          </c:cat>
          <c:val>
            <c:numRef>
              <c:f>Sheet1!$C$2:$C$7</c:f>
              <c:numCache>
                <c:formatCode>General</c:formatCode>
                <c:ptCount val="6"/>
                <c:pt idx="0">
                  <c:v>24</c:v>
                </c:pt>
                <c:pt idx="1">
                  <c:v>2</c:v>
                </c:pt>
                <c:pt idx="2">
                  <c:v>4</c:v>
                </c:pt>
                <c:pt idx="3">
                  <c:v>16</c:v>
                </c:pt>
                <c:pt idx="4">
                  <c:v>32</c:v>
                </c:pt>
                <c:pt idx="5">
                  <c:v>78</c:v>
                </c:pt>
              </c:numCache>
            </c:numRef>
          </c:val>
          <c:extLst xmlns:c16r2="http://schemas.microsoft.com/office/drawing/2015/06/chart">
            <c:ext xmlns:c16="http://schemas.microsoft.com/office/drawing/2014/chart" uri="{C3380CC4-5D6E-409C-BE32-E72D297353CC}">
              <c16:uniqueId val="{00000001-F360-46E0-B124-65CCB7A21F27}"/>
            </c:ext>
          </c:extLst>
        </c:ser>
        <c:ser>
          <c:idx val="2"/>
          <c:order val="2"/>
          <c:tx>
            <c:strRef>
              <c:f>Sheet1!$D$1</c:f>
              <c:strCache>
                <c:ptCount val="1"/>
                <c:pt idx="0">
                  <c:v>Numărul cadrelor inspectate</c:v>
                </c:pt>
              </c:strCache>
            </c:strRef>
          </c:tx>
          <c:spPr>
            <a:solidFill>
              <a:schemeClr val="accent3"/>
            </a:solidFill>
            <a:ln>
              <a:noFill/>
            </a:ln>
            <a:effectLst/>
          </c:spPr>
          <c:invertIfNegative val="0"/>
          <c:dLbls>
            <c:dLbl>
              <c:idx val="5"/>
              <c:layout>
                <c:manualLayout>
                  <c:x val="8.5470085470085496E-3"/>
                  <c:y val="1.2788295507501995E-2"/>
                </c:manualLayout>
              </c:layout>
              <c:spPr>
                <a:solidFill>
                  <a:schemeClr val="accent3">
                    <a:lumMod val="60000"/>
                    <a:lumOff val="40000"/>
                  </a:schemeClr>
                </a:solid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hu-HU"/>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360-46E0-B124-65CCB7A21F27}"/>
                </c:ext>
              </c:extLst>
            </c:dLbl>
            <c:spPr>
              <a:solidFill>
                <a:schemeClr val="accent3">
                  <a:lumMod val="60000"/>
                  <a:lumOff val="40000"/>
                </a:schemeClr>
              </a:solid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Inspecții tematice teritoriale</c:v>
                </c:pt>
                <c:pt idx="1">
                  <c:v>Inspecții de revenire</c:v>
                </c:pt>
                <c:pt idx="2">
                  <c:v>Inspecții tematice de specialitate</c:v>
                </c:pt>
                <c:pt idx="3">
                  <c:v>Inspecții generale</c:v>
                </c:pt>
                <c:pt idx="4">
                  <c:v>Inspecții de perfecționare</c:v>
                </c:pt>
                <c:pt idx="5">
                  <c:v>Total inspecții</c:v>
                </c:pt>
              </c:strCache>
            </c:strRef>
          </c:cat>
          <c:val>
            <c:numRef>
              <c:f>Sheet1!$D$2:$D$7</c:f>
              <c:numCache>
                <c:formatCode>General</c:formatCode>
                <c:ptCount val="6"/>
                <c:pt idx="1">
                  <c:v>3</c:v>
                </c:pt>
                <c:pt idx="2">
                  <c:v>4</c:v>
                </c:pt>
                <c:pt idx="3">
                  <c:v>19</c:v>
                </c:pt>
                <c:pt idx="4">
                  <c:v>26</c:v>
                </c:pt>
                <c:pt idx="5">
                  <c:v>52</c:v>
                </c:pt>
              </c:numCache>
            </c:numRef>
          </c:val>
          <c:extLst xmlns:c16r2="http://schemas.microsoft.com/office/drawing/2015/06/chart">
            <c:ext xmlns:c16="http://schemas.microsoft.com/office/drawing/2014/chart" uri="{C3380CC4-5D6E-409C-BE32-E72D297353CC}">
              <c16:uniqueId val="{00000002-F360-46E0-B124-65CCB7A21F27}"/>
            </c:ext>
          </c:extLst>
        </c:ser>
        <c:ser>
          <c:idx val="3"/>
          <c:order val="3"/>
          <c:tx>
            <c:strRef>
              <c:f>Sheet1!$E$1</c:f>
              <c:strCache>
                <c:ptCount val="1"/>
                <c:pt idx="0">
                  <c:v>Numărul orelor asistate</c:v>
                </c:pt>
              </c:strCache>
            </c:strRef>
          </c:tx>
          <c:spPr>
            <a:solidFill>
              <a:schemeClr val="accent4"/>
            </a:solidFill>
            <a:ln>
              <a:noFill/>
            </a:ln>
            <a:effectLst/>
          </c:spPr>
          <c:invertIfNegative val="0"/>
          <c:dLbls>
            <c:dLbl>
              <c:idx val="1"/>
              <c:layout>
                <c:manualLayout>
                  <c:x val="2.1367521367521368E-2"/>
                  <c:y val="-1.790361371050289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360-46E0-B124-65CCB7A21F27}"/>
                </c:ext>
              </c:extLst>
            </c:dLbl>
            <c:dLbl>
              <c:idx val="2"/>
              <c:layout>
                <c:manualLayout>
                  <c:x val="1.8518518518518469E-2"/>
                  <c:y val="-5.115318203000798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360-46E0-B124-65CCB7A21F27}"/>
                </c:ext>
              </c:extLst>
            </c:dLbl>
            <c:dLbl>
              <c:idx val="5"/>
              <c:spPr>
                <a:solidFill>
                  <a:schemeClr val="accent4">
                    <a:lumMod val="40000"/>
                    <a:lumOff val="60000"/>
                  </a:schemeClr>
                </a:solid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hu-HU"/>
                </a:p>
              </c:txPr>
              <c:dLblPos val="outEnd"/>
              <c:showLegendKey val="0"/>
              <c:showVal val="1"/>
              <c:showCatName val="0"/>
              <c:showSerName val="0"/>
              <c:showPercent val="0"/>
              <c:showBubbleSize val="0"/>
            </c:dLbl>
            <c:spPr>
              <a:solidFill>
                <a:schemeClr val="accent4">
                  <a:lumMod val="40000"/>
                  <a:lumOff val="60000"/>
                </a:schemeClr>
              </a:solid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Inspecții tematice teritoriale</c:v>
                </c:pt>
                <c:pt idx="1">
                  <c:v>Inspecții de revenire</c:v>
                </c:pt>
                <c:pt idx="2">
                  <c:v>Inspecții tematice de specialitate</c:v>
                </c:pt>
                <c:pt idx="3">
                  <c:v>Inspecții generale</c:v>
                </c:pt>
                <c:pt idx="4">
                  <c:v>Inspecții de perfecționare</c:v>
                </c:pt>
                <c:pt idx="5">
                  <c:v>Total inspecții</c:v>
                </c:pt>
              </c:strCache>
            </c:strRef>
          </c:cat>
          <c:val>
            <c:numRef>
              <c:f>Sheet1!$E$2:$E$7</c:f>
              <c:numCache>
                <c:formatCode>General</c:formatCode>
                <c:ptCount val="6"/>
                <c:pt idx="1">
                  <c:v>5</c:v>
                </c:pt>
                <c:pt idx="2">
                  <c:v>8</c:v>
                </c:pt>
                <c:pt idx="3">
                  <c:v>49</c:v>
                </c:pt>
                <c:pt idx="4">
                  <c:v>128</c:v>
                </c:pt>
                <c:pt idx="5">
                  <c:v>190</c:v>
                </c:pt>
              </c:numCache>
            </c:numRef>
          </c:val>
          <c:extLst xmlns:c16r2="http://schemas.microsoft.com/office/drawing/2015/06/chart">
            <c:ext xmlns:c16="http://schemas.microsoft.com/office/drawing/2014/chart" uri="{C3380CC4-5D6E-409C-BE32-E72D297353CC}">
              <c16:uniqueId val="{00000003-F360-46E0-B124-65CCB7A21F27}"/>
            </c:ext>
          </c:extLst>
        </c:ser>
        <c:ser>
          <c:idx val="4"/>
          <c:order val="4"/>
          <c:tx>
            <c:strRef>
              <c:f>Sheet1!$F$1</c:f>
              <c:strCache>
                <c:ptCount val="1"/>
                <c:pt idx="0">
                  <c:v>Număr teste aplicate</c:v>
                </c:pt>
              </c:strCache>
            </c:strRef>
          </c:tx>
          <c:spPr>
            <a:solidFill>
              <a:schemeClr val="accent5"/>
            </a:solidFill>
            <a:ln>
              <a:noFill/>
            </a:ln>
            <a:effectLst/>
          </c:spPr>
          <c:invertIfNegative val="0"/>
          <c:cat>
            <c:strRef>
              <c:f>Sheet1!$A$2:$A$7</c:f>
              <c:strCache>
                <c:ptCount val="6"/>
                <c:pt idx="0">
                  <c:v>Inspecții tematice teritoriale</c:v>
                </c:pt>
                <c:pt idx="1">
                  <c:v>Inspecții de revenire</c:v>
                </c:pt>
                <c:pt idx="2">
                  <c:v>Inspecții tematice de specialitate</c:v>
                </c:pt>
                <c:pt idx="3">
                  <c:v>Inspecții generale</c:v>
                </c:pt>
                <c:pt idx="4">
                  <c:v>Inspecții de perfecționare</c:v>
                </c:pt>
                <c:pt idx="5">
                  <c:v>Total inspecții</c:v>
                </c:pt>
              </c:strCache>
            </c:strRef>
          </c:cat>
          <c:val>
            <c:numRef>
              <c:f>Sheet1!$F$2:$F$7</c:f>
              <c:numCache>
                <c:formatCode>General</c:formatCode>
                <c:ptCount val="6"/>
                <c:pt idx="3">
                  <c:v>10</c:v>
                </c:pt>
                <c:pt idx="5">
                  <c:v>10</c:v>
                </c:pt>
              </c:numCache>
            </c:numRef>
          </c:val>
          <c:extLst xmlns:c16r2="http://schemas.microsoft.com/office/drawing/2015/06/chart">
            <c:ext xmlns:c16="http://schemas.microsoft.com/office/drawing/2014/chart" uri="{C3380CC4-5D6E-409C-BE32-E72D297353CC}">
              <c16:uniqueId val="{00000004-F360-46E0-B124-65CCB7A21F27}"/>
            </c:ext>
          </c:extLst>
        </c:ser>
        <c:dLbls>
          <c:showLegendKey val="0"/>
          <c:showVal val="0"/>
          <c:showCatName val="0"/>
          <c:showSerName val="0"/>
          <c:showPercent val="0"/>
          <c:showBubbleSize val="0"/>
        </c:dLbls>
        <c:gapWidth val="182"/>
        <c:axId val="117182976"/>
        <c:axId val="117539968"/>
      </c:barChart>
      <c:catAx>
        <c:axId val="117182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hu-HU"/>
          </a:p>
        </c:txPr>
        <c:crossAx val="117539968"/>
        <c:crosses val="autoZero"/>
        <c:auto val="1"/>
        <c:lblAlgn val="ctr"/>
        <c:lblOffset val="100"/>
        <c:noMultiLvlLbl val="0"/>
      </c:catAx>
      <c:valAx>
        <c:axId val="11753996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171829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hu-HU"/>
          </a:p>
        </c:txPr>
      </c:dTable>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hu-H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r>
              <a:rPr lang="ro-RO" sz="1600">
                <a:solidFill>
                  <a:schemeClr val="accent1"/>
                </a:solidFill>
              </a:rPr>
              <a:t>Rezultatele obținute de unitățile de învățământ</a:t>
            </a:r>
            <a:endParaRPr lang="en-US" sz="1600">
              <a:solidFill>
                <a:schemeClr val="accent1"/>
              </a:solidFill>
            </a:endParaRPr>
          </a:p>
        </c:rich>
      </c:tx>
      <c:layout/>
      <c:overlay val="0"/>
      <c:spPr>
        <a:noFill/>
        <a:ln>
          <a:noFill/>
        </a:ln>
        <a:effectLst/>
      </c:spPr>
    </c:title>
    <c:autoTitleDeleted val="0"/>
    <c:plotArea>
      <c:layout/>
      <c:barChart>
        <c:barDir val="bar"/>
        <c:grouping val="clustered"/>
        <c:varyColors val="0"/>
        <c:ser>
          <c:idx val="0"/>
          <c:order val="0"/>
          <c:tx>
            <c:strRef>
              <c:f>'REZULTATE SCOLI'!$P$4</c:f>
              <c:strCache>
                <c:ptCount val="1"/>
                <c:pt idx="0">
                  <c:v>Utilizator Avansat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'REZULTATE SCOLI'!$A$5:$A$14</c:f>
              <c:strCache>
                <c:ptCount val="10"/>
                <c:pt idx="0">
                  <c:v>Liceul Pedagogic "Bod Péter" Târgu Secuiesc</c:v>
                </c:pt>
                <c:pt idx="1">
                  <c:v>Liceul Teoretic "Mikes Kelemen" Sfântu Gheorghe</c:v>
                </c:pt>
                <c:pt idx="2">
                  <c:v>Liceul Teoretic "Nagy Mózes" Târgu Secuiesc</c:v>
                </c:pt>
                <c:pt idx="3">
                  <c:v>Colegiul Național "Székely Mikó" Sfântu Gheorghe</c:v>
                </c:pt>
                <c:pt idx="4">
                  <c:v>Liceul de Arte "Plugor Sándor" Sfântu Gheorghe</c:v>
                </c:pt>
                <c:pt idx="5">
                  <c:v>Colegiul Național "Mihai Viteazul" Sfântu Gheorghe</c:v>
                </c:pt>
                <c:pt idx="6">
                  <c:v>Liceul Teologic Reformat Târgu Secuiesc</c:v>
                </c:pt>
                <c:pt idx="7">
                  <c:v>Liceul Teoretic "Mircea Eliade" Întorsura Buzăului</c:v>
                </c:pt>
                <c:pt idx="8">
                  <c:v>Liceul Teologic Reformat Sfântu Gheorghe</c:v>
                </c:pt>
                <c:pt idx="9">
                  <c:v>Liceul Tehnologic "Baróti Szabó Dávid" Baraolt</c:v>
                </c:pt>
              </c:strCache>
            </c:strRef>
          </c:cat>
          <c:val>
            <c:numRef>
              <c:f>'REZULTATE SCOLI'!$P$5:$P$14</c:f>
              <c:numCache>
                <c:formatCode>0.00%</c:formatCode>
                <c:ptCount val="10"/>
                <c:pt idx="0">
                  <c:v>0.5</c:v>
                </c:pt>
                <c:pt idx="1">
                  <c:v>0.30275229357798167</c:v>
                </c:pt>
                <c:pt idx="2">
                  <c:v>0.21153846153846154</c:v>
                </c:pt>
                <c:pt idx="3">
                  <c:v>0.5092592592592593</c:v>
                </c:pt>
                <c:pt idx="4">
                  <c:v>0.54166666666666663</c:v>
                </c:pt>
                <c:pt idx="5">
                  <c:v>0.47252747252747251</c:v>
                </c:pt>
                <c:pt idx="6">
                  <c:v>0.28260869565217389</c:v>
                </c:pt>
                <c:pt idx="7">
                  <c:v>0.33027522935779818</c:v>
                </c:pt>
                <c:pt idx="8">
                  <c:v>0.2857142857142857</c:v>
                </c:pt>
                <c:pt idx="9">
                  <c:v>0.35632183908045978</c:v>
                </c:pt>
              </c:numCache>
            </c:numRef>
          </c:val>
          <c:extLst xmlns:c16r2="http://schemas.microsoft.com/office/drawing/2015/06/chart">
            <c:ext xmlns:c16="http://schemas.microsoft.com/office/drawing/2014/chart" uri="{C3380CC4-5D6E-409C-BE32-E72D297353CC}">
              <c16:uniqueId val="{00000000-3490-46DE-8A9C-0EF9F44144B6}"/>
            </c:ext>
          </c:extLst>
        </c:ser>
        <c:ser>
          <c:idx val="1"/>
          <c:order val="1"/>
          <c:tx>
            <c:strRef>
              <c:f>'REZULTATE SCOLI'!$Q$4</c:f>
              <c:strCache>
                <c:ptCount val="1"/>
                <c:pt idx="0">
                  <c:v>Utilizator Experimentat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'REZULTATE SCOLI'!$A$5:$A$14</c:f>
              <c:strCache>
                <c:ptCount val="10"/>
                <c:pt idx="0">
                  <c:v>Liceul Pedagogic "Bod Péter" Târgu Secuiesc</c:v>
                </c:pt>
                <c:pt idx="1">
                  <c:v>Liceul Teoretic "Mikes Kelemen" Sfântu Gheorghe</c:v>
                </c:pt>
                <c:pt idx="2">
                  <c:v>Liceul Teoretic "Nagy Mózes" Târgu Secuiesc</c:v>
                </c:pt>
                <c:pt idx="3">
                  <c:v>Colegiul Național "Székely Mikó" Sfântu Gheorghe</c:v>
                </c:pt>
                <c:pt idx="4">
                  <c:v>Liceul de Arte "Plugor Sándor" Sfântu Gheorghe</c:v>
                </c:pt>
                <c:pt idx="5">
                  <c:v>Colegiul Național "Mihai Viteazul" Sfântu Gheorghe</c:v>
                </c:pt>
                <c:pt idx="6">
                  <c:v>Liceul Teologic Reformat Târgu Secuiesc</c:v>
                </c:pt>
                <c:pt idx="7">
                  <c:v>Liceul Teoretic "Mircea Eliade" Întorsura Buzăului</c:v>
                </c:pt>
                <c:pt idx="8">
                  <c:v>Liceul Teologic Reformat Sfântu Gheorghe</c:v>
                </c:pt>
                <c:pt idx="9">
                  <c:v>Liceul Tehnologic "Baróti Szabó Dávid" Baraolt</c:v>
                </c:pt>
              </c:strCache>
            </c:strRef>
          </c:cat>
          <c:val>
            <c:numRef>
              <c:f>'REZULTATE SCOLI'!$Q$5:$Q$14</c:f>
              <c:numCache>
                <c:formatCode>0.00%</c:formatCode>
                <c:ptCount val="10"/>
                <c:pt idx="0">
                  <c:v>0.24193548387096775</c:v>
                </c:pt>
                <c:pt idx="1">
                  <c:v>0.40366972477064222</c:v>
                </c:pt>
                <c:pt idx="2">
                  <c:v>0.49038461538461536</c:v>
                </c:pt>
                <c:pt idx="3">
                  <c:v>0.17592592592592593</c:v>
                </c:pt>
                <c:pt idx="4">
                  <c:v>0.125</c:v>
                </c:pt>
                <c:pt idx="5">
                  <c:v>0.18681318681318682</c:v>
                </c:pt>
                <c:pt idx="6">
                  <c:v>0.36956521739130432</c:v>
                </c:pt>
                <c:pt idx="7">
                  <c:v>0.28440366972477066</c:v>
                </c:pt>
                <c:pt idx="8">
                  <c:v>0.30952380952380953</c:v>
                </c:pt>
                <c:pt idx="9">
                  <c:v>0.19540229885057472</c:v>
                </c:pt>
              </c:numCache>
            </c:numRef>
          </c:val>
          <c:extLst xmlns:c16r2="http://schemas.microsoft.com/office/drawing/2015/06/chart">
            <c:ext xmlns:c16="http://schemas.microsoft.com/office/drawing/2014/chart" uri="{C3380CC4-5D6E-409C-BE32-E72D297353CC}">
              <c16:uniqueId val="{00000001-3490-46DE-8A9C-0EF9F44144B6}"/>
            </c:ext>
          </c:extLst>
        </c:ser>
        <c:ser>
          <c:idx val="2"/>
          <c:order val="2"/>
          <c:tx>
            <c:strRef>
              <c:f>'REZULTATE SCOLI'!$R$4</c:f>
              <c:strCache>
                <c:ptCount val="1"/>
                <c:pt idx="0">
                  <c:v>Avansat+experimentat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'REZULTATE SCOLI'!$A$5:$A$14</c:f>
              <c:strCache>
                <c:ptCount val="10"/>
                <c:pt idx="0">
                  <c:v>Liceul Pedagogic "Bod Péter" Târgu Secuiesc</c:v>
                </c:pt>
                <c:pt idx="1">
                  <c:v>Liceul Teoretic "Mikes Kelemen" Sfântu Gheorghe</c:v>
                </c:pt>
                <c:pt idx="2">
                  <c:v>Liceul Teoretic "Nagy Mózes" Târgu Secuiesc</c:v>
                </c:pt>
                <c:pt idx="3">
                  <c:v>Colegiul Național "Székely Mikó" Sfântu Gheorghe</c:v>
                </c:pt>
                <c:pt idx="4">
                  <c:v>Liceul de Arte "Plugor Sándor" Sfântu Gheorghe</c:v>
                </c:pt>
                <c:pt idx="5">
                  <c:v>Colegiul Național "Mihai Viteazul" Sfântu Gheorghe</c:v>
                </c:pt>
                <c:pt idx="6">
                  <c:v>Liceul Teologic Reformat Târgu Secuiesc</c:v>
                </c:pt>
                <c:pt idx="7">
                  <c:v>Liceul Teoretic "Mircea Eliade" Întorsura Buzăului</c:v>
                </c:pt>
                <c:pt idx="8">
                  <c:v>Liceul Teologic Reformat Sfântu Gheorghe</c:v>
                </c:pt>
                <c:pt idx="9">
                  <c:v>Liceul Tehnologic "Baróti Szabó Dávid" Baraolt</c:v>
                </c:pt>
              </c:strCache>
            </c:strRef>
          </c:cat>
          <c:val>
            <c:numRef>
              <c:f>'REZULTATE SCOLI'!$R$5:$R$14</c:f>
              <c:numCache>
                <c:formatCode>0.00%</c:formatCode>
                <c:ptCount val="10"/>
                <c:pt idx="0">
                  <c:v>0.74193548387096775</c:v>
                </c:pt>
                <c:pt idx="1">
                  <c:v>0.70642201834862384</c:v>
                </c:pt>
                <c:pt idx="2">
                  <c:v>0.70192307692307687</c:v>
                </c:pt>
                <c:pt idx="3">
                  <c:v>0.68518518518518523</c:v>
                </c:pt>
                <c:pt idx="4">
                  <c:v>0.66666666666666663</c:v>
                </c:pt>
                <c:pt idx="5">
                  <c:v>0.65934065934065933</c:v>
                </c:pt>
                <c:pt idx="6">
                  <c:v>0.65217391304347827</c:v>
                </c:pt>
                <c:pt idx="7">
                  <c:v>0.6146788990825689</c:v>
                </c:pt>
                <c:pt idx="8">
                  <c:v>0.59523809523809523</c:v>
                </c:pt>
                <c:pt idx="9">
                  <c:v>0.55172413793103448</c:v>
                </c:pt>
              </c:numCache>
            </c:numRef>
          </c:val>
          <c:extLst xmlns:c16r2="http://schemas.microsoft.com/office/drawing/2015/06/chart">
            <c:ext xmlns:c16="http://schemas.microsoft.com/office/drawing/2014/chart" uri="{C3380CC4-5D6E-409C-BE32-E72D297353CC}">
              <c16:uniqueId val="{00000002-3490-46DE-8A9C-0EF9F44144B6}"/>
            </c:ext>
          </c:extLst>
        </c:ser>
        <c:dLbls>
          <c:dLblPos val="outEnd"/>
          <c:showLegendKey val="0"/>
          <c:showVal val="1"/>
          <c:showCatName val="0"/>
          <c:showSerName val="0"/>
          <c:showPercent val="0"/>
          <c:showBubbleSize val="0"/>
        </c:dLbls>
        <c:gapWidth val="182"/>
        <c:axId val="191220224"/>
        <c:axId val="117518848"/>
      </c:barChart>
      <c:catAx>
        <c:axId val="191220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17518848"/>
        <c:crosses val="autoZero"/>
        <c:auto val="1"/>
        <c:lblAlgn val="ctr"/>
        <c:lblOffset val="100"/>
        <c:noMultiLvlLbl val="0"/>
      </c:catAx>
      <c:valAx>
        <c:axId val="117518848"/>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91220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legend>
    <c:plotVisOnly val="1"/>
    <c:dispBlanksAs val="gap"/>
    <c:showDLblsOverMax val="0"/>
  </c:chart>
  <c:spPr>
    <a:noFill/>
    <a:ln>
      <a:noFill/>
    </a:ln>
    <a:effectLst/>
  </c:spPr>
  <c:txPr>
    <a:bodyPr/>
    <a:lstStyle/>
    <a:p>
      <a:pPr>
        <a:defRPr sz="105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r>
              <a:rPr lang="ro-RO" sz="1600">
                <a:solidFill>
                  <a:schemeClr val="accent1"/>
                </a:solidFill>
              </a:rPr>
              <a:t>Rezultatele obținute de unitățile de învățământ</a:t>
            </a:r>
            <a:endParaRPr lang="en-US" sz="1600">
              <a:solidFill>
                <a:schemeClr val="accent1"/>
              </a:solidFill>
            </a:endParaRPr>
          </a:p>
        </c:rich>
      </c:tx>
      <c:layout/>
      <c:overlay val="0"/>
      <c:spPr>
        <a:noFill/>
        <a:ln>
          <a:noFill/>
        </a:ln>
        <a:effectLst/>
      </c:spPr>
    </c:title>
    <c:autoTitleDeleted val="0"/>
    <c:plotArea>
      <c:layout/>
      <c:barChart>
        <c:barDir val="bar"/>
        <c:grouping val="clustered"/>
        <c:varyColors val="0"/>
        <c:ser>
          <c:idx val="0"/>
          <c:order val="0"/>
          <c:tx>
            <c:strRef>
              <c:f>'REZULTATE SCOLI'!$P$4</c:f>
              <c:strCache>
                <c:ptCount val="1"/>
                <c:pt idx="0">
                  <c:v>Utilizator Avansat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'REZULTATE SCOLI'!$A$15:$A$22</c:f>
              <c:strCache>
                <c:ptCount val="8"/>
                <c:pt idx="0">
                  <c:v>Liceul "Kőrösi Csoma Sándor" Covasna</c:v>
                </c:pt>
                <c:pt idx="1">
                  <c:v>Liceul Tehnologic "Constantin Brâncuși" Sfântu Gheorghe</c:v>
                </c:pt>
                <c:pt idx="2">
                  <c:v>Liceul Tehnologic "Puskás Tivadar" Sfântu Gheorghe</c:v>
                </c:pt>
                <c:pt idx="3">
                  <c:v>Liceul Tehnologic "Kós Károly" Sfântu Gheorghe</c:v>
                </c:pt>
                <c:pt idx="4">
                  <c:v>Liceul Tehnologic "Gábor Áron" Târgu Secuiesc</c:v>
                </c:pt>
                <c:pt idx="5">
                  <c:v>Liceul Tehnologic Economic - Administrativ "Berde Áron" Sfântu Gheorghe</c:v>
                </c:pt>
                <c:pt idx="6">
                  <c:v>Liceul Tehnologic "Nicolae Bălcescu" Întorsura Buzăului</c:v>
                </c:pt>
                <c:pt idx="7">
                  <c:v>Liceul Tehnologic "Apor Péter" Târgu Secuiesc</c:v>
                </c:pt>
              </c:strCache>
            </c:strRef>
          </c:cat>
          <c:val>
            <c:numRef>
              <c:f>'REZULTATE SCOLI'!$P$15:$P$23</c:f>
              <c:numCache>
                <c:formatCode>0.00%</c:formatCode>
                <c:ptCount val="8"/>
                <c:pt idx="0">
                  <c:v>0.25287356321839083</c:v>
                </c:pt>
                <c:pt idx="1">
                  <c:v>0.31034482758620691</c:v>
                </c:pt>
                <c:pt idx="2">
                  <c:v>8.3333333333333329E-2</c:v>
                </c:pt>
                <c:pt idx="3">
                  <c:v>0.33333333333333331</c:v>
                </c:pt>
                <c:pt idx="4">
                  <c:v>0.20454545454545456</c:v>
                </c:pt>
                <c:pt idx="5">
                  <c:v>0.18604651162790697</c:v>
                </c:pt>
                <c:pt idx="6">
                  <c:v>0.13513513513513514</c:v>
                </c:pt>
                <c:pt idx="7">
                  <c:v>7.2727272727272724E-2</c:v>
                </c:pt>
              </c:numCache>
            </c:numRef>
          </c:val>
          <c:extLst xmlns:c16r2="http://schemas.microsoft.com/office/drawing/2015/06/chart">
            <c:ext xmlns:c16="http://schemas.microsoft.com/office/drawing/2014/chart" uri="{C3380CC4-5D6E-409C-BE32-E72D297353CC}">
              <c16:uniqueId val="{00000000-0931-4C76-BB3D-BEB2C9CB9A50}"/>
            </c:ext>
          </c:extLst>
        </c:ser>
        <c:ser>
          <c:idx val="1"/>
          <c:order val="1"/>
          <c:tx>
            <c:strRef>
              <c:f>'REZULTATE SCOLI'!$Q$4</c:f>
              <c:strCache>
                <c:ptCount val="1"/>
                <c:pt idx="0">
                  <c:v>Utilizator Experimentat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'REZULTATE SCOLI'!$A$15:$A$22</c:f>
              <c:strCache>
                <c:ptCount val="8"/>
                <c:pt idx="0">
                  <c:v>Liceul "Kőrösi Csoma Sándor" Covasna</c:v>
                </c:pt>
                <c:pt idx="1">
                  <c:v>Liceul Tehnologic "Constantin Brâncuși" Sfântu Gheorghe</c:v>
                </c:pt>
                <c:pt idx="2">
                  <c:v>Liceul Tehnologic "Puskás Tivadar" Sfântu Gheorghe</c:v>
                </c:pt>
                <c:pt idx="3">
                  <c:v>Liceul Tehnologic "Kós Károly" Sfântu Gheorghe</c:v>
                </c:pt>
                <c:pt idx="4">
                  <c:v>Liceul Tehnologic "Gábor Áron" Târgu Secuiesc</c:v>
                </c:pt>
                <c:pt idx="5">
                  <c:v>Liceul Tehnologic Economic - Administrativ "Berde Áron" Sfântu Gheorghe</c:v>
                </c:pt>
                <c:pt idx="6">
                  <c:v>Liceul Tehnologic "Nicolae Bălcescu" Întorsura Buzăului</c:v>
                </c:pt>
                <c:pt idx="7">
                  <c:v>Liceul Tehnologic "Apor Péter" Târgu Secuiesc</c:v>
                </c:pt>
              </c:strCache>
            </c:strRef>
          </c:cat>
          <c:val>
            <c:numRef>
              <c:f>'REZULTATE SCOLI'!$Q$15:$Q$23</c:f>
              <c:numCache>
                <c:formatCode>0.00%</c:formatCode>
                <c:ptCount val="8"/>
                <c:pt idx="0">
                  <c:v>0.2413793103448276</c:v>
                </c:pt>
                <c:pt idx="1">
                  <c:v>3.4482758620689655E-2</c:v>
                </c:pt>
                <c:pt idx="2">
                  <c:v>0.25</c:v>
                </c:pt>
                <c:pt idx="3">
                  <c:v>0</c:v>
                </c:pt>
                <c:pt idx="4">
                  <c:v>0.11363636363636363</c:v>
                </c:pt>
                <c:pt idx="5">
                  <c:v>2.3255813953488372E-2</c:v>
                </c:pt>
                <c:pt idx="6">
                  <c:v>0</c:v>
                </c:pt>
                <c:pt idx="7">
                  <c:v>1.8181818181818181E-2</c:v>
                </c:pt>
              </c:numCache>
            </c:numRef>
          </c:val>
          <c:extLst xmlns:c16r2="http://schemas.microsoft.com/office/drawing/2015/06/chart">
            <c:ext xmlns:c16="http://schemas.microsoft.com/office/drawing/2014/chart" uri="{C3380CC4-5D6E-409C-BE32-E72D297353CC}">
              <c16:uniqueId val="{00000001-0931-4C76-BB3D-BEB2C9CB9A50}"/>
            </c:ext>
          </c:extLst>
        </c:ser>
        <c:ser>
          <c:idx val="2"/>
          <c:order val="2"/>
          <c:tx>
            <c:strRef>
              <c:f>'REZULTATE SCOLI'!$R$4</c:f>
              <c:strCache>
                <c:ptCount val="1"/>
                <c:pt idx="0">
                  <c:v>Avansat+experimentat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'REZULTATE SCOLI'!$A$15:$A$22</c:f>
              <c:strCache>
                <c:ptCount val="8"/>
                <c:pt idx="0">
                  <c:v>Liceul "Kőrösi Csoma Sándor" Covasna</c:v>
                </c:pt>
                <c:pt idx="1">
                  <c:v>Liceul Tehnologic "Constantin Brâncuși" Sfântu Gheorghe</c:v>
                </c:pt>
                <c:pt idx="2">
                  <c:v>Liceul Tehnologic "Puskás Tivadar" Sfântu Gheorghe</c:v>
                </c:pt>
                <c:pt idx="3">
                  <c:v>Liceul Tehnologic "Kós Károly" Sfântu Gheorghe</c:v>
                </c:pt>
                <c:pt idx="4">
                  <c:v>Liceul Tehnologic "Gábor Áron" Târgu Secuiesc</c:v>
                </c:pt>
                <c:pt idx="5">
                  <c:v>Liceul Tehnologic Economic - Administrativ "Berde Áron" Sfântu Gheorghe</c:v>
                </c:pt>
                <c:pt idx="6">
                  <c:v>Liceul Tehnologic "Nicolae Bălcescu" Întorsura Buzăului</c:v>
                </c:pt>
                <c:pt idx="7">
                  <c:v>Liceul Tehnologic "Apor Péter" Târgu Secuiesc</c:v>
                </c:pt>
              </c:strCache>
            </c:strRef>
          </c:cat>
          <c:val>
            <c:numRef>
              <c:f>'REZULTATE SCOLI'!$R$15:$R$23</c:f>
              <c:numCache>
                <c:formatCode>0.00%</c:formatCode>
                <c:ptCount val="8"/>
                <c:pt idx="0">
                  <c:v>0.49425287356321845</c:v>
                </c:pt>
                <c:pt idx="1">
                  <c:v>0.34482758620689657</c:v>
                </c:pt>
                <c:pt idx="2">
                  <c:v>0.33333333333333331</c:v>
                </c:pt>
                <c:pt idx="3">
                  <c:v>0.33333333333333331</c:v>
                </c:pt>
                <c:pt idx="4">
                  <c:v>0.31818181818181818</c:v>
                </c:pt>
                <c:pt idx="5">
                  <c:v>0.20930232558139533</c:v>
                </c:pt>
                <c:pt idx="6">
                  <c:v>0.13513513513513514</c:v>
                </c:pt>
                <c:pt idx="7">
                  <c:v>9.0909090909090912E-2</c:v>
                </c:pt>
              </c:numCache>
            </c:numRef>
          </c:val>
          <c:extLst xmlns:c16r2="http://schemas.microsoft.com/office/drawing/2015/06/chart">
            <c:ext xmlns:c16="http://schemas.microsoft.com/office/drawing/2014/chart" uri="{C3380CC4-5D6E-409C-BE32-E72D297353CC}">
              <c16:uniqueId val="{00000002-0931-4C76-BB3D-BEB2C9CB9A50}"/>
            </c:ext>
          </c:extLst>
        </c:ser>
        <c:dLbls>
          <c:dLblPos val="outEnd"/>
          <c:showLegendKey val="0"/>
          <c:showVal val="1"/>
          <c:showCatName val="0"/>
          <c:showSerName val="0"/>
          <c:showPercent val="0"/>
          <c:showBubbleSize val="0"/>
        </c:dLbls>
        <c:gapWidth val="182"/>
        <c:axId val="167618560"/>
        <c:axId val="167336128"/>
      </c:barChart>
      <c:catAx>
        <c:axId val="16761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7336128"/>
        <c:crosses val="autoZero"/>
        <c:auto val="1"/>
        <c:lblAlgn val="ctr"/>
        <c:lblOffset val="100"/>
        <c:noMultiLvlLbl val="0"/>
      </c:catAx>
      <c:valAx>
        <c:axId val="167336128"/>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7618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legend>
    <c:plotVisOnly val="1"/>
    <c:dispBlanksAs val="gap"/>
    <c:showDLblsOverMax val="0"/>
  </c:chart>
  <c:spPr>
    <a:noFill/>
    <a:ln>
      <a:noFill/>
    </a:ln>
    <a:effectLst/>
  </c:spPr>
  <c:txPr>
    <a:bodyPr/>
    <a:lstStyle/>
    <a:p>
      <a:pPr>
        <a:defRPr sz="11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11707353195276"/>
          <c:y val="3.5234375000000005E-2"/>
          <c:w val="0.64281786093352766"/>
          <c:h val="0.94132812499999996"/>
        </c:manualLayout>
      </c:layout>
      <c:barChart>
        <c:barDir val="bar"/>
        <c:grouping val="clustered"/>
        <c:varyColors val="0"/>
        <c:ser>
          <c:idx val="0"/>
          <c:order val="0"/>
          <c:tx>
            <c:v>BACALAUREAT_SESIUNEA IUNIE-IULIE 2016</c:v>
          </c:tx>
          <c:spPr>
            <a:solidFill>
              <a:schemeClr val="accent1"/>
            </a:solidFill>
            <a:ln>
              <a:noFill/>
            </a:ln>
            <a:effectLst/>
          </c:spPr>
          <c:invertIfNegative val="0"/>
          <c:dPt>
            <c:idx val="0"/>
            <c:invertIfNegative val="0"/>
            <c:bubble3D val="0"/>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1-DCE6-4504-ADD8-82A7BD26C525}"/>
              </c:ext>
            </c:extLst>
          </c:dPt>
          <c:dPt>
            <c:idx val="1"/>
            <c:invertIfNegative val="0"/>
            <c:bubble3D val="0"/>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3-DCE6-4504-ADD8-82A7BD26C525}"/>
              </c:ext>
            </c:extLst>
          </c:dPt>
          <c:dPt>
            <c:idx val="2"/>
            <c:invertIfNegative val="0"/>
            <c:bubble3D val="0"/>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5-DCE6-4504-ADD8-82A7BD26C525}"/>
              </c:ext>
            </c:extLst>
          </c:dPt>
          <c:dPt>
            <c:idx val="3"/>
            <c:invertIfNegative val="0"/>
            <c:bubble3D val="0"/>
            <c:spPr>
              <a:gradFill rotWithShape="1">
                <a:gsLst>
                  <a:gs pos="0">
                    <a:schemeClr val="accent4">
                      <a:tint val="96000"/>
                      <a:lumMod val="102000"/>
                    </a:schemeClr>
                  </a:gs>
                  <a:gs pos="100000">
                    <a:schemeClr val="accent4">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7-DCE6-4504-ADD8-82A7BD26C525}"/>
              </c:ext>
            </c:extLst>
          </c:dPt>
          <c:dPt>
            <c:idx val="4"/>
            <c:invertIfNegative val="0"/>
            <c:bubble3D val="0"/>
            <c:spPr>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9-DCE6-4504-ADD8-82A7BD26C525}"/>
              </c:ext>
            </c:extLst>
          </c:dPt>
          <c:dPt>
            <c:idx val="5"/>
            <c:invertIfNegative val="0"/>
            <c:bubble3D val="0"/>
            <c:spPr>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B-DCE6-4504-ADD8-82A7BD26C525}"/>
              </c:ext>
            </c:extLst>
          </c:dPt>
          <c:dPt>
            <c:idx val="6"/>
            <c:invertIfNegative val="0"/>
            <c:bubble3D val="0"/>
            <c:spPr>
              <a:gradFill rotWithShape="1">
                <a:gsLst>
                  <a:gs pos="0">
                    <a:schemeClr val="accent4">
                      <a:tint val="96000"/>
                      <a:lumMod val="102000"/>
                    </a:schemeClr>
                  </a:gs>
                  <a:gs pos="100000">
                    <a:schemeClr val="accent4">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D-DCE6-4504-ADD8-82A7BD26C525}"/>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STATISTICI!$B$3:$H$3</c:f>
              <c:strCache>
                <c:ptCount val="7"/>
                <c:pt idx="0">
                  <c:v>Înscriși</c:v>
                </c:pt>
                <c:pt idx="1">
                  <c:v>Neprezentați (5.75%)</c:v>
                </c:pt>
                <c:pt idx="2">
                  <c:v>Prezenți (94.25%)</c:v>
                </c:pt>
                <c:pt idx="3">
                  <c:v>Total respinși (33.33%)</c:v>
                </c:pt>
                <c:pt idx="4">
                  <c:v>Respinși fără medie (29.59%)</c:v>
                </c:pt>
                <c:pt idx="5">
                  <c:v>Respinși cu medii între 5-5.99 (3.74%)</c:v>
                </c:pt>
                <c:pt idx="6">
                  <c:v>Promovați (66.67%)</c:v>
                </c:pt>
              </c:strCache>
            </c:strRef>
          </c:cat>
          <c:val>
            <c:numRef>
              <c:f>STATISTICI!$B$7:$H$7</c:f>
              <c:numCache>
                <c:formatCode>General</c:formatCode>
                <c:ptCount val="7"/>
                <c:pt idx="0">
                  <c:v>1305</c:v>
                </c:pt>
                <c:pt idx="1">
                  <c:v>75</c:v>
                </c:pt>
                <c:pt idx="2">
                  <c:v>1230</c:v>
                </c:pt>
                <c:pt idx="3">
                  <c:v>410</c:v>
                </c:pt>
                <c:pt idx="4">
                  <c:v>364</c:v>
                </c:pt>
                <c:pt idx="5">
                  <c:v>46</c:v>
                </c:pt>
                <c:pt idx="6">
                  <c:v>820</c:v>
                </c:pt>
              </c:numCache>
            </c:numRef>
          </c:val>
          <c:extLst xmlns:c16r2="http://schemas.microsoft.com/office/drawing/2015/06/chart">
            <c:ext xmlns:c16="http://schemas.microsoft.com/office/drawing/2014/chart" uri="{C3380CC4-5D6E-409C-BE32-E72D297353CC}">
              <c16:uniqueId val="{0000000E-DCE6-4504-ADD8-82A7BD26C525}"/>
            </c:ext>
          </c:extLst>
        </c:ser>
        <c:dLbls>
          <c:showLegendKey val="0"/>
          <c:showVal val="1"/>
          <c:showCatName val="0"/>
          <c:showSerName val="0"/>
          <c:showPercent val="0"/>
          <c:showBubbleSize val="0"/>
        </c:dLbls>
        <c:gapWidth val="247"/>
        <c:axId val="259077632"/>
        <c:axId val="117521728"/>
      </c:barChart>
      <c:catAx>
        <c:axId val="2590776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hu-HU"/>
          </a:p>
        </c:txPr>
        <c:crossAx val="117521728"/>
        <c:crosses val="autoZero"/>
        <c:auto val="1"/>
        <c:lblAlgn val="ctr"/>
        <c:lblOffset val="100"/>
        <c:noMultiLvlLbl val="0"/>
      </c:catAx>
      <c:valAx>
        <c:axId val="11752172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one"/>
        <c:crossAx val="259077632"/>
        <c:crosses val="autoZero"/>
        <c:crossBetween val="between"/>
      </c:valAx>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hu-H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Procente</a:t>
            </a:r>
            <a:r>
              <a:rPr lang="en-US" dirty="0"/>
              <a:t> de </a:t>
            </a:r>
            <a:r>
              <a:rPr lang="en-US" dirty="0" err="1"/>
              <a:t>promovare</a:t>
            </a:r>
            <a:endParaRPr lang="en-US" dirty="0"/>
          </a:p>
          <a:p>
            <a:pPr>
              <a:defRPr/>
            </a:pPr>
            <a:r>
              <a:rPr lang="en-US" dirty="0" err="1"/>
              <a:t>Bacalaureat</a:t>
            </a:r>
            <a:r>
              <a:rPr lang="en-US" dirty="0"/>
              <a:t> </a:t>
            </a:r>
            <a:r>
              <a:rPr lang="en-US" dirty="0" err="1"/>
              <a:t>sesiunea</a:t>
            </a:r>
            <a:r>
              <a:rPr lang="en-US" dirty="0"/>
              <a:t> </a:t>
            </a:r>
            <a:r>
              <a:rPr lang="hu-HU" dirty="0" err="1"/>
              <a:t>iunie-iulie</a:t>
            </a:r>
            <a:endParaRPr lang="hu-HU" dirty="0"/>
          </a:p>
        </c:rich>
      </c:tx>
      <c:layout/>
      <c:overlay val="0"/>
    </c:title>
    <c:autoTitleDeleted val="0"/>
    <c:view3D>
      <c:rotX val="15"/>
      <c:rotY val="20"/>
      <c:rAngAx val="1"/>
    </c:view3D>
    <c:floor>
      <c:thickness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c:spPr>
    </c:floor>
    <c:sideWall>
      <c:thickness val="0"/>
    </c:sideWall>
    <c:backWall>
      <c:thickness val="0"/>
    </c:backWall>
    <c:plotArea>
      <c:layout/>
      <c:bar3DChart>
        <c:barDir val="col"/>
        <c:grouping val="clustered"/>
        <c:varyColors val="0"/>
        <c:ser>
          <c:idx val="0"/>
          <c:order val="0"/>
          <c:invertIfNegative val="0"/>
          <c:dPt>
            <c:idx val="6"/>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1-2C9C-44D5-9187-453510582F0C}"/>
              </c:ext>
            </c:extLst>
          </c:dPt>
          <c:dLbls>
            <c:spPr>
              <a:noFill/>
              <a:ln>
                <a:noFill/>
              </a:ln>
              <a:effectLst/>
            </c:spPr>
            <c:txPr>
              <a:bodyPr/>
              <a:lstStyle/>
              <a:p>
                <a:pPr>
                  <a:defRPr b="1"/>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Comparativ_2011_2016!$A$2:$A$8</c:f>
              <c:numCache>
                <c:formatCode>General</c:formatCode>
                <c:ptCount val="7"/>
                <c:pt idx="0">
                  <c:v>2010</c:v>
                </c:pt>
                <c:pt idx="1">
                  <c:v>2011</c:v>
                </c:pt>
                <c:pt idx="2">
                  <c:v>2012</c:v>
                </c:pt>
                <c:pt idx="3">
                  <c:v>2013</c:v>
                </c:pt>
                <c:pt idx="4">
                  <c:v>2014</c:v>
                </c:pt>
                <c:pt idx="5">
                  <c:v>2015</c:v>
                </c:pt>
                <c:pt idx="6">
                  <c:v>2016</c:v>
                </c:pt>
              </c:numCache>
            </c:numRef>
          </c:cat>
          <c:val>
            <c:numRef>
              <c:f>Comparativ_2011_2016!$B$2:$B$8</c:f>
              <c:numCache>
                <c:formatCode>0.00%</c:formatCode>
                <c:ptCount val="7"/>
                <c:pt idx="0">
                  <c:v>0.73780000000000012</c:v>
                </c:pt>
                <c:pt idx="1">
                  <c:v>0.4592</c:v>
                </c:pt>
                <c:pt idx="2">
                  <c:v>0.3348000000000001</c:v>
                </c:pt>
                <c:pt idx="3">
                  <c:v>0.43690000000000007</c:v>
                </c:pt>
                <c:pt idx="4">
                  <c:v>0.57250000000000001</c:v>
                </c:pt>
                <c:pt idx="5">
                  <c:v>0.63890000000000013</c:v>
                </c:pt>
                <c:pt idx="6">
                  <c:v>0.66670000000000018</c:v>
                </c:pt>
              </c:numCache>
            </c:numRef>
          </c:val>
          <c:extLst xmlns:c16r2="http://schemas.microsoft.com/office/drawing/2015/06/chart">
            <c:ext xmlns:c16="http://schemas.microsoft.com/office/drawing/2014/chart" uri="{C3380CC4-5D6E-409C-BE32-E72D297353CC}">
              <c16:uniqueId val="{00000000-2C9C-44D5-9187-453510582F0C}"/>
            </c:ext>
          </c:extLst>
        </c:ser>
        <c:dLbls>
          <c:showLegendKey val="0"/>
          <c:showVal val="1"/>
          <c:showCatName val="0"/>
          <c:showSerName val="0"/>
          <c:showPercent val="0"/>
          <c:showBubbleSize val="0"/>
        </c:dLbls>
        <c:gapWidth val="150"/>
        <c:shape val="cylinder"/>
        <c:axId val="165916672"/>
        <c:axId val="163939456"/>
        <c:axId val="0"/>
      </c:bar3DChart>
      <c:catAx>
        <c:axId val="165916672"/>
        <c:scaling>
          <c:orientation val="minMax"/>
        </c:scaling>
        <c:delete val="0"/>
        <c:axPos val="b"/>
        <c:numFmt formatCode="General" sourceLinked="1"/>
        <c:majorTickMark val="out"/>
        <c:minorTickMark val="none"/>
        <c:tickLblPos val="nextTo"/>
        <c:txPr>
          <a:bodyPr/>
          <a:lstStyle/>
          <a:p>
            <a:pPr>
              <a:defRPr b="1"/>
            </a:pPr>
            <a:endParaRPr lang="hu-HU"/>
          </a:p>
        </c:txPr>
        <c:crossAx val="163939456"/>
        <c:crosses val="autoZero"/>
        <c:auto val="1"/>
        <c:lblAlgn val="ctr"/>
        <c:lblOffset val="100"/>
        <c:noMultiLvlLbl val="0"/>
      </c:catAx>
      <c:valAx>
        <c:axId val="163939456"/>
        <c:scaling>
          <c:orientation val="minMax"/>
        </c:scaling>
        <c:delete val="1"/>
        <c:axPos val="l"/>
        <c:numFmt formatCode="0.00%" sourceLinked="1"/>
        <c:majorTickMark val="out"/>
        <c:minorTickMark val="none"/>
        <c:tickLblPos val="none"/>
        <c:crossAx val="165916672"/>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hu-H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400"/>
            </a:pPr>
            <a:r>
              <a:rPr lang="ro-RO" sz="1400" dirty="0"/>
              <a:t>STATISTICA ÎN FUNCȚIE DE </a:t>
            </a:r>
            <a:r>
              <a:rPr lang="ro-RO" sz="1400" u="sng" dirty="0"/>
              <a:t>PROMOȚIA AVSOLVITĂ</a:t>
            </a:r>
            <a:endParaRPr lang="en-US" sz="1400" u="sng" dirty="0"/>
          </a:p>
        </c:rich>
      </c:tx>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0555555555555558E-2"/>
          <c:y val="0.1388888888888889"/>
          <c:w val="0.96944444444444455"/>
          <c:h val="0.74513123359580091"/>
        </c:manualLayout>
      </c:layout>
      <c:bar3DChart>
        <c:barDir val="col"/>
        <c:grouping val="clustered"/>
        <c:varyColors val="0"/>
        <c:ser>
          <c:idx val="0"/>
          <c:order val="0"/>
          <c:tx>
            <c:v>Promovabilitate</c:v>
          </c:tx>
          <c:spPr>
            <a:gradFill rotWithShape="1">
              <a:gsLst>
                <a:gs pos="0">
                  <a:schemeClr val="accent4">
                    <a:tint val="96000"/>
                    <a:lumMod val="102000"/>
                  </a:schemeClr>
                </a:gs>
                <a:gs pos="100000">
                  <a:schemeClr val="accent4">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invertIfNegative val="0"/>
          <c:dLbls>
            <c:dLbl>
              <c:idx val="0"/>
              <c:layout>
                <c:manualLayout>
                  <c:x val="3.6231884057970859E-3"/>
                  <c:y val="-2.87647339537103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72F-4B7C-BE38-B8654765E0FC}"/>
                </c:ext>
              </c:extLst>
            </c:dLbl>
            <c:dLbl>
              <c:idx val="1"/>
              <c:layout>
                <c:manualLayout>
                  <c:x val="2.3067727947050098E-2"/>
                  <c:y val="-3.37780959198282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72F-4B7C-BE38-B8654765E0FC}"/>
                </c:ext>
              </c:extLst>
            </c:dLbl>
            <c:dLbl>
              <c:idx val="2"/>
              <c:layout>
                <c:manualLayout>
                  <c:x val="2.1135170603674418E-2"/>
                  <c:y val="-1.1296349319971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72F-4B7C-BE38-B8654765E0FC}"/>
                </c:ext>
              </c:extLst>
            </c:dLbl>
            <c:spPr>
              <a:noFill/>
              <a:ln>
                <a:noFill/>
              </a:ln>
              <a:effectLst/>
            </c:spPr>
            <c:txPr>
              <a:bodyPr wrap="square" lIns="38100" tIns="19050" rIns="38100" bIns="19050" anchor="ctr">
                <a:spAutoFit/>
              </a:bodyPr>
              <a:lstStyle/>
              <a:p>
                <a:pPr>
                  <a:defRPr sz="1400"/>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STATISTICI!$A$18:$A$20</c:f>
              <c:strCache>
                <c:ptCount val="3"/>
                <c:pt idx="0">
                  <c:v>CURENTĂ (782)</c:v>
                </c:pt>
                <c:pt idx="1">
                  <c:v>ANTERIOARĂ (38)</c:v>
                </c:pt>
                <c:pt idx="2">
                  <c:v>Total județ (820)</c:v>
                </c:pt>
              </c:strCache>
            </c:strRef>
          </c:cat>
          <c:val>
            <c:numRef>
              <c:f>STATISTICI!$I$18:$I$20</c:f>
              <c:numCache>
                <c:formatCode>0.00%</c:formatCode>
                <c:ptCount val="3"/>
                <c:pt idx="0">
                  <c:v>0.71350364963503654</c:v>
                </c:pt>
                <c:pt idx="1">
                  <c:v>0.2835820895522389</c:v>
                </c:pt>
                <c:pt idx="2">
                  <c:v>0.66666666666666663</c:v>
                </c:pt>
              </c:numCache>
            </c:numRef>
          </c:val>
          <c:extLst xmlns:c16r2="http://schemas.microsoft.com/office/drawing/2015/06/chart">
            <c:ext xmlns:c16="http://schemas.microsoft.com/office/drawing/2014/chart" uri="{C3380CC4-5D6E-409C-BE32-E72D297353CC}">
              <c16:uniqueId val="{00000003-772F-4B7C-BE38-B8654765E0FC}"/>
            </c:ext>
          </c:extLst>
        </c:ser>
        <c:dLbls>
          <c:showLegendKey val="0"/>
          <c:showVal val="1"/>
          <c:showCatName val="0"/>
          <c:showSerName val="0"/>
          <c:showPercent val="0"/>
          <c:showBubbleSize val="0"/>
        </c:dLbls>
        <c:gapWidth val="150"/>
        <c:shape val="cylinder"/>
        <c:axId val="165919232"/>
        <c:axId val="163941184"/>
        <c:axId val="0"/>
      </c:bar3DChart>
      <c:catAx>
        <c:axId val="165919232"/>
        <c:scaling>
          <c:orientation val="minMax"/>
        </c:scaling>
        <c:delete val="0"/>
        <c:axPos val="b"/>
        <c:numFmt formatCode="General" sourceLinked="0"/>
        <c:majorTickMark val="out"/>
        <c:minorTickMark val="none"/>
        <c:tickLblPos val="nextTo"/>
        <c:txPr>
          <a:bodyPr/>
          <a:lstStyle/>
          <a:p>
            <a:pPr>
              <a:defRPr sz="1200"/>
            </a:pPr>
            <a:endParaRPr lang="hu-HU"/>
          </a:p>
        </c:txPr>
        <c:crossAx val="163941184"/>
        <c:crosses val="autoZero"/>
        <c:auto val="1"/>
        <c:lblAlgn val="ctr"/>
        <c:lblOffset val="100"/>
        <c:noMultiLvlLbl val="0"/>
      </c:catAx>
      <c:valAx>
        <c:axId val="163941184"/>
        <c:scaling>
          <c:orientation val="minMax"/>
        </c:scaling>
        <c:delete val="1"/>
        <c:axPos val="l"/>
        <c:numFmt formatCode="0.00%" sourceLinked="1"/>
        <c:majorTickMark val="out"/>
        <c:minorTickMark val="none"/>
        <c:tickLblPos val="none"/>
        <c:crossAx val="165919232"/>
        <c:crosses val="autoZero"/>
        <c:crossBetween val="between"/>
      </c:valAx>
    </c:plotArea>
    <c:legend>
      <c:legendPos val="l"/>
      <c:layout>
        <c:manualLayout>
          <c:xMode val="edge"/>
          <c:yMode val="edge"/>
          <c:x val="0.45060395983110801"/>
          <c:y val="0.14816392269148174"/>
          <c:w val="0.39286460116398497"/>
          <c:h val="7.3732572419273293E-2"/>
        </c:manualLayout>
      </c:layout>
      <c:overlay val="0"/>
      <c:txPr>
        <a:bodyPr/>
        <a:lstStyle/>
        <a:p>
          <a:pPr>
            <a:defRPr sz="1400"/>
          </a:pPr>
          <a:endParaRPr lang="hu-HU"/>
        </a:p>
      </c:txPr>
    </c:legend>
    <c:plotVisOnly val="1"/>
    <c:dispBlanksAs val="gap"/>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c:spPr>
  <c:txPr>
    <a:bodyPr/>
    <a:lstStyle/>
    <a:p>
      <a:pPr>
        <a:defRPr sz="1200" b="1">
          <a:latin typeface="Arial" panose="020B0604020202020204" pitchFamily="34" charset="0"/>
          <a:cs typeface="Arial" panose="020B0604020202020204" pitchFamily="34" charset="0"/>
        </a:defRPr>
      </a:pPr>
      <a:endParaRPr lang="hu-H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ro-RO" dirty="0"/>
              <a:t>STATISTICA ÎN FUNCȚIE </a:t>
            </a:r>
            <a:r>
              <a:rPr lang="ro-RO" u="sng" dirty="0"/>
              <a:t>FORMA DE ÎNVĂȚĂMÂNT</a:t>
            </a:r>
            <a:endParaRPr lang="en-US" u="sng" dirty="0"/>
          </a:p>
        </c:rich>
      </c:tx>
      <c:layout>
        <c:manualLayout>
          <c:xMode val="edge"/>
          <c:yMode val="edge"/>
          <c:x val="0.12761789151356084"/>
          <c:y val="2.4464831804281342E-2"/>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0555555555555558E-2"/>
          <c:y val="0.1388888888888889"/>
          <c:w val="0.96944444444444455"/>
          <c:h val="0.74513123359580091"/>
        </c:manualLayout>
      </c:layout>
      <c:bar3DChart>
        <c:barDir val="col"/>
        <c:grouping val="clustered"/>
        <c:varyColors val="0"/>
        <c:ser>
          <c:idx val="0"/>
          <c:order val="0"/>
          <c:tx>
            <c:v>Promovabilitate</c:v>
          </c:tx>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invertIfNegative val="0"/>
          <c:dLbls>
            <c:spPr>
              <a:noFill/>
              <a:ln>
                <a:noFill/>
              </a:ln>
              <a:effectLst/>
            </c:spPr>
            <c:txPr>
              <a:bodyPr wrap="square" lIns="38100" tIns="19050" rIns="38100" bIns="19050" anchor="ctr">
                <a:spAutoFit/>
              </a:bodyPr>
              <a:lstStyle/>
              <a:p>
                <a:pPr>
                  <a:defRPr sz="1400"/>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STATISTICI!$A$11:$A$14</c:f>
              <c:strCache>
                <c:ptCount val="4"/>
                <c:pt idx="0">
                  <c:v>Frecvență redusă (4)</c:v>
                </c:pt>
                <c:pt idx="1">
                  <c:v>Seral (1)</c:v>
                </c:pt>
                <c:pt idx="2">
                  <c:v>Zi (815)</c:v>
                </c:pt>
                <c:pt idx="3">
                  <c:v>Total județ (820)</c:v>
                </c:pt>
              </c:strCache>
            </c:strRef>
          </c:cat>
          <c:val>
            <c:numRef>
              <c:f>STATISTICI!$I$11:$I$14</c:f>
              <c:numCache>
                <c:formatCode>0.00%</c:formatCode>
                <c:ptCount val="4"/>
                <c:pt idx="0">
                  <c:v>0.4</c:v>
                </c:pt>
                <c:pt idx="1">
                  <c:v>0.33333333333333331</c:v>
                </c:pt>
                <c:pt idx="2">
                  <c:v>0.6696795398520955</c:v>
                </c:pt>
                <c:pt idx="3">
                  <c:v>0.66666666666666663</c:v>
                </c:pt>
              </c:numCache>
            </c:numRef>
          </c:val>
          <c:extLst xmlns:c16r2="http://schemas.microsoft.com/office/drawing/2015/06/chart">
            <c:ext xmlns:c16="http://schemas.microsoft.com/office/drawing/2014/chart" uri="{C3380CC4-5D6E-409C-BE32-E72D297353CC}">
              <c16:uniqueId val="{00000000-818D-4CF2-9184-F791B01FD69A}"/>
            </c:ext>
          </c:extLst>
        </c:ser>
        <c:dLbls>
          <c:showLegendKey val="0"/>
          <c:showVal val="1"/>
          <c:showCatName val="0"/>
          <c:showSerName val="0"/>
          <c:showPercent val="0"/>
          <c:showBubbleSize val="0"/>
        </c:dLbls>
        <c:gapWidth val="150"/>
        <c:shape val="cylinder"/>
        <c:axId val="165920256"/>
        <c:axId val="163942912"/>
        <c:axId val="0"/>
      </c:bar3DChart>
      <c:catAx>
        <c:axId val="165920256"/>
        <c:scaling>
          <c:orientation val="minMax"/>
        </c:scaling>
        <c:delete val="0"/>
        <c:axPos val="b"/>
        <c:numFmt formatCode="General" sourceLinked="0"/>
        <c:majorTickMark val="out"/>
        <c:minorTickMark val="none"/>
        <c:tickLblPos val="nextTo"/>
        <c:txPr>
          <a:bodyPr/>
          <a:lstStyle/>
          <a:p>
            <a:pPr>
              <a:defRPr sz="1200"/>
            </a:pPr>
            <a:endParaRPr lang="hu-HU"/>
          </a:p>
        </c:txPr>
        <c:crossAx val="163942912"/>
        <c:crosses val="autoZero"/>
        <c:auto val="1"/>
        <c:lblAlgn val="ctr"/>
        <c:lblOffset val="100"/>
        <c:noMultiLvlLbl val="0"/>
      </c:catAx>
      <c:valAx>
        <c:axId val="163942912"/>
        <c:scaling>
          <c:orientation val="minMax"/>
        </c:scaling>
        <c:delete val="1"/>
        <c:axPos val="l"/>
        <c:numFmt formatCode="0.00%" sourceLinked="1"/>
        <c:majorTickMark val="out"/>
        <c:minorTickMark val="none"/>
        <c:tickLblPos val="none"/>
        <c:crossAx val="165920256"/>
        <c:crosses val="autoZero"/>
        <c:crossBetween val="between"/>
      </c:valAx>
    </c:plotArea>
    <c:legend>
      <c:legendPos val="l"/>
      <c:layout>
        <c:manualLayout>
          <c:xMode val="edge"/>
          <c:yMode val="edge"/>
          <c:x val="3.0555555555555558E-2"/>
          <c:y val="0.16158411391236649"/>
          <c:w val="0.44099168028524749"/>
          <c:h val="7.3732572419273293E-2"/>
        </c:manualLayout>
      </c:layout>
      <c:overlay val="0"/>
      <c:txPr>
        <a:bodyPr/>
        <a:lstStyle/>
        <a:p>
          <a:pPr>
            <a:defRPr sz="1400"/>
          </a:pPr>
          <a:endParaRPr lang="hu-HU"/>
        </a:p>
      </c:txPr>
    </c:legend>
    <c:plotVisOnly val="1"/>
    <c:dispBlanksAs val="gap"/>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c:spPr>
  <c:txPr>
    <a:bodyPr/>
    <a:lstStyle/>
    <a:p>
      <a:pPr>
        <a:defRPr sz="1200" b="1">
          <a:latin typeface="Arial" panose="020B0604020202020204" pitchFamily="34" charset="0"/>
          <a:cs typeface="Arial" panose="020B0604020202020204" pitchFamily="34" charset="0"/>
        </a:defRPr>
      </a:pPr>
      <a:endParaRPr lang="hu-H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400"/>
            </a:pPr>
            <a:r>
              <a:rPr lang="ro-RO" sz="1400" dirty="0"/>
              <a:t>STATISTICA ÎN FUNCȚIE DE </a:t>
            </a:r>
            <a:r>
              <a:rPr lang="ro-RO" sz="1400" u="sng" dirty="0"/>
              <a:t>SECȚIA DE PREDARE</a:t>
            </a:r>
            <a:endParaRPr lang="en-US" sz="1400" u="sng" dirty="0"/>
          </a:p>
        </c:rich>
      </c:tx>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0555555555555558E-2"/>
          <c:y val="0.22660818713450293"/>
          <c:w val="0.96944444444444455"/>
          <c:h val="0.65741193535018672"/>
        </c:manualLayout>
      </c:layout>
      <c:bar3DChart>
        <c:barDir val="col"/>
        <c:grouping val="clustered"/>
        <c:varyColors val="0"/>
        <c:ser>
          <c:idx val="0"/>
          <c:order val="0"/>
          <c:tx>
            <c:v>Promovabilitate</c:v>
          </c:tx>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invertIfNegative val="0"/>
          <c:dLbls>
            <c:dLbl>
              <c:idx val="0"/>
              <c:layout>
                <c:manualLayout>
                  <c:x val="1.9322720529499201E-3"/>
                  <c:y val="-2.90788322512317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E26-41C3-AC39-132B6AAA11C8}"/>
                </c:ext>
              </c:extLst>
            </c:dLbl>
            <c:dLbl>
              <c:idx val="1"/>
              <c:layout>
                <c:manualLayout>
                  <c:x val="0"/>
                  <c:y val="-2.154095869595247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E26-41C3-AC39-132B6AAA11C8}"/>
                </c:ext>
              </c:extLst>
            </c:dLbl>
            <c:dLbl>
              <c:idx val="2"/>
              <c:layout>
                <c:manualLayout>
                  <c:x val="1.7511982197877439E-2"/>
                  <c:y val="-1.38419210756550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E26-41C3-AC39-132B6AAA11C8}"/>
                </c:ext>
              </c:extLst>
            </c:dLbl>
            <c:spPr>
              <a:noFill/>
              <a:ln>
                <a:noFill/>
              </a:ln>
              <a:effectLst/>
            </c:spPr>
            <c:txPr>
              <a:bodyPr/>
              <a:lstStyle/>
              <a:p>
                <a:pPr>
                  <a:defRPr sz="1400"/>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STATISTICI!$A$24:$A$26</c:f>
              <c:strCache>
                <c:ptCount val="3"/>
                <c:pt idx="0">
                  <c:v>MAGHIARĂ (563)</c:v>
                </c:pt>
                <c:pt idx="1">
                  <c:v>ROMÂNĂ (257)</c:v>
                </c:pt>
                <c:pt idx="2">
                  <c:v>Total județ (820)</c:v>
                </c:pt>
              </c:strCache>
            </c:strRef>
          </c:cat>
          <c:val>
            <c:numRef>
              <c:f>STATISTICI!$I$24:$I$26</c:f>
              <c:numCache>
                <c:formatCode>0.00%</c:formatCode>
                <c:ptCount val="3"/>
                <c:pt idx="0">
                  <c:v>0.64490263459335651</c:v>
                </c:pt>
                <c:pt idx="1">
                  <c:v>0.71988795518207283</c:v>
                </c:pt>
                <c:pt idx="2">
                  <c:v>0.66666666666666663</c:v>
                </c:pt>
              </c:numCache>
            </c:numRef>
          </c:val>
          <c:extLst xmlns:c16r2="http://schemas.microsoft.com/office/drawing/2015/06/chart">
            <c:ext xmlns:c16="http://schemas.microsoft.com/office/drawing/2014/chart" uri="{C3380CC4-5D6E-409C-BE32-E72D297353CC}">
              <c16:uniqueId val="{00000003-4E26-41C3-AC39-132B6AAA11C8}"/>
            </c:ext>
          </c:extLst>
        </c:ser>
        <c:dLbls>
          <c:showLegendKey val="0"/>
          <c:showVal val="1"/>
          <c:showCatName val="0"/>
          <c:showSerName val="0"/>
          <c:showPercent val="0"/>
          <c:showBubbleSize val="0"/>
        </c:dLbls>
        <c:gapWidth val="150"/>
        <c:shape val="cylinder"/>
        <c:axId val="168450048"/>
        <c:axId val="163945216"/>
        <c:axId val="0"/>
      </c:bar3DChart>
      <c:catAx>
        <c:axId val="168450048"/>
        <c:scaling>
          <c:orientation val="minMax"/>
        </c:scaling>
        <c:delete val="0"/>
        <c:axPos val="b"/>
        <c:numFmt formatCode="General" sourceLinked="0"/>
        <c:majorTickMark val="out"/>
        <c:minorTickMark val="none"/>
        <c:tickLblPos val="nextTo"/>
        <c:txPr>
          <a:bodyPr/>
          <a:lstStyle/>
          <a:p>
            <a:pPr>
              <a:defRPr sz="1400"/>
            </a:pPr>
            <a:endParaRPr lang="hu-HU"/>
          </a:p>
        </c:txPr>
        <c:crossAx val="163945216"/>
        <c:crosses val="autoZero"/>
        <c:auto val="1"/>
        <c:lblAlgn val="ctr"/>
        <c:lblOffset val="100"/>
        <c:noMultiLvlLbl val="0"/>
      </c:catAx>
      <c:valAx>
        <c:axId val="163945216"/>
        <c:scaling>
          <c:orientation val="minMax"/>
        </c:scaling>
        <c:delete val="1"/>
        <c:axPos val="l"/>
        <c:numFmt formatCode="0.00%" sourceLinked="1"/>
        <c:majorTickMark val="out"/>
        <c:minorTickMark val="none"/>
        <c:tickLblPos val="none"/>
        <c:crossAx val="168450048"/>
        <c:crosses val="autoZero"/>
        <c:crossBetween val="between"/>
      </c:valAx>
    </c:plotArea>
    <c:legend>
      <c:legendPos val="r"/>
      <c:layout>
        <c:manualLayout>
          <c:xMode val="edge"/>
          <c:yMode val="edge"/>
          <c:x val="4.2069782038114796E-2"/>
          <c:y val="0.14208293042317083"/>
          <c:w val="0.34553035490128953"/>
          <c:h val="7.3732572419273293E-2"/>
        </c:manualLayout>
      </c:layout>
      <c:overlay val="0"/>
      <c:txPr>
        <a:bodyPr/>
        <a:lstStyle/>
        <a:p>
          <a:pPr>
            <a:defRPr sz="1200"/>
          </a:pPr>
          <a:endParaRPr lang="hu-HU"/>
        </a:p>
      </c:txPr>
    </c:legend>
    <c:plotVisOnly val="1"/>
    <c:dispBlanksAs val="gap"/>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c:spPr>
  <c:txPr>
    <a:bodyPr/>
    <a:lstStyle/>
    <a:p>
      <a:pPr>
        <a:defRPr sz="1100" b="1">
          <a:latin typeface="Arial" panose="020B0604020202020204" pitchFamily="34" charset="0"/>
          <a:cs typeface="Arial" panose="020B0604020202020204" pitchFamily="34" charset="0"/>
        </a:defRPr>
      </a:pPr>
      <a:endParaRPr lang="hu-H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400"/>
            </a:pPr>
            <a:r>
              <a:rPr lang="ro-RO" sz="1400" dirty="0"/>
              <a:t>STATISTICA ÎN FUNCȚIE DE </a:t>
            </a:r>
            <a:r>
              <a:rPr lang="ro-RO" sz="1400" u="sng" dirty="0"/>
              <a:t>FILIERĂ</a:t>
            </a:r>
            <a:endParaRPr lang="en-US" sz="1400" u="sng" dirty="0"/>
          </a:p>
        </c:rich>
      </c:tx>
      <c:layout>
        <c:manualLayout>
          <c:xMode val="edge"/>
          <c:yMode val="edge"/>
          <c:x val="0.12761789151356084"/>
          <c:y val="2.4464831804281342E-2"/>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0555555555555558E-2"/>
          <c:y val="0.1388888888888889"/>
          <c:w val="0.96944444444444455"/>
          <c:h val="0.74513123359580091"/>
        </c:manualLayout>
      </c:layout>
      <c:bar3DChart>
        <c:barDir val="col"/>
        <c:grouping val="clustered"/>
        <c:varyColors val="0"/>
        <c:ser>
          <c:idx val="0"/>
          <c:order val="0"/>
          <c:tx>
            <c:v>Promovabilitate</c:v>
          </c:tx>
          <c:spPr>
            <a:gradFill rotWithShape="1">
              <a:gsLst>
                <a:gs pos="0">
                  <a:schemeClr val="accent3">
                    <a:tint val="96000"/>
                    <a:lumMod val="102000"/>
                  </a:schemeClr>
                </a:gs>
                <a:gs pos="100000">
                  <a:schemeClr val="accent3">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invertIfNegative val="0"/>
          <c:dLbls>
            <c:dLbl>
              <c:idx val="0"/>
              <c:layout>
                <c:manualLayout>
                  <c:x val="6.0606060606060476E-3"/>
                  <c:y val="-2.042305356123837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157-4F8F-B65C-7816F80EAA98}"/>
                </c:ext>
              </c:extLst>
            </c:dLbl>
            <c:dLbl>
              <c:idx val="1"/>
              <c:layout>
                <c:manualLayout>
                  <c:x val="3.0303030303030307E-3"/>
                  <c:y val="-1.45878954008845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157-4F8F-B65C-7816F80EAA98}"/>
                </c:ext>
              </c:extLst>
            </c:dLbl>
            <c:dLbl>
              <c:idx val="2"/>
              <c:layout>
                <c:manualLayout>
                  <c:x val="3.0303030303029201E-3"/>
                  <c:y val="-2.33406326414152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157-4F8F-B65C-7816F80EAA98}"/>
                </c:ext>
              </c:extLst>
            </c:dLbl>
            <c:dLbl>
              <c:idx val="3"/>
              <c:layout>
                <c:manualLayout>
                  <c:x val="1.2121212121212118E-2"/>
                  <c:y val="-8.752737240530734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157-4F8F-B65C-7816F80EAA98}"/>
                </c:ext>
              </c:extLst>
            </c:dLbl>
            <c:spPr>
              <a:noFill/>
              <a:ln>
                <a:noFill/>
              </a:ln>
              <a:effectLst/>
            </c:spPr>
            <c:txPr>
              <a:bodyPr/>
              <a:lstStyle/>
              <a:p>
                <a:pPr>
                  <a:defRPr sz="1400"/>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STATISTICI!$A$4:$A$7</c:f>
              <c:strCache>
                <c:ptCount val="4"/>
                <c:pt idx="0">
                  <c:v>Tehnologica (103)</c:v>
                </c:pt>
                <c:pt idx="1">
                  <c:v>Teoretica (631)</c:v>
                </c:pt>
                <c:pt idx="2">
                  <c:v>Vocationala (86)</c:v>
                </c:pt>
                <c:pt idx="3">
                  <c:v>Total județ (820)</c:v>
                </c:pt>
              </c:strCache>
            </c:strRef>
          </c:cat>
          <c:val>
            <c:numRef>
              <c:f>STATISTICI!$I$4:$I$7</c:f>
              <c:numCache>
                <c:formatCode>0.00%</c:formatCode>
                <c:ptCount val="4"/>
                <c:pt idx="0">
                  <c:v>0.32288401253918503</c:v>
                </c:pt>
                <c:pt idx="1">
                  <c:v>0.84245660881174889</c:v>
                </c:pt>
                <c:pt idx="2">
                  <c:v>0.53086419753086422</c:v>
                </c:pt>
                <c:pt idx="3">
                  <c:v>0.66666666666666663</c:v>
                </c:pt>
              </c:numCache>
            </c:numRef>
          </c:val>
          <c:extLst xmlns:c16r2="http://schemas.microsoft.com/office/drawing/2015/06/chart">
            <c:ext xmlns:c16="http://schemas.microsoft.com/office/drawing/2014/chart" uri="{C3380CC4-5D6E-409C-BE32-E72D297353CC}">
              <c16:uniqueId val="{00000004-B157-4F8F-B65C-7816F80EAA98}"/>
            </c:ext>
          </c:extLst>
        </c:ser>
        <c:dLbls>
          <c:showLegendKey val="0"/>
          <c:showVal val="1"/>
          <c:showCatName val="0"/>
          <c:showSerName val="0"/>
          <c:showPercent val="0"/>
          <c:showBubbleSize val="0"/>
        </c:dLbls>
        <c:gapWidth val="150"/>
        <c:shape val="cylinder"/>
        <c:axId val="168450560"/>
        <c:axId val="167436864"/>
        <c:axId val="0"/>
      </c:bar3DChart>
      <c:catAx>
        <c:axId val="168450560"/>
        <c:scaling>
          <c:orientation val="minMax"/>
        </c:scaling>
        <c:delete val="0"/>
        <c:axPos val="b"/>
        <c:numFmt formatCode="General" sourceLinked="0"/>
        <c:majorTickMark val="out"/>
        <c:minorTickMark val="none"/>
        <c:tickLblPos val="nextTo"/>
        <c:txPr>
          <a:bodyPr/>
          <a:lstStyle/>
          <a:p>
            <a:pPr>
              <a:defRPr sz="1200"/>
            </a:pPr>
            <a:endParaRPr lang="hu-HU"/>
          </a:p>
        </c:txPr>
        <c:crossAx val="167436864"/>
        <c:crosses val="autoZero"/>
        <c:auto val="1"/>
        <c:lblAlgn val="ctr"/>
        <c:lblOffset val="100"/>
        <c:noMultiLvlLbl val="0"/>
      </c:catAx>
      <c:valAx>
        <c:axId val="167436864"/>
        <c:scaling>
          <c:orientation val="minMax"/>
        </c:scaling>
        <c:delete val="1"/>
        <c:axPos val="l"/>
        <c:numFmt formatCode="0.00%" sourceLinked="1"/>
        <c:majorTickMark val="out"/>
        <c:minorTickMark val="none"/>
        <c:tickLblPos val="none"/>
        <c:crossAx val="168450560"/>
        <c:crosses val="autoZero"/>
        <c:crossBetween val="between"/>
      </c:valAx>
    </c:plotArea>
    <c:legend>
      <c:legendPos val="l"/>
      <c:layout>
        <c:manualLayout>
          <c:xMode val="edge"/>
          <c:yMode val="edge"/>
          <c:x val="0.58841493578734727"/>
          <c:y val="0.11073610116917204"/>
          <c:w val="0.34038819221671374"/>
          <c:h val="7.3732572419273293E-2"/>
        </c:manualLayout>
      </c:layout>
      <c:overlay val="0"/>
      <c:txPr>
        <a:bodyPr/>
        <a:lstStyle/>
        <a:p>
          <a:pPr>
            <a:defRPr sz="1200"/>
          </a:pPr>
          <a:endParaRPr lang="hu-HU"/>
        </a:p>
      </c:txPr>
    </c:legend>
    <c:plotVisOnly val="1"/>
    <c:dispBlanksAs val="gap"/>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c:spPr>
  <c:txPr>
    <a:bodyPr/>
    <a:lstStyle/>
    <a:p>
      <a:pPr>
        <a:defRPr sz="1100" b="1">
          <a:latin typeface="Arial" panose="020B0604020202020204" pitchFamily="34" charset="0"/>
          <a:cs typeface="Arial" panose="020B0604020202020204" pitchFamily="34" charset="0"/>
        </a:defRPr>
      </a:pPr>
      <a:endParaRPr lang="hu-H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800"/>
            </a:pPr>
            <a:r>
              <a:rPr lang="ro-RO" sz="1800" dirty="0"/>
              <a:t>STATISTICA ÎN FUNCȚIE DE </a:t>
            </a:r>
            <a:r>
              <a:rPr lang="ro-RO" sz="1800" u="sng" dirty="0"/>
              <a:t>PROFIL</a:t>
            </a:r>
            <a:endParaRPr lang="en-US" sz="1800" u="sng" dirty="0"/>
          </a:p>
        </c:rich>
      </c:tx>
      <c:layout>
        <c:manualLayout>
          <c:xMode val="edge"/>
          <c:yMode val="edge"/>
          <c:x val="0.30236651921130375"/>
          <c:y val="5.0804508811398585E-2"/>
        </c:manualLayout>
      </c:layout>
      <c:overlay val="0"/>
    </c:title>
    <c:autoTitleDeleted val="0"/>
    <c:view3D>
      <c:rotX val="15"/>
      <c:rotY val="20"/>
      <c:rAngAx val="1"/>
    </c:view3D>
    <c:floor>
      <c:thickness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c:spPr>
    </c:floor>
    <c:sideWall>
      <c:thickness val="0"/>
      <c:spPr>
        <a:noFill/>
        <a:ln w="25400">
          <a:noFill/>
        </a:ln>
      </c:spPr>
    </c:sideWall>
    <c:backWall>
      <c:thickness val="0"/>
      <c:spPr>
        <a:noFill/>
        <a:ln w="25400">
          <a:noFill/>
        </a:ln>
      </c:spPr>
    </c:backWall>
    <c:plotArea>
      <c:layout>
        <c:manualLayout>
          <c:layoutTarget val="inner"/>
          <c:xMode val="edge"/>
          <c:yMode val="edge"/>
          <c:x val="0"/>
          <c:y val="6.1965879265091846E-2"/>
          <c:w val="0.99999999999999978"/>
          <c:h val="0.68558005249343834"/>
        </c:manualLayout>
      </c:layout>
      <c:bar3DChart>
        <c:barDir val="col"/>
        <c:grouping val="clustered"/>
        <c:varyColors val="0"/>
        <c:ser>
          <c:idx val="0"/>
          <c:order val="0"/>
          <c:tx>
            <c:v>Promovabilitate</c:v>
          </c:tx>
          <c:invertIfNegative val="0"/>
          <c:dPt>
            <c:idx val="0"/>
            <c:invertIfNegative val="0"/>
            <c:bubble3D val="0"/>
            <c:spPr>
              <a:gradFill rotWithShape="1">
                <a:gsLst>
                  <a:gs pos="0">
                    <a:schemeClr val="accent4">
                      <a:tint val="96000"/>
                      <a:lumMod val="102000"/>
                    </a:schemeClr>
                  </a:gs>
                  <a:gs pos="100000">
                    <a:schemeClr val="accent4">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1-9741-4500-92DB-CDA646BABA8F}"/>
              </c:ext>
            </c:extLst>
          </c:dPt>
          <c:dPt>
            <c:idx val="1"/>
            <c:invertIfNegative val="0"/>
            <c:bubble3D val="0"/>
            <c:spPr>
              <a:gradFill rotWithShape="1">
                <a:gsLst>
                  <a:gs pos="0">
                    <a:schemeClr val="accent4">
                      <a:tint val="96000"/>
                      <a:lumMod val="102000"/>
                    </a:schemeClr>
                  </a:gs>
                  <a:gs pos="100000">
                    <a:schemeClr val="accent4">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3-9741-4500-92DB-CDA646BABA8F}"/>
              </c:ext>
            </c:extLst>
          </c:dPt>
          <c:dPt>
            <c:idx val="2"/>
            <c:invertIfNegative val="0"/>
            <c:bubble3D val="0"/>
            <c:spPr>
              <a:gradFill rotWithShape="1">
                <a:gsLst>
                  <a:gs pos="0">
                    <a:schemeClr val="accent3">
                      <a:tint val="96000"/>
                      <a:lumMod val="102000"/>
                    </a:schemeClr>
                  </a:gs>
                  <a:gs pos="100000">
                    <a:schemeClr val="accent3">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5-9741-4500-92DB-CDA646BABA8F}"/>
              </c:ext>
            </c:extLst>
          </c:dPt>
          <c:dPt>
            <c:idx val="3"/>
            <c:invertIfNegative val="0"/>
            <c:bubble3D val="0"/>
            <c:spPr>
              <a:gradFill rotWithShape="1">
                <a:gsLst>
                  <a:gs pos="0">
                    <a:schemeClr val="accent3">
                      <a:tint val="96000"/>
                      <a:lumMod val="102000"/>
                    </a:schemeClr>
                  </a:gs>
                  <a:gs pos="100000">
                    <a:schemeClr val="accent3">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7-9741-4500-92DB-CDA646BABA8F}"/>
              </c:ext>
            </c:extLst>
          </c:dPt>
          <c:dPt>
            <c:idx val="4"/>
            <c:invertIfNegative val="0"/>
            <c:bubble3D val="0"/>
            <c:spPr>
              <a:gradFill rotWithShape="1">
                <a:gsLst>
                  <a:gs pos="0">
                    <a:schemeClr val="accent3">
                      <a:tint val="96000"/>
                      <a:lumMod val="102000"/>
                    </a:schemeClr>
                  </a:gs>
                  <a:gs pos="100000">
                    <a:schemeClr val="accent3">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9-9741-4500-92DB-CDA646BABA8F}"/>
              </c:ext>
            </c:extLst>
          </c:dPt>
          <c:dPt>
            <c:idx val="5"/>
            <c:invertIfNegative val="0"/>
            <c:bubble3D val="0"/>
            <c:spPr>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B-9741-4500-92DB-CDA646BABA8F}"/>
              </c:ext>
            </c:extLst>
          </c:dPt>
          <c:dPt>
            <c:idx val="6"/>
            <c:invertIfNegative val="0"/>
            <c:bubble3D val="0"/>
            <c:spPr>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D-9741-4500-92DB-CDA646BABA8F}"/>
              </c:ext>
            </c:extLst>
          </c:dPt>
          <c:dPt>
            <c:idx val="7"/>
            <c:invertIfNegative val="0"/>
            <c:bubble3D val="0"/>
            <c:spPr>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F-9741-4500-92DB-CDA646BABA8F}"/>
              </c:ext>
            </c:extLst>
          </c:dPt>
          <c:dPt>
            <c:idx val="8"/>
            <c:invertIfNegative val="0"/>
            <c:bubble3D val="0"/>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11-9741-4500-92DB-CDA646BABA8F}"/>
              </c:ext>
            </c:extLst>
          </c:dPt>
          <c:dLbls>
            <c:spPr>
              <a:noFill/>
              <a:ln>
                <a:noFill/>
              </a:ln>
              <a:effectLst/>
            </c:spPr>
            <c:txPr>
              <a:bodyPr wrap="square" lIns="38100" tIns="19050" rIns="38100" bIns="19050" anchor="ctr">
                <a:spAutoFit/>
              </a:bodyPr>
              <a:lstStyle/>
              <a:p>
                <a:pPr>
                  <a:defRPr sz="1400"/>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STATISTICI!$A$30:$A$38</c:f>
              <c:strCache>
                <c:ptCount val="9"/>
                <c:pt idx="0">
                  <c:v>Real (405)</c:v>
                </c:pt>
                <c:pt idx="1">
                  <c:v>Uman (226)</c:v>
                </c:pt>
                <c:pt idx="2">
                  <c:v>Artistic (38)</c:v>
                </c:pt>
                <c:pt idx="3">
                  <c:v>Pedagogic (12)</c:v>
                </c:pt>
                <c:pt idx="4">
                  <c:v>Teologic (36)</c:v>
                </c:pt>
                <c:pt idx="5">
                  <c:v>Resurse naturale și protecția mediului (25)</c:v>
                </c:pt>
                <c:pt idx="6">
                  <c:v>Servicii (58)</c:v>
                </c:pt>
                <c:pt idx="7">
                  <c:v>Tehnic (20)</c:v>
                </c:pt>
                <c:pt idx="8">
                  <c:v>Total județ (820)</c:v>
                </c:pt>
              </c:strCache>
            </c:strRef>
          </c:cat>
          <c:val>
            <c:numRef>
              <c:f>STATISTICI!$I$30:$I$38</c:f>
              <c:numCache>
                <c:formatCode>0.00%</c:formatCode>
                <c:ptCount val="9"/>
                <c:pt idx="0">
                  <c:v>0.90604026845637597</c:v>
                </c:pt>
                <c:pt idx="1">
                  <c:v>0.7483443708609272</c:v>
                </c:pt>
                <c:pt idx="2">
                  <c:v>0.70370370370370372</c:v>
                </c:pt>
                <c:pt idx="3">
                  <c:v>0.44444444444444442</c:v>
                </c:pt>
                <c:pt idx="4">
                  <c:v>0.44444444444444442</c:v>
                </c:pt>
                <c:pt idx="5">
                  <c:v>0.40983606557377056</c:v>
                </c:pt>
                <c:pt idx="6">
                  <c:v>0.391891891891892</c:v>
                </c:pt>
                <c:pt idx="7">
                  <c:v>0.18181818181818188</c:v>
                </c:pt>
                <c:pt idx="8">
                  <c:v>0.66666666666666663</c:v>
                </c:pt>
              </c:numCache>
            </c:numRef>
          </c:val>
          <c:extLst xmlns:c16r2="http://schemas.microsoft.com/office/drawing/2015/06/chart">
            <c:ext xmlns:c16="http://schemas.microsoft.com/office/drawing/2014/chart" uri="{C3380CC4-5D6E-409C-BE32-E72D297353CC}">
              <c16:uniqueId val="{00000012-9741-4500-92DB-CDA646BABA8F}"/>
            </c:ext>
          </c:extLst>
        </c:ser>
        <c:dLbls>
          <c:showLegendKey val="0"/>
          <c:showVal val="1"/>
          <c:showCatName val="0"/>
          <c:showSerName val="0"/>
          <c:showPercent val="0"/>
          <c:showBubbleSize val="0"/>
        </c:dLbls>
        <c:gapWidth val="150"/>
        <c:shape val="cylinder"/>
        <c:axId val="168252928"/>
        <c:axId val="167439168"/>
        <c:axId val="0"/>
      </c:bar3DChart>
      <c:catAx>
        <c:axId val="168252928"/>
        <c:scaling>
          <c:orientation val="minMax"/>
        </c:scaling>
        <c:delete val="0"/>
        <c:axPos val="b"/>
        <c:numFmt formatCode="General" sourceLinked="0"/>
        <c:majorTickMark val="out"/>
        <c:minorTickMark val="none"/>
        <c:tickLblPos val="nextTo"/>
        <c:txPr>
          <a:bodyPr/>
          <a:lstStyle/>
          <a:p>
            <a:pPr>
              <a:defRPr sz="1200"/>
            </a:pPr>
            <a:endParaRPr lang="hu-HU"/>
          </a:p>
        </c:txPr>
        <c:crossAx val="167439168"/>
        <c:crosses val="autoZero"/>
        <c:auto val="1"/>
        <c:lblAlgn val="ctr"/>
        <c:lblOffset val="100"/>
        <c:noMultiLvlLbl val="0"/>
      </c:catAx>
      <c:valAx>
        <c:axId val="167439168"/>
        <c:scaling>
          <c:orientation val="minMax"/>
        </c:scaling>
        <c:delete val="1"/>
        <c:axPos val="l"/>
        <c:numFmt formatCode="0.00%" sourceLinked="1"/>
        <c:majorTickMark val="out"/>
        <c:minorTickMark val="none"/>
        <c:tickLblPos val="none"/>
        <c:crossAx val="168252928"/>
        <c:crosses val="autoZero"/>
        <c:crossBetween val="between"/>
      </c:valAx>
    </c:plotArea>
    <c:plotVisOnly val="1"/>
    <c:dispBlanksAs val="gap"/>
    <c:showDLblsOverMax val="0"/>
  </c:chart>
  <c:spPr>
    <a:noFill/>
  </c:spPr>
  <c:txPr>
    <a:bodyPr/>
    <a:lstStyle/>
    <a:p>
      <a:pPr>
        <a:defRPr sz="1200" b="1">
          <a:latin typeface="Arial" panose="020B0604020202020204" pitchFamily="34" charset="0"/>
          <a:cs typeface="Arial" panose="020B0604020202020204" pitchFamily="34" charset="0"/>
        </a:defRPr>
      </a:pPr>
      <a:endParaRPr lang="hu-H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255549963313545"/>
          <c:y val="5.6547619047619055E-2"/>
        </c:manualLayout>
      </c:layout>
      <c:overlay val="0"/>
      <c:txPr>
        <a:bodyPr/>
        <a:lstStyle/>
        <a:p>
          <a:pPr>
            <a:defRPr sz="1800"/>
          </a:pPr>
          <a:endParaRPr lang="hu-HU"/>
        </a:p>
      </c:txPr>
    </c:title>
    <c:autoTitleDeleted val="0"/>
    <c:view3D>
      <c:rotX val="15"/>
      <c:rotY val="20"/>
      <c:rAngAx val="1"/>
    </c:view3D>
    <c:floor>
      <c:thickness val="0"/>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c:spPr>
    </c:floor>
    <c:sideWall>
      <c:thickness val="0"/>
    </c:sideWall>
    <c:backWall>
      <c:thickness val="0"/>
    </c:backWall>
    <c:plotArea>
      <c:layout>
        <c:manualLayout>
          <c:layoutTarget val="inner"/>
          <c:xMode val="edge"/>
          <c:yMode val="edge"/>
          <c:x val="0"/>
          <c:y val="5.1318645532063813E-2"/>
          <c:w val="1"/>
          <c:h val="0.82698112128223744"/>
        </c:manualLayout>
      </c:layout>
      <c:bar3DChart>
        <c:barDir val="col"/>
        <c:grouping val="clustered"/>
        <c:varyColors val="0"/>
        <c:ser>
          <c:idx val="0"/>
          <c:order val="0"/>
          <c:tx>
            <c:v>MEDII GENERALE</c:v>
          </c:tx>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invertIfNegative val="0"/>
          <c:dLbls>
            <c:spPr>
              <a:noFill/>
              <a:ln>
                <a:noFill/>
              </a:ln>
              <a:effectLst/>
            </c:spPr>
            <c:txPr>
              <a:bodyPr wrap="square" lIns="38100" tIns="19050" rIns="38100" bIns="19050" anchor="ctr">
                <a:spAutoFit/>
              </a:bodyPr>
              <a:lstStyle/>
              <a:p>
                <a:pPr>
                  <a:defRPr sz="1800"/>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STATISTICI!$J$3:$N$3</c:f>
              <c:strCache>
                <c:ptCount val="5"/>
                <c:pt idx="0">
                  <c:v>6-6.99</c:v>
                </c:pt>
                <c:pt idx="1">
                  <c:v>7-7.99</c:v>
                </c:pt>
                <c:pt idx="2">
                  <c:v>8-8.99</c:v>
                </c:pt>
                <c:pt idx="3">
                  <c:v>9-9.99</c:v>
                </c:pt>
                <c:pt idx="4">
                  <c:v>10</c:v>
                </c:pt>
              </c:strCache>
            </c:strRef>
          </c:cat>
          <c:val>
            <c:numRef>
              <c:f>STATISTICI!$J$8:$N$8</c:f>
              <c:numCache>
                <c:formatCode>0.00%</c:formatCode>
                <c:ptCount val="5"/>
                <c:pt idx="0">
                  <c:v>0.21707317073170734</c:v>
                </c:pt>
                <c:pt idx="1">
                  <c:v>0.30731707317073181</c:v>
                </c:pt>
                <c:pt idx="2">
                  <c:v>0.31097560975609762</c:v>
                </c:pt>
                <c:pt idx="3">
                  <c:v>0.16463414634146345</c:v>
                </c:pt>
                <c:pt idx="4">
                  <c:v>0</c:v>
                </c:pt>
              </c:numCache>
            </c:numRef>
          </c:val>
          <c:extLst xmlns:c16r2="http://schemas.microsoft.com/office/drawing/2015/06/chart">
            <c:ext xmlns:c16="http://schemas.microsoft.com/office/drawing/2014/chart" uri="{C3380CC4-5D6E-409C-BE32-E72D297353CC}">
              <c16:uniqueId val="{00000000-EF41-47ED-93B6-7E09C40F922D}"/>
            </c:ext>
          </c:extLst>
        </c:ser>
        <c:dLbls>
          <c:showLegendKey val="0"/>
          <c:showVal val="1"/>
          <c:showCatName val="0"/>
          <c:showSerName val="0"/>
          <c:showPercent val="0"/>
          <c:showBubbleSize val="0"/>
        </c:dLbls>
        <c:gapWidth val="150"/>
        <c:shape val="cylinder"/>
        <c:axId val="168423936"/>
        <c:axId val="167441472"/>
        <c:axId val="0"/>
      </c:bar3DChart>
      <c:catAx>
        <c:axId val="168423936"/>
        <c:scaling>
          <c:orientation val="minMax"/>
        </c:scaling>
        <c:delete val="0"/>
        <c:axPos val="b"/>
        <c:numFmt formatCode="General" sourceLinked="0"/>
        <c:majorTickMark val="out"/>
        <c:minorTickMark val="none"/>
        <c:tickLblPos val="nextTo"/>
        <c:txPr>
          <a:bodyPr/>
          <a:lstStyle/>
          <a:p>
            <a:pPr>
              <a:defRPr sz="1600"/>
            </a:pPr>
            <a:endParaRPr lang="hu-HU"/>
          </a:p>
        </c:txPr>
        <c:crossAx val="167441472"/>
        <c:crosses val="autoZero"/>
        <c:auto val="1"/>
        <c:lblAlgn val="ctr"/>
        <c:lblOffset val="100"/>
        <c:noMultiLvlLbl val="0"/>
      </c:catAx>
      <c:valAx>
        <c:axId val="167441472"/>
        <c:scaling>
          <c:orientation val="minMax"/>
        </c:scaling>
        <c:delete val="1"/>
        <c:axPos val="l"/>
        <c:numFmt formatCode="0.00%" sourceLinked="1"/>
        <c:majorTickMark val="out"/>
        <c:minorTickMark val="none"/>
        <c:tickLblPos val="none"/>
        <c:crossAx val="168423936"/>
        <c:crosses val="autoZero"/>
        <c:crossBetween val="between"/>
      </c:valAx>
      <c:spPr>
        <a:noFill/>
      </c:spPr>
    </c:plotArea>
    <c:plotVisOnly val="1"/>
    <c:dispBlanksAs val="gap"/>
    <c:showDLblsOverMax val="0"/>
  </c:chart>
  <c:spPr>
    <a:noFill/>
  </c:spPr>
  <c:txPr>
    <a:bodyPr/>
    <a:lstStyle/>
    <a:p>
      <a:pPr>
        <a:defRPr sz="1200" b="1">
          <a:latin typeface="Arial" panose="020B0604020202020204" pitchFamily="34" charset="0"/>
          <a:cs typeface="Arial" panose="020B0604020202020204" pitchFamily="34" charset="0"/>
        </a:defRPr>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200" b="1"/>
              <a:t>Insp</a:t>
            </a:r>
            <a:r>
              <a:rPr lang="ro-RO" sz="1200" b="1"/>
              <a:t>ecții de perfecționare la informatică în anul școlar 2015-2016</a:t>
            </a:r>
            <a:endParaRPr lang="en-US" sz="1200" b="1"/>
          </a:p>
        </c:rich>
      </c:tx>
      <c:layout/>
      <c:overlay val="0"/>
      <c:spPr>
        <a:noFill/>
        <a:ln>
          <a:noFill/>
        </a:ln>
        <a:effectLst/>
      </c:spPr>
    </c:title>
    <c:autoTitleDeleted val="0"/>
    <c:plotArea>
      <c:layout>
        <c:manualLayout>
          <c:layoutTarget val="inner"/>
          <c:xMode val="edge"/>
          <c:yMode val="edge"/>
          <c:x val="0.5062071815979764"/>
          <c:y val="0.25083333333333335"/>
          <c:w val="0.46074683524230264"/>
          <c:h val="0.6982407407407407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Grafice!$K$3:$K$5</c:f>
              <c:strCache>
                <c:ptCount val="3"/>
                <c:pt idx="0">
                  <c:v>Inspecţie specială  pentru obţinerea Gradului didactic I</c:v>
                </c:pt>
                <c:pt idx="1">
                  <c:v>A doua inspecţie curentă pentru obţinerea Gradului didactic I</c:v>
                </c:pt>
                <c:pt idx="2">
                  <c:v>Inspecţie specială  pentru obţinerea Gradului didactic II</c:v>
                </c:pt>
              </c:strCache>
            </c:strRef>
          </c:cat>
          <c:val>
            <c:numRef>
              <c:f>Grafice!$L$3:$L$5</c:f>
              <c:numCache>
                <c:formatCode>General</c:formatCode>
                <c:ptCount val="3"/>
                <c:pt idx="0">
                  <c:v>2</c:v>
                </c:pt>
                <c:pt idx="1">
                  <c:v>1</c:v>
                </c:pt>
                <c:pt idx="2">
                  <c:v>1</c:v>
                </c:pt>
              </c:numCache>
            </c:numRef>
          </c:val>
          <c:extLst xmlns:c16r2="http://schemas.microsoft.com/office/drawing/2015/06/chart">
            <c:ext xmlns:c16="http://schemas.microsoft.com/office/drawing/2014/chart" uri="{C3380CC4-5D6E-409C-BE32-E72D297353CC}">
              <c16:uniqueId val="{00000000-B5B4-43DB-8B05-61A332852412}"/>
            </c:ext>
          </c:extLst>
        </c:ser>
        <c:dLbls>
          <c:dLblPos val="outEnd"/>
          <c:showLegendKey val="0"/>
          <c:showVal val="1"/>
          <c:showCatName val="0"/>
          <c:showSerName val="0"/>
          <c:showPercent val="0"/>
          <c:showBubbleSize val="0"/>
        </c:dLbls>
        <c:gapWidth val="182"/>
        <c:axId val="166379008"/>
        <c:axId val="149550144"/>
      </c:barChart>
      <c:catAx>
        <c:axId val="166379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49550144"/>
        <c:crosses val="autoZero"/>
        <c:auto val="1"/>
        <c:lblAlgn val="ctr"/>
        <c:lblOffset val="100"/>
        <c:noMultiLvlLbl val="0"/>
      </c:catAx>
      <c:valAx>
        <c:axId val="14955014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3790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c:spPr>
    </c:floor>
    <c:sideWall>
      <c:thickness val="0"/>
      <c:spPr>
        <a:noFill/>
        <a:ln w="25400">
          <a:noFill/>
        </a:ln>
      </c:spPr>
    </c:sideWall>
    <c:backWall>
      <c:thickness val="0"/>
      <c:spPr>
        <a:noFill/>
        <a:ln w="25400">
          <a:noFill/>
        </a:ln>
      </c:spPr>
    </c:backWall>
    <c:plotArea>
      <c:layout>
        <c:manualLayout>
          <c:layoutTarget val="inner"/>
          <c:xMode val="edge"/>
          <c:yMode val="edge"/>
          <c:x val="0"/>
          <c:y val="6.7760854883145982E-2"/>
          <c:w val="1"/>
          <c:h val="0.78226183058665499"/>
        </c:manualLayout>
      </c:layout>
      <c:bar3DChart>
        <c:barDir val="col"/>
        <c:grouping val="clustered"/>
        <c:varyColors val="0"/>
        <c:ser>
          <c:idx val="0"/>
          <c:order val="0"/>
          <c:tx>
            <c:v>Promovabilitate</c:v>
          </c:tx>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invertIfNegative val="0"/>
          <c:dLbls>
            <c:dLbl>
              <c:idx val="0"/>
              <c:layout>
                <c:manualLayout>
                  <c:x val="0"/>
                  <c:y val="-5.30071355759429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7A8-435C-9656-8F800C776BA2}"/>
                </c:ext>
              </c:extLst>
            </c:dLbl>
            <c:dLbl>
              <c:idx val="1"/>
              <c:layout>
                <c:manualLayout>
                  <c:x val="1.9444444444444396E-2"/>
                  <c:y val="-4.89296636085626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7A8-435C-9656-8F800C776BA2}"/>
                </c:ext>
              </c:extLst>
            </c:dLbl>
            <c:dLbl>
              <c:idx val="2"/>
              <c:layout>
                <c:manualLayout>
                  <c:x val="1.3888843791433288E-2"/>
                  <c:y val="-5.88489299414496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7A8-435C-9656-8F800C776BA2}"/>
                </c:ext>
              </c:extLst>
            </c:dLbl>
            <c:dLbl>
              <c:idx val="3"/>
              <c:layout>
                <c:manualLayout>
                  <c:x val="2.2336769759450176E-2"/>
                  <c:y val="-2.88461538461538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7A8-435C-9656-8F800C776BA2}"/>
                </c:ext>
              </c:extLst>
            </c:dLbl>
            <c:spPr>
              <a:noFill/>
              <a:ln>
                <a:noFill/>
              </a:ln>
              <a:effectLst/>
            </c:spPr>
            <c:txPr>
              <a:bodyPr/>
              <a:lstStyle/>
              <a:p>
                <a:pPr>
                  <a:defRPr sz="1600"/>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('REZ PE PROBE'!$A$4,'REZ PE PROBE'!$A$8,'REZ PE PROBE'!$A$18,'REZ PE PROBE'!$A$41)</c:f>
              <c:strCache>
                <c:ptCount val="4"/>
                <c:pt idx="0">
                  <c:v>PROBA Ea) - LB. ROMÂNĂ</c:v>
                </c:pt>
                <c:pt idx="1">
                  <c:v>PROBA Eb) - LB. MAGHIARĂ</c:v>
                </c:pt>
                <c:pt idx="2">
                  <c:v>PROBA Ec)</c:v>
                </c:pt>
                <c:pt idx="3">
                  <c:v>PROBA Ed)</c:v>
                </c:pt>
              </c:strCache>
            </c:strRef>
          </c:cat>
          <c:val>
            <c:numRef>
              <c:f>('REZ PE PROBE'!$G$4,'REZ PE PROBE'!$G$8,'REZ PE PROBE'!$G$18,'REZ PE PROBE'!$G$41)</c:f>
              <c:numCache>
                <c:formatCode>0.00%</c:formatCode>
                <c:ptCount val="4"/>
                <c:pt idx="0">
                  <c:v>0.77058353317346129</c:v>
                </c:pt>
                <c:pt idx="1">
                  <c:v>0.97884187082405372</c:v>
                </c:pt>
                <c:pt idx="2">
                  <c:v>0.85998408910103419</c:v>
                </c:pt>
                <c:pt idx="3">
                  <c:v>0.87699680511182121</c:v>
                </c:pt>
              </c:numCache>
            </c:numRef>
          </c:val>
          <c:extLst xmlns:c16r2="http://schemas.microsoft.com/office/drawing/2015/06/chart">
            <c:ext xmlns:c16="http://schemas.microsoft.com/office/drawing/2014/chart" uri="{C3380CC4-5D6E-409C-BE32-E72D297353CC}">
              <c16:uniqueId val="{00000004-97A8-435C-9656-8F800C776BA2}"/>
            </c:ext>
          </c:extLst>
        </c:ser>
        <c:dLbls>
          <c:showLegendKey val="0"/>
          <c:showVal val="1"/>
          <c:showCatName val="0"/>
          <c:showSerName val="0"/>
          <c:showPercent val="0"/>
          <c:showBubbleSize val="0"/>
        </c:dLbls>
        <c:gapWidth val="150"/>
        <c:shape val="cylinder"/>
        <c:axId val="167997440"/>
        <c:axId val="167443776"/>
        <c:axId val="0"/>
      </c:bar3DChart>
      <c:catAx>
        <c:axId val="167997440"/>
        <c:scaling>
          <c:orientation val="minMax"/>
        </c:scaling>
        <c:delete val="0"/>
        <c:axPos val="b"/>
        <c:numFmt formatCode="General" sourceLinked="0"/>
        <c:majorTickMark val="out"/>
        <c:minorTickMark val="none"/>
        <c:tickLblPos val="nextTo"/>
        <c:txPr>
          <a:bodyPr/>
          <a:lstStyle/>
          <a:p>
            <a:pPr>
              <a:defRPr sz="1600"/>
            </a:pPr>
            <a:endParaRPr lang="hu-HU"/>
          </a:p>
        </c:txPr>
        <c:crossAx val="167443776"/>
        <c:crosses val="autoZero"/>
        <c:auto val="1"/>
        <c:lblAlgn val="ctr"/>
        <c:lblOffset val="100"/>
        <c:noMultiLvlLbl val="0"/>
      </c:catAx>
      <c:valAx>
        <c:axId val="167443776"/>
        <c:scaling>
          <c:orientation val="minMax"/>
        </c:scaling>
        <c:delete val="1"/>
        <c:axPos val="l"/>
        <c:numFmt formatCode="0.00%" sourceLinked="1"/>
        <c:majorTickMark val="out"/>
        <c:minorTickMark val="none"/>
        <c:tickLblPos val="none"/>
        <c:crossAx val="167997440"/>
        <c:crosses val="autoZero"/>
        <c:crossBetween val="between"/>
      </c:valAx>
    </c:plotArea>
    <c:legend>
      <c:legendPos val="l"/>
      <c:layout>
        <c:manualLayout>
          <c:xMode val="edge"/>
          <c:yMode val="edge"/>
          <c:x val="0.73184642199271854"/>
          <c:y val="1.5325664136327029E-3"/>
          <c:w val="0.26403037907557686"/>
          <c:h val="7.3732572419273293E-2"/>
        </c:manualLayout>
      </c:layout>
      <c:overlay val="0"/>
      <c:txPr>
        <a:bodyPr/>
        <a:lstStyle/>
        <a:p>
          <a:pPr>
            <a:defRPr sz="1400"/>
          </a:pPr>
          <a:endParaRPr lang="hu-HU"/>
        </a:p>
      </c:txPr>
    </c:legend>
    <c:plotVisOnly val="1"/>
    <c:dispBlanksAs val="gap"/>
    <c:showDLblsOverMax val="0"/>
  </c:chart>
  <c:spPr>
    <a:noFill/>
  </c:spPr>
  <c:txPr>
    <a:bodyPr/>
    <a:lstStyle/>
    <a:p>
      <a:pPr>
        <a:defRPr b="1">
          <a:latin typeface="Arial" panose="020B0604020202020204" pitchFamily="34" charset="0"/>
          <a:cs typeface="Arial" panose="020B0604020202020204" pitchFamily="34" charset="0"/>
        </a:defRPr>
      </a:pPr>
      <a:endParaRPr lang="hu-H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c:spPr>
    </c:floor>
    <c:sideWall>
      <c:thickness val="0"/>
      <c:spPr>
        <a:noFill/>
        <a:ln w="25400">
          <a:noFill/>
        </a:ln>
      </c:spPr>
    </c:sideWall>
    <c:backWall>
      <c:thickness val="0"/>
      <c:spPr>
        <a:noFill/>
        <a:ln w="25400">
          <a:noFill/>
        </a:ln>
      </c:spPr>
    </c:backWall>
    <c:plotArea>
      <c:layout>
        <c:manualLayout>
          <c:layoutTarget val="inner"/>
          <c:xMode val="edge"/>
          <c:yMode val="edge"/>
          <c:x val="0"/>
          <c:y val="9.3683323969606852E-2"/>
          <c:w val="1"/>
          <c:h val="0.74829067249250525"/>
        </c:manualLayout>
      </c:layout>
      <c:bar3DChart>
        <c:barDir val="col"/>
        <c:grouping val="clustered"/>
        <c:varyColors val="0"/>
        <c:ser>
          <c:idx val="0"/>
          <c:order val="0"/>
          <c:tx>
            <c:strRef>
              <c:f>'REZ PE PROBE'!$A$17</c:f>
              <c:strCache>
                <c:ptCount val="1"/>
                <c:pt idx="0">
                  <c:v>PROBA Ec) - 86.00%</c:v>
                </c:pt>
              </c:strCache>
            </c:strRef>
          </c:tx>
          <c:invertIfNegative val="0"/>
          <c:dPt>
            <c:idx val="0"/>
            <c:invertIfNegative val="0"/>
            <c:bubble3D val="0"/>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1-CB8B-491C-8785-CCFD88BC79F7}"/>
              </c:ext>
            </c:extLst>
          </c:dPt>
          <c:dPt>
            <c:idx val="1"/>
            <c:invertIfNegative val="0"/>
            <c:bubble3D val="0"/>
            <c:spPr>
              <a:solidFill>
                <a:schemeClr val="accent2">
                  <a:lumMod val="60000"/>
                  <a:lumOff val="4000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3-CB8B-491C-8785-CCFD88BC79F7}"/>
              </c:ext>
            </c:extLst>
          </c:dPt>
          <c:dPt>
            <c:idx val="2"/>
            <c:invertIfNegative val="0"/>
            <c:bubble3D val="0"/>
            <c:spPr>
              <a:solidFill>
                <a:schemeClr val="accent2">
                  <a:lumMod val="60000"/>
                  <a:lumOff val="4000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5-CB8B-491C-8785-CCFD88BC79F7}"/>
              </c:ext>
            </c:extLst>
          </c:dPt>
          <c:dPt>
            <c:idx val="3"/>
            <c:invertIfNegative val="0"/>
            <c:bubble3D val="0"/>
            <c:spPr>
              <a:solidFill>
                <a:schemeClr val="accent2">
                  <a:lumMod val="60000"/>
                  <a:lumOff val="4000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7-CB8B-491C-8785-CCFD88BC79F7}"/>
              </c:ext>
            </c:extLst>
          </c:dPt>
          <c:dPt>
            <c:idx val="4"/>
            <c:invertIfNegative val="0"/>
            <c:bubble3D val="0"/>
            <c:spPr>
              <a:solidFill>
                <a:schemeClr val="accent2">
                  <a:lumMod val="60000"/>
                  <a:lumOff val="4000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9-CB8B-491C-8785-CCFD88BC79F7}"/>
              </c:ext>
            </c:extLst>
          </c:dPt>
          <c:dPt>
            <c:idx val="5"/>
            <c:invertIfNegative val="0"/>
            <c:bubble3D val="0"/>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B-CB8B-491C-8785-CCFD88BC79F7}"/>
              </c:ext>
            </c:extLst>
          </c:dPt>
          <c:dLbls>
            <c:dLbl>
              <c:idx val="0"/>
              <c:layout>
                <c:manualLayout>
                  <c:x val="0"/>
                  <c:y val="-5.30071355759429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8B-491C-8785-CCFD88BC79F7}"/>
                </c:ext>
              </c:extLst>
            </c:dLbl>
            <c:dLbl>
              <c:idx val="1"/>
              <c:layout>
                <c:manualLayout>
                  <c:x val="1.9444444444444396E-2"/>
                  <c:y val="-4.89296636085626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B8B-491C-8785-CCFD88BC79F7}"/>
                </c:ext>
              </c:extLst>
            </c:dLbl>
            <c:dLbl>
              <c:idx val="2"/>
              <c:layout>
                <c:manualLayout>
                  <c:x val="1.3888888888888793E-2"/>
                  <c:y val="-2.03873598369011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B8B-491C-8785-CCFD88BC79F7}"/>
                </c:ext>
              </c:extLst>
            </c:dLbl>
            <c:dLbl>
              <c:idx val="3"/>
              <c:layout>
                <c:manualLayout>
                  <c:x val="-1.6181229773462196E-3"/>
                  <c:y val="-2.631578947368421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B8B-491C-8785-CCFD88BC79F7}"/>
                </c:ext>
              </c:extLst>
            </c:dLbl>
            <c:dLbl>
              <c:idx val="4"/>
              <c:layout>
                <c:manualLayout>
                  <c:x val="6.4724919093851144E-3"/>
                  <c:y val="-2.046783625730994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B8B-491C-8785-CCFD88BC79F7}"/>
                </c:ext>
              </c:extLst>
            </c:dLbl>
            <c:dLbl>
              <c:idx val="5"/>
              <c:layout>
                <c:manualLayout>
                  <c:x val="6.4724919093849965E-3"/>
                  <c:y val="-1.75438596491228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B8B-491C-8785-CCFD88BC79F7}"/>
                </c:ext>
              </c:extLst>
            </c:dLbl>
            <c:spPr>
              <a:noFill/>
              <a:ln>
                <a:noFill/>
              </a:ln>
              <a:effectLst/>
            </c:spPr>
            <c:txPr>
              <a:bodyPr/>
              <a:lstStyle/>
              <a:p>
                <a:pPr>
                  <a:defRPr sz="1400" b="1"/>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'REZ PE PROBE'!$A$11:$A$16</c:f>
              <c:strCache>
                <c:ptCount val="6"/>
                <c:pt idx="0">
                  <c:v>Istorie (453)</c:v>
                </c:pt>
                <c:pt idx="1">
                  <c:v>Matematică MATE-INFO (190)</c:v>
                </c:pt>
                <c:pt idx="2">
                  <c:v>Matematică PED (4)</c:v>
                </c:pt>
                <c:pt idx="3">
                  <c:v>Matematică ST-NAT (241)</c:v>
                </c:pt>
                <c:pt idx="4">
                  <c:v>Matematică TEHN (193)</c:v>
                </c:pt>
                <c:pt idx="5">
                  <c:v>TOTAL Matematică (628)</c:v>
                </c:pt>
              </c:strCache>
            </c:strRef>
          </c:cat>
          <c:val>
            <c:numRef>
              <c:f>'REZ PE PROBE'!$G$11:$G$16</c:f>
              <c:numCache>
                <c:formatCode>0.00%</c:formatCode>
                <c:ptCount val="6"/>
                <c:pt idx="0">
                  <c:v>0.96178343949044598</c:v>
                </c:pt>
                <c:pt idx="1">
                  <c:v>0.95000000000000007</c:v>
                </c:pt>
                <c:pt idx="2">
                  <c:v>1</c:v>
                </c:pt>
                <c:pt idx="3">
                  <c:v>0.96787148594377526</c:v>
                </c:pt>
                <c:pt idx="4">
                  <c:v>0.57957957957957973</c:v>
                </c:pt>
                <c:pt idx="5">
                  <c:v>0.79898218829516532</c:v>
                </c:pt>
              </c:numCache>
            </c:numRef>
          </c:val>
          <c:extLst xmlns:c16r2="http://schemas.microsoft.com/office/drawing/2015/06/chart">
            <c:ext xmlns:c16="http://schemas.microsoft.com/office/drawing/2014/chart" uri="{C3380CC4-5D6E-409C-BE32-E72D297353CC}">
              <c16:uniqueId val="{0000000C-CB8B-491C-8785-CCFD88BC79F7}"/>
            </c:ext>
          </c:extLst>
        </c:ser>
        <c:dLbls>
          <c:showLegendKey val="0"/>
          <c:showVal val="1"/>
          <c:showCatName val="0"/>
          <c:showSerName val="0"/>
          <c:showPercent val="0"/>
          <c:showBubbleSize val="0"/>
        </c:dLbls>
        <c:gapWidth val="150"/>
        <c:shape val="cylinder"/>
        <c:axId val="259078144"/>
        <c:axId val="117544000"/>
        <c:axId val="0"/>
      </c:bar3DChart>
      <c:catAx>
        <c:axId val="259078144"/>
        <c:scaling>
          <c:orientation val="minMax"/>
        </c:scaling>
        <c:delete val="0"/>
        <c:axPos val="b"/>
        <c:numFmt formatCode="General" sourceLinked="0"/>
        <c:majorTickMark val="out"/>
        <c:minorTickMark val="none"/>
        <c:tickLblPos val="nextTo"/>
        <c:txPr>
          <a:bodyPr/>
          <a:lstStyle/>
          <a:p>
            <a:pPr>
              <a:defRPr sz="1200" b="1"/>
            </a:pPr>
            <a:endParaRPr lang="hu-HU"/>
          </a:p>
        </c:txPr>
        <c:crossAx val="117544000"/>
        <c:crosses val="autoZero"/>
        <c:auto val="1"/>
        <c:lblAlgn val="ctr"/>
        <c:lblOffset val="100"/>
        <c:noMultiLvlLbl val="0"/>
      </c:catAx>
      <c:valAx>
        <c:axId val="117544000"/>
        <c:scaling>
          <c:orientation val="minMax"/>
        </c:scaling>
        <c:delete val="1"/>
        <c:axPos val="l"/>
        <c:numFmt formatCode="0.00%" sourceLinked="1"/>
        <c:majorTickMark val="out"/>
        <c:minorTickMark val="none"/>
        <c:tickLblPos val="none"/>
        <c:crossAx val="259078144"/>
        <c:crosses val="autoZero"/>
        <c:crossBetween val="between"/>
      </c:valAx>
    </c:plotArea>
    <c:plotVisOnly val="1"/>
    <c:dispBlanksAs val="gap"/>
    <c:showDLblsOverMax val="0"/>
  </c:chart>
  <c:spPr>
    <a:noFill/>
  </c:spPr>
  <c:txPr>
    <a:bodyPr/>
    <a:lstStyle/>
    <a:p>
      <a:pPr>
        <a:defRPr>
          <a:latin typeface="Arial" panose="020B0604020202020204" pitchFamily="34" charset="0"/>
          <a:cs typeface="Arial" panose="020B0604020202020204" pitchFamily="34" charset="0"/>
        </a:defRPr>
      </a:pPr>
      <a:endParaRPr lang="hu-H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c:spPr>
    </c:floor>
    <c:sideWall>
      <c:thickness val="0"/>
      <c:spPr>
        <a:noFill/>
        <a:ln w="25400">
          <a:noFill/>
        </a:ln>
      </c:spPr>
    </c:sideWall>
    <c:backWall>
      <c:thickness val="0"/>
      <c:spPr>
        <a:noFill/>
        <a:ln w="25400">
          <a:noFill/>
        </a:ln>
      </c:spPr>
    </c:backWall>
    <c:plotArea>
      <c:layout>
        <c:manualLayout>
          <c:layoutTarget val="inner"/>
          <c:xMode val="edge"/>
          <c:yMode val="edge"/>
          <c:x val="0"/>
          <c:y val="6.7598839708246122E-2"/>
          <c:w val="1"/>
          <c:h val="0.76665589580541749"/>
        </c:manualLayout>
      </c:layout>
      <c:bar3DChart>
        <c:barDir val="col"/>
        <c:grouping val="clustered"/>
        <c:varyColors val="0"/>
        <c:ser>
          <c:idx val="0"/>
          <c:order val="0"/>
          <c:tx>
            <c:strRef>
              <c:f>'REZ PE PROBE'!$A$32</c:f>
              <c:strCache>
                <c:ptCount val="1"/>
                <c:pt idx="0">
                  <c:v>PROBA Ed) - 87.70%</c:v>
                </c:pt>
              </c:strCache>
            </c:strRef>
          </c:tx>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invertIfNegative val="0"/>
          <c:dPt>
            <c:idx val="3"/>
            <c:invertIfNegative val="0"/>
            <c:bubble3D val="0"/>
            <c:spPr>
              <a:solidFill>
                <a:schemeClr val="accent2">
                  <a:lumMod val="60000"/>
                  <a:lumOff val="4000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2-8922-4A55-8574-622F42108BB8}"/>
              </c:ext>
            </c:extLst>
          </c:dPt>
          <c:dLbls>
            <c:dLbl>
              <c:idx val="0"/>
              <c:layout>
                <c:manualLayout>
                  <c:x val="0"/>
                  <c:y val="-5.30071355759429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922-4A55-8574-622F42108BB8}"/>
                </c:ext>
              </c:extLst>
            </c:dLbl>
            <c:dLbl>
              <c:idx val="1"/>
              <c:layout>
                <c:manualLayout>
                  <c:x val="1.9444444444444396E-2"/>
                  <c:y val="-4.89296636085626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922-4A55-8574-622F42108BB8}"/>
                </c:ext>
              </c:extLst>
            </c:dLbl>
            <c:dLbl>
              <c:idx val="2"/>
              <c:layout>
                <c:manualLayout>
                  <c:x val="1.3888888888888793E-2"/>
                  <c:y val="-2.03873598369011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922-4A55-8574-622F42108BB8}"/>
                </c:ext>
              </c:extLst>
            </c:dLbl>
            <c:dLbl>
              <c:idx val="3"/>
              <c:spPr>
                <a:noFill/>
                <a:ln>
                  <a:noFill/>
                </a:ln>
                <a:effectLst/>
              </c:spPr>
              <c:txPr>
                <a:bodyPr/>
                <a:lstStyle/>
                <a:p>
                  <a:pPr>
                    <a:defRPr sz="1600" b="1">
                      <a:solidFill>
                        <a:schemeClr val="accent2">
                          <a:lumMod val="75000"/>
                        </a:schemeClr>
                      </a:solidFill>
                    </a:defRPr>
                  </a:pPr>
                  <a:endParaRPr lang="hu-HU"/>
                </a:p>
              </c:txPr>
              <c:showLegendKey val="0"/>
              <c:showVal val="1"/>
              <c:showCatName val="0"/>
              <c:showSerName val="0"/>
              <c:showPercent val="0"/>
              <c:showBubbleSize val="0"/>
            </c:dLbl>
            <c:spPr>
              <a:noFill/>
              <a:ln>
                <a:noFill/>
              </a:ln>
              <a:effectLst/>
            </c:spPr>
            <c:txPr>
              <a:bodyPr/>
              <a:lstStyle/>
              <a:p>
                <a:pPr>
                  <a:defRPr sz="1400" b="1"/>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'REZ PE PROBE'!$A$22:$A$31</c:f>
              <c:strCache>
                <c:ptCount val="10"/>
                <c:pt idx="0">
                  <c:v>Geografie (515)</c:v>
                </c:pt>
                <c:pt idx="1">
                  <c:v>Biologie (362)</c:v>
                </c:pt>
                <c:pt idx="2">
                  <c:v>Chimie (69)</c:v>
                </c:pt>
                <c:pt idx="3">
                  <c:v>Informatică (42)</c:v>
                </c:pt>
                <c:pt idx="4">
                  <c:v>Fizică (37)</c:v>
                </c:pt>
                <c:pt idx="5">
                  <c:v>Psihologie (18)</c:v>
                </c:pt>
                <c:pt idx="6">
                  <c:v>Logică (26)</c:v>
                </c:pt>
                <c:pt idx="7">
                  <c:v>Filosofie (25)</c:v>
                </c:pt>
                <c:pt idx="8">
                  <c:v>Sociologie (3)</c:v>
                </c:pt>
                <c:pt idx="9">
                  <c:v>Economie (1)</c:v>
                </c:pt>
              </c:strCache>
            </c:strRef>
          </c:cat>
          <c:val>
            <c:numRef>
              <c:f>'REZ PE PROBE'!$G$22:$G$31</c:f>
              <c:numCache>
                <c:formatCode>0.00%</c:formatCode>
                <c:ptCount val="10"/>
                <c:pt idx="0">
                  <c:v>0.95018450184501846</c:v>
                </c:pt>
                <c:pt idx="1">
                  <c:v>0.77021276595744659</c:v>
                </c:pt>
                <c:pt idx="2">
                  <c:v>0.93243243243243257</c:v>
                </c:pt>
                <c:pt idx="3">
                  <c:v>0.97674418604651181</c:v>
                </c:pt>
                <c:pt idx="4">
                  <c:v>0.94871794871794846</c:v>
                </c:pt>
                <c:pt idx="5">
                  <c:v>0.62068965517241392</c:v>
                </c:pt>
                <c:pt idx="6">
                  <c:v>1</c:v>
                </c:pt>
                <c:pt idx="7">
                  <c:v>1</c:v>
                </c:pt>
                <c:pt idx="8">
                  <c:v>1</c:v>
                </c:pt>
                <c:pt idx="9">
                  <c:v>1</c:v>
                </c:pt>
              </c:numCache>
            </c:numRef>
          </c:val>
          <c:extLst xmlns:c16r2="http://schemas.microsoft.com/office/drawing/2015/06/chart">
            <c:ext xmlns:c16="http://schemas.microsoft.com/office/drawing/2014/chart" uri="{C3380CC4-5D6E-409C-BE32-E72D297353CC}">
              <c16:uniqueId val="{00000005-8922-4A55-8574-622F42108BB8}"/>
            </c:ext>
          </c:extLst>
        </c:ser>
        <c:dLbls>
          <c:showLegendKey val="0"/>
          <c:showVal val="1"/>
          <c:showCatName val="0"/>
          <c:showSerName val="0"/>
          <c:showPercent val="0"/>
          <c:showBubbleSize val="0"/>
        </c:dLbls>
        <c:gapWidth val="150"/>
        <c:shape val="cylinder"/>
        <c:axId val="168000000"/>
        <c:axId val="166102720"/>
        <c:axId val="0"/>
      </c:bar3DChart>
      <c:catAx>
        <c:axId val="168000000"/>
        <c:scaling>
          <c:orientation val="minMax"/>
        </c:scaling>
        <c:delete val="0"/>
        <c:axPos val="b"/>
        <c:numFmt formatCode="General" sourceLinked="0"/>
        <c:majorTickMark val="out"/>
        <c:minorTickMark val="none"/>
        <c:tickLblPos val="nextTo"/>
        <c:txPr>
          <a:bodyPr/>
          <a:lstStyle/>
          <a:p>
            <a:pPr>
              <a:defRPr sz="1050" b="1"/>
            </a:pPr>
            <a:endParaRPr lang="hu-HU"/>
          </a:p>
        </c:txPr>
        <c:crossAx val="166102720"/>
        <c:crosses val="autoZero"/>
        <c:auto val="1"/>
        <c:lblAlgn val="ctr"/>
        <c:lblOffset val="100"/>
        <c:noMultiLvlLbl val="0"/>
      </c:catAx>
      <c:valAx>
        <c:axId val="166102720"/>
        <c:scaling>
          <c:orientation val="minMax"/>
        </c:scaling>
        <c:delete val="1"/>
        <c:axPos val="l"/>
        <c:numFmt formatCode="0.00%" sourceLinked="1"/>
        <c:majorTickMark val="out"/>
        <c:minorTickMark val="none"/>
        <c:tickLblPos val="none"/>
        <c:crossAx val="168000000"/>
        <c:crosses val="autoZero"/>
        <c:crossBetween val="between"/>
      </c:valAx>
    </c:plotArea>
    <c:plotVisOnly val="1"/>
    <c:dispBlanksAs val="gap"/>
    <c:showDLblsOverMax val="0"/>
  </c:chart>
  <c:spPr>
    <a:noFill/>
  </c:spPr>
  <c:txPr>
    <a:bodyPr/>
    <a:lstStyle/>
    <a:p>
      <a:pPr>
        <a:defRPr>
          <a:latin typeface="Arial" panose="020B0604020202020204" pitchFamily="34" charset="0"/>
          <a:cs typeface="Arial" panose="020B0604020202020204" pitchFamily="34" charset="0"/>
        </a:defRPr>
      </a:pPr>
      <a:endParaRPr lang="hu-H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hu-HU"/>
        </a:p>
      </c:txPr>
    </c:title>
    <c:autoTitleDeleted val="0"/>
    <c:plotArea>
      <c:layout/>
      <c:barChart>
        <c:barDir val="col"/>
        <c:grouping val="clustered"/>
        <c:varyColors val="0"/>
        <c:ser>
          <c:idx val="0"/>
          <c:order val="0"/>
          <c:tx>
            <c:strRef>
              <c:f>'INFORMATICA SCOLI'!$P$4</c:f>
              <c:strCache>
                <c:ptCount val="1"/>
                <c:pt idx="0">
                  <c:v>Nr. Elevi prezenți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'INFORMATICA SCOLI'!$Q$2:$W$2</c:f>
              <c:numCache>
                <c:formatCode>General</c:formatCode>
                <c:ptCount val="7"/>
                <c:pt idx="0">
                  <c:v>2010</c:v>
                </c:pt>
                <c:pt idx="1">
                  <c:v>2011</c:v>
                </c:pt>
                <c:pt idx="2">
                  <c:v>2012</c:v>
                </c:pt>
                <c:pt idx="3">
                  <c:v>2013</c:v>
                </c:pt>
                <c:pt idx="4">
                  <c:v>2014</c:v>
                </c:pt>
                <c:pt idx="5">
                  <c:v>2015</c:v>
                </c:pt>
                <c:pt idx="6">
                  <c:v>2016</c:v>
                </c:pt>
              </c:numCache>
            </c:numRef>
          </c:cat>
          <c:val>
            <c:numRef>
              <c:f>'INFORMATICA SCOLI'!$Q$4:$W$4</c:f>
              <c:numCache>
                <c:formatCode>0</c:formatCode>
                <c:ptCount val="7"/>
                <c:pt idx="0">
                  <c:v>64</c:v>
                </c:pt>
                <c:pt idx="1">
                  <c:v>39</c:v>
                </c:pt>
                <c:pt idx="2">
                  <c:v>36</c:v>
                </c:pt>
                <c:pt idx="3">
                  <c:v>35</c:v>
                </c:pt>
                <c:pt idx="4">
                  <c:v>35</c:v>
                </c:pt>
                <c:pt idx="5">
                  <c:v>57</c:v>
                </c:pt>
                <c:pt idx="6">
                  <c:v>43</c:v>
                </c:pt>
              </c:numCache>
            </c:numRef>
          </c:val>
          <c:extLst xmlns:c16r2="http://schemas.microsoft.com/office/drawing/2015/06/chart">
            <c:ext xmlns:c16="http://schemas.microsoft.com/office/drawing/2014/chart" uri="{C3380CC4-5D6E-409C-BE32-E72D297353CC}">
              <c16:uniqueId val="{00000000-016D-4AFC-8093-19A8D64EB3CE}"/>
            </c:ext>
          </c:extLst>
        </c:ser>
        <c:dLbls>
          <c:dLblPos val="outEnd"/>
          <c:showLegendKey val="0"/>
          <c:showVal val="1"/>
          <c:showCatName val="0"/>
          <c:showSerName val="0"/>
          <c:showPercent val="0"/>
          <c:showBubbleSize val="0"/>
        </c:dLbls>
        <c:gapWidth val="219"/>
        <c:overlap val="-27"/>
        <c:axId val="168162816"/>
        <c:axId val="166105600"/>
      </c:barChart>
      <c:catAx>
        <c:axId val="16816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6105600"/>
        <c:crosses val="autoZero"/>
        <c:auto val="1"/>
        <c:lblAlgn val="ctr"/>
        <c:lblOffset val="100"/>
        <c:noMultiLvlLbl val="0"/>
      </c:catAx>
      <c:valAx>
        <c:axId val="1661056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816281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hu-HU"/>
        </a:p>
      </c:txPr>
    </c:title>
    <c:autoTitleDeleted val="0"/>
    <c:plotArea>
      <c:layout/>
      <c:barChart>
        <c:barDir val="col"/>
        <c:grouping val="clustered"/>
        <c:varyColors val="0"/>
        <c:ser>
          <c:idx val="0"/>
          <c:order val="0"/>
          <c:tx>
            <c:strRef>
              <c:f>'INFORMATICA SCOLI'!$P$3</c:f>
              <c:strCache>
                <c:ptCount val="1"/>
                <c:pt idx="0">
                  <c:v>Procent promovare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'INFORMATICA SCOLI'!$Q$2:$W$2</c:f>
              <c:numCache>
                <c:formatCode>General</c:formatCode>
                <c:ptCount val="7"/>
                <c:pt idx="0">
                  <c:v>2010</c:v>
                </c:pt>
                <c:pt idx="1">
                  <c:v>2011</c:v>
                </c:pt>
                <c:pt idx="2">
                  <c:v>2012</c:v>
                </c:pt>
                <c:pt idx="3">
                  <c:v>2013</c:v>
                </c:pt>
                <c:pt idx="4">
                  <c:v>2014</c:v>
                </c:pt>
                <c:pt idx="5">
                  <c:v>2015</c:v>
                </c:pt>
                <c:pt idx="6">
                  <c:v>2016</c:v>
                </c:pt>
              </c:numCache>
            </c:numRef>
          </c:cat>
          <c:val>
            <c:numRef>
              <c:f>'INFORMATICA SCOLI'!$Q$3:$W$3</c:f>
              <c:numCache>
                <c:formatCode>0%</c:formatCode>
                <c:ptCount val="7"/>
                <c:pt idx="0">
                  <c:v>1</c:v>
                </c:pt>
                <c:pt idx="1">
                  <c:v>1</c:v>
                </c:pt>
                <c:pt idx="2" formatCode="0.00%">
                  <c:v>0.95120000000000005</c:v>
                </c:pt>
                <c:pt idx="3" formatCode="0.00%">
                  <c:v>0.91420000000000001</c:v>
                </c:pt>
                <c:pt idx="4" formatCode="0.00%">
                  <c:v>0.97142857142857142</c:v>
                </c:pt>
                <c:pt idx="5" formatCode="0.00%">
                  <c:v>0.92982456140350878</c:v>
                </c:pt>
                <c:pt idx="6" formatCode="0.00%">
                  <c:v>0.97674418604651159</c:v>
                </c:pt>
              </c:numCache>
            </c:numRef>
          </c:val>
          <c:extLst xmlns:c16r2="http://schemas.microsoft.com/office/drawing/2015/06/chart">
            <c:ext xmlns:c16="http://schemas.microsoft.com/office/drawing/2014/chart" uri="{C3380CC4-5D6E-409C-BE32-E72D297353CC}">
              <c16:uniqueId val="{00000000-6BB0-4220-893E-1A534275A647}"/>
            </c:ext>
          </c:extLst>
        </c:ser>
        <c:dLbls>
          <c:dLblPos val="outEnd"/>
          <c:showLegendKey val="0"/>
          <c:showVal val="1"/>
          <c:showCatName val="0"/>
          <c:showSerName val="0"/>
          <c:showPercent val="0"/>
          <c:showBubbleSize val="0"/>
        </c:dLbls>
        <c:gapWidth val="219"/>
        <c:overlap val="-27"/>
        <c:axId val="168163328"/>
        <c:axId val="166107328"/>
      </c:barChart>
      <c:catAx>
        <c:axId val="16816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6107328"/>
        <c:crosses val="autoZero"/>
        <c:auto val="1"/>
        <c:lblAlgn val="ctr"/>
        <c:lblOffset val="100"/>
        <c:noMultiLvlLbl val="0"/>
      </c:catAx>
      <c:valAx>
        <c:axId val="1661073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8163328"/>
        <c:crosses val="autoZero"/>
        <c:crossBetween val="between"/>
      </c:valAx>
      <c:spPr>
        <a:noFill/>
        <a:ln>
          <a:noFill/>
        </a:ln>
        <a:effectLst/>
      </c:spPr>
    </c:plotArea>
    <c:plotVisOnly val="1"/>
    <c:dispBlanksAs val="gap"/>
    <c:showDLblsOverMax val="0"/>
  </c:chart>
  <c:spPr>
    <a:noFill/>
    <a:ln>
      <a:noFill/>
    </a:ln>
    <a:effectLst/>
  </c:spPr>
  <c:txPr>
    <a:bodyPr/>
    <a:lstStyle/>
    <a:p>
      <a:pPr>
        <a:defRPr sz="14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r>
              <a:rPr lang="en-US" dirty="0"/>
              <a:t>REZULTATE PE TRANȘE DE MEDII INFORMATICĂ 2016</a:t>
            </a:r>
            <a:r>
              <a:rPr lang="ro-RO" dirty="0"/>
              <a:t>  (97,67%)</a:t>
            </a:r>
            <a:endParaRPr lang="en-US" dirty="0"/>
          </a:p>
        </c:rich>
      </c:tx>
      <c:layout/>
      <c:overlay val="0"/>
      <c:spPr>
        <a:noFill/>
        <a:ln>
          <a:noFill/>
        </a:ln>
        <a:effectLst/>
      </c:spPr>
    </c:title>
    <c:autoTitleDeleted val="0"/>
    <c:plotArea>
      <c:layout/>
      <c:lineChart>
        <c:grouping val="standard"/>
        <c:varyColors val="0"/>
        <c:ser>
          <c:idx val="0"/>
          <c:order val="0"/>
          <c:tx>
            <c:v>REZULTATE PE TRANȘE DE MEDII INFORMATICĂ 2016</c:v>
          </c:tx>
          <c:spPr>
            <a:ln w="31750" cap="rnd">
              <a:solidFill>
                <a:schemeClr val="accent1"/>
              </a:solidFill>
              <a:round/>
            </a:ln>
            <a:effectLst/>
          </c:spPr>
          <c:marker>
            <c:symbol val="circle"/>
            <c:size val="17"/>
            <c:spPr>
              <a:solidFill>
                <a:schemeClr val="accent1"/>
              </a:solidFill>
              <a:ln>
                <a:noFill/>
              </a:ln>
              <a:effectLst/>
            </c:spPr>
          </c:marker>
          <c:dLbls>
            <c:spPr>
              <a:solidFill>
                <a:schemeClr val="tx2">
                  <a:lumMod val="60000"/>
                  <a:lumOff val="40000"/>
                </a:schemeClr>
              </a:solidFill>
              <a:ln>
                <a:noFill/>
              </a:ln>
              <a:effectLst/>
            </c:spPr>
            <c:txPr>
              <a:bodyPr rot="0" spcFirstLastPara="1" vertOverflow="ellipsis" vert="horz" wrap="square" anchor="ctr" anchorCtr="1"/>
              <a:lstStyle/>
              <a:p>
                <a:pPr>
                  <a:defRPr sz="16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'REZ PE PROBE'!$H$30:$Q$30</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'REZ PE PROBE'!$H$34:$Q$34</c:f>
              <c:numCache>
                <c:formatCode>General</c:formatCode>
                <c:ptCount val="10"/>
                <c:pt idx="0">
                  <c:v>0</c:v>
                </c:pt>
                <c:pt idx="1">
                  <c:v>0</c:v>
                </c:pt>
                <c:pt idx="2">
                  <c:v>0</c:v>
                </c:pt>
                <c:pt idx="3">
                  <c:v>1</c:v>
                </c:pt>
                <c:pt idx="4">
                  <c:v>3</c:v>
                </c:pt>
                <c:pt idx="5">
                  <c:v>2</c:v>
                </c:pt>
                <c:pt idx="6">
                  <c:v>5</c:v>
                </c:pt>
                <c:pt idx="7">
                  <c:v>15</c:v>
                </c:pt>
                <c:pt idx="8">
                  <c:v>16</c:v>
                </c:pt>
                <c:pt idx="9">
                  <c:v>1</c:v>
                </c:pt>
              </c:numCache>
            </c:numRef>
          </c:val>
          <c:smooth val="0"/>
          <c:extLst xmlns:c16r2="http://schemas.microsoft.com/office/drawing/2015/06/chart">
            <c:ext xmlns:c16="http://schemas.microsoft.com/office/drawing/2014/chart" uri="{C3380CC4-5D6E-409C-BE32-E72D297353CC}">
              <c16:uniqueId val="{00000000-E518-4906-AA95-E70CA6C8FDDF}"/>
            </c:ext>
          </c:extLst>
        </c:ser>
        <c:dLbls>
          <c:dLblPos val="ctr"/>
          <c:showLegendKey val="0"/>
          <c:showVal val="1"/>
          <c:showCatName val="0"/>
          <c:showSerName val="0"/>
          <c:showPercent val="0"/>
          <c:showBubbleSize val="0"/>
        </c:dLbls>
        <c:dropLines>
          <c:spPr>
            <a:ln w="9525">
              <a:solidFill>
                <a:schemeClr val="dk1">
                  <a:lumMod val="35000"/>
                  <a:lumOff val="65000"/>
                </a:schemeClr>
              </a:solidFill>
              <a:prstDash val="dash"/>
            </a:ln>
            <a:effectLst/>
          </c:spPr>
        </c:dropLines>
        <c:marker val="1"/>
        <c:smooth val="0"/>
        <c:axId val="169016832"/>
        <c:axId val="169263104"/>
      </c:lineChart>
      <c:catAx>
        <c:axId val="169016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9263104"/>
        <c:crosses val="autoZero"/>
        <c:auto val="1"/>
        <c:lblAlgn val="ctr"/>
        <c:lblOffset val="100"/>
        <c:noMultiLvlLbl val="0"/>
      </c:catAx>
      <c:valAx>
        <c:axId val="1692631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9016832"/>
        <c:crosses val="autoZero"/>
        <c:crossBetween val="between"/>
      </c:valAx>
      <c:spPr>
        <a:noFill/>
        <a:ln>
          <a:noFill/>
        </a:ln>
        <a:effectLst/>
      </c:spPr>
    </c:plotArea>
    <c:plotVisOnly val="1"/>
    <c:dispBlanksAs val="gap"/>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cap="flat" cmpd="sng" algn="ctr">
      <a:solidFill>
        <a:schemeClr val="dk1">
          <a:lumMod val="25000"/>
          <a:lumOff val="75000"/>
        </a:schemeClr>
      </a:solidFill>
      <a:round/>
    </a:ln>
    <a:effectLst/>
  </c:spPr>
  <c:txPr>
    <a:bodyPr/>
    <a:lstStyle/>
    <a:p>
      <a:pPr>
        <a:defRPr sz="14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INFORMATICA!$A$13</c:f>
              <c:strCache>
                <c:ptCount val="1"/>
                <c:pt idx="0">
                  <c:v>Bacalaureat 2016</c:v>
                </c:pt>
              </c:strCache>
            </c:strRef>
          </c:tx>
          <c:spPr>
            <a:solidFill>
              <a:schemeClr val="accent1"/>
            </a:solidFill>
            <a:ln>
              <a:noFill/>
            </a:ln>
            <a:effectLst/>
          </c:spPr>
          <c:invertIfNegative val="0"/>
          <c:dLbls>
            <c:dLbl>
              <c:idx val="1"/>
              <c:layout>
                <c:manualLayout>
                  <c:x val="-2.3809523809523808E-2"/>
                  <c:y val="-2.657005487867101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294-404B-BFF6-CC450A19ADC0}"/>
                </c:ext>
              </c:extLst>
            </c:dLbl>
            <c:dLbl>
              <c:idx val="2"/>
              <c:layout>
                <c:manualLayout>
                  <c:x val="-1.7006802721088499E-2"/>
                  <c:y val="-9.7422409123139909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294-404B-BFF6-CC450A19ADC0}"/>
                </c:ext>
              </c:extLst>
            </c:dLbl>
            <c:dLbl>
              <c:idx val="3"/>
              <c:layout>
                <c:manualLayout>
                  <c:x val="-2.3809523809523933E-2"/>
                  <c:y val="-2.657005487867101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294-404B-BFF6-CC450A19ADC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INFORMATICA!$B$3:$E$3</c:f>
              <c:strCache>
                <c:ptCount val="4"/>
                <c:pt idx="0">
                  <c:v>Biologie</c:v>
                </c:pt>
                <c:pt idx="1">
                  <c:v>Chimie</c:v>
                </c:pt>
                <c:pt idx="2">
                  <c:v>Fizică</c:v>
                </c:pt>
                <c:pt idx="3">
                  <c:v>Informatică</c:v>
                </c:pt>
              </c:strCache>
            </c:strRef>
          </c:cat>
          <c:val>
            <c:numRef>
              <c:f>INFORMATICA!$B$13:$E$13</c:f>
              <c:numCache>
                <c:formatCode>0.00%</c:formatCode>
                <c:ptCount val="4"/>
                <c:pt idx="0">
                  <c:v>0.61202185792349728</c:v>
                </c:pt>
                <c:pt idx="1">
                  <c:v>8.7431693989071038E-2</c:v>
                </c:pt>
                <c:pt idx="2">
                  <c:v>0.11475409836065574</c:v>
                </c:pt>
                <c:pt idx="3">
                  <c:v>0.18579234972677597</c:v>
                </c:pt>
              </c:numCache>
            </c:numRef>
          </c:val>
          <c:extLst xmlns:c16r2="http://schemas.microsoft.com/office/drawing/2015/06/chart">
            <c:ext xmlns:c16="http://schemas.microsoft.com/office/drawing/2014/chart" uri="{C3380CC4-5D6E-409C-BE32-E72D297353CC}">
              <c16:uniqueId val="{00000000-A294-404B-BFF6-CC450A19ADC0}"/>
            </c:ext>
          </c:extLst>
        </c:ser>
        <c:ser>
          <c:idx val="1"/>
          <c:order val="1"/>
          <c:tx>
            <c:strRef>
              <c:f>INFORMATICA!$A$14</c:f>
              <c:strCache>
                <c:ptCount val="1"/>
                <c:pt idx="0">
                  <c:v>Bacalaureat 2015</c:v>
                </c:pt>
              </c:strCache>
            </c:strRef>
          </c:tx>
          <c:spPr>
            <a:solidFill>
              <a:schemeClr val="accent2"/>
            </a:solidFill>
            <a:ln>
              <a:noFill/>
            </a:ln>
            <a:effectLst/>
          </c:spPr>
          <c:invertIfNegative val="0"/>
          <c:dLbls>
            <c:dLbl>
              <c:idx val="0"/>
              <c:layout>
                <c:manualLayout>
                  <c:x val="0.12925170068027214"/>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294-404B-BFF6-CC450A19ADC0}"/>
                </c:ext>
              </c:extLst>
            </c:dLbl>
            <c:dLbl>
              <c:idx val="1"/>
              <c:layout>
                <c:manualLayout>
                  <c:x val="5.1020408163265307E-2"/>
                  <c:y val="5.314010975733910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294-404B-BFF6-CC450A19ADC0}"/>
                </c:ext>
              </c:extLst>
            </c:dLbl>
            <c:dLbl>
              <c:idx val="2"/>
              <c:layout>
                <c:manualLayout>
                  <c:x val="6.1224489795918366E-2"/>
                  <c:y val="-2.657005487867101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294-404B-BFF6-CC450A19ADC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INFORMATICA!$B$3:$E$3</c:f>
              <c:strCache>
                <c:ptCount val="4"/>
                <c:pt idx="0">
                  <c:v>Biologie</c:v>
                </c:pt>
                <c:pt idx="1">
                  <c:v>Chimie</c:v>
                </c:pt>
                <c:pt idx="2">
                  <c:v>Fizică</c:v>
                </c:pt>
                <c:pt idx="3">
                  <c:v>Informatică</c:v>
                </c:pt>
              </c:strCache>
            </c:strRef>
          </c:cat>
          <c:val>
            <c:numRef>
              <c:f>INFORMATICA!$B$14:$E$14</c:f>
              <c:numCache>
                <c:formatCode>0.00%</c:formatCode>
                <c:ptCount val="4"/>
                <c:pt idx="0">
                  <c:v>0.60540000000000005</c:v>
                </c:pt>
                <c:pt idx="1">
                  <c:v>7.17E-2</c:v>
                </c:pt>
                <c:pt idx="2">
                  <c:v>8.5199999999999998E-2</c:v>
                </c:pt>
                <c:pt idx="3">
                  <c:v>0.23769999999999999</c:v>
                </c:pt>
              </c:numCache>
            </c:numRef>
          </c:val>
          <c:extLst xmlns:c16r2="http://schemas.microsoft.com/office/drawing/2015/06/chart">
            <c:ext xmlns:c16="http://schemas.microsoft.com/office/drawing/2014/chart" uri="{C3380CC4-5D6E-409C-BE32-E72D297353CC}">
              <c16:uniqueId val="{00000001-A294-404B-BFF6-CC450A19ADC0}"/>
            </c:ext>
          </c:extLst>
        </c:ser>
        <c:dLbls>
          <c:dLblPos val="outEnd"/>
          <c:showLegendKey val="0"/>
          <c:showVal val="1"/>
          <c:showCatName val="0"/>
          <c:showSerName val="0"/>
          <c:showPercent val="0"/>
          <c:showBubbleSize val="0"/>
        </c:dLbls>
        <c:gapWidth val="219"/>
        <c:overlap val="-27"/>
        <c:axId val="169048064"/>
        <c:axId val="169265408"/>
      </c:barChart>
      <c:catAx>
        <c:axId val="16904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9265408"/>
        <c:crosses val="autoZero"/>
        <c:auto val="1"/>
        <c:lblAlgn val="ctr"/>
        <c:lblOffset val="100"/>
        <c:noMultiLvlLbl val="0"/>
      </c:catAx>
      <c:valAx>
        <c:axId val="16926540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9048064"/>
        <c:crosses val="autoZero"/>
        <c:crossBetween val="between"/>
      </c:valAx>
      <c:spPr>
        <a:noFill/>
        <a:ln>
          <a:noFill/>
        </a:ln>
        <a:effectLst/>
      </c:spPr>
    </c:plotArea>
    <c:legend>
      <c:legendPos val="b"/>
      <c:layout>
        <c:manualLayout>
          <c:xMode val="edge"/>
          <c:yMode val="edge"/>
          <c:x val="0.46043704610917774"/>
          <c:y val="0.10773676147997782"/>
          <c:w val="0.53542287482293482"/>
          <c:h val="0.1086846198499204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legend>
    <c:plotVisOnly val="1"/>
    <c:dispBlanksAs val="gap"/>
    <c:showDLblsOverMax val="0"/>
  </c:chart>
  <c:spPr>
    <a:noFill/>
    <a:ln>
      <a:noFill/>
    </a:ln>
    <a:effectLst/>
  </c:spPr>
  <c:txPr>
    <a:bodyPr/>
    <a:lstStyle/>
    <a:p>
      <a:pPr>
        <a:defRPr sz="12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3.1648358419811284E-2"/>
          <c:w val="0.93888888888888888"/>
          <c:h val="0.81716265330593951"/>
        </c:manualLayout>
      </c:layout>
      <c:barChart>
        <c:barDir val="col"/>
        <c:grouping val="clustered"/>
        <c:varyColors val="0"/>
        <c:ser>
          <c:idx val="0"/>
          <c:order val="0"/>
          <c:tx>
            <c:strRef>
              <c:f>'INFORMATICA SCOLI'!$B$37</c:f>
              <c:strCache>
                <c:ptCount val="1"/>
                <c:pt idx="0">
                  <c:v>Nr. elevi înscriși la bacalaureat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'INFORMATICA SCOLI'!$A$38:$A$40</c:f>
              <c:strCache>
                <c:ptCount val="3"/>
                <c:pt idx="0">
                  <c:v>Profil real</c:v>
                </c:pt>
                <c:pt idx="1">
                  <c:v>Matematică-informatică (18.58%)</c:v>
                </c:pt>
                <c:pt idx="2">
                  <c:v>Științe ale naturii (2.09%)</c:v>
                </c:pt>
              </c:strCache>
            </c:strRef>
          </c:cat>
          <c:val>
            <c:numRef>
              <c:f>'INFORMATICA SCOLI'!$B$38:$B$40</c:f>
              <c:numCache>
                <c:formatCode>General</c:formatCode>
                <c:ptCount val="3"/>
                <c:pt idx="0">
                  <c:v>422</c:v>
                </c:pt>
                <c:pt idx="1">
                  <c:v>183</c:v>
                </c:pt>
                <c:pt idx="2">
                  <c:v>239</c:v>
                </c:pt>
              </c:numCache>
            </c:numRef>
          </c:val>
          <c:extLst xmlns:c16r2="http://schemas.microsoft.com/office/drawing/2015/06/chart">
            <c:ext xmlns:c16="http://schemas.microsoft.com/office/drawing/2014/chart" uri="{C3380CC4-5D6E-409C-BE32-E72D297353CC}">
              <c16:uniqueId val="{00000000-F47B-4341-A9DB-1DED5BEC4F58}"/>
            </c:ext>
          </c:extLst>
        </c:ser>
        <c:ser>
          <c:idx val="1"/>
          <c:order val="1"/>
          <c:tx>
            <c:strRef>
              <c:f>'INFORMATICA SCOLI'!$C$37</c:f>
              <c:strCache>
                <c:ptCount val="1"/>
                <c:pt idx="0">
                  <c:v>Nr . Elevi care au optat pentru informatică</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'INFORMATICA SCOLI'!$A$38:$A$40</c:f>
              <c:strCache>
                <c:ptCount val="3"/>
                <c:pt idx="0">
                  <c:v>Profil real</c:v>
                </c:pt>
                <c:pt idx="1">
                  <c:v>Matematică-informatică (18.58%)</c:v>
                </c:pt>
                <c:pt idx="2">
                  <c:v>Științe ale naturii (2.09%)</c:v>
                </c:pt>
              </c:strCache>
            </c:strRef>
          </c:cat>
          <c:val>
            <c:numRef>
              <c:f>'INFORMATICA SCOLI'!$C$38:$C$40</c:f>
              <c:numCache>
                <c:formatCode>General</c:formatCode>
                <c:ptCount val="3"/>
                <c:pt idx="0">
                  <c:v>39</c:v>
                </c:pt>
                <c:pt idx="1">
                  <c:v>34</c:v>
                </c:pt>
                <c:pt idx="2">
                  <c:v>5</c:v>
                </c:pt>
              </c:numCache>
            </c:numRef>
          </c:val>
          <c:extLst xmlns:c16r2="http://schemas.microsoft.com/office/drawing/2015/06/chart">
            <c:ext xmlns:c16="http://schemas.microsoft.com/office/drawing/2014/chart" uri="{C3380CC4-5D6E-409C-BE32-E72D297353CC}">
              <c16:uniqueId val="{00000001-F47B-4341-A9DB-1DED5BEC4F58}"/>
            </c:ext>
          </c:extLst>
        </c:ser>
        <c:dLbls>
          <c:dLblPos val="outEnd"/>
          <c:showLegendKey val="0"/>
          <c:showVal val="1"/>
          <c:showCatName val="0"/>
          <c:showSerName val="0"/>
          <c:showPercent val="0"/>
          <c:showBubbleSize val="0"/>
        </c:dLbls>
        <c:gapWidth val="219"/>
        <c:overlap val="-27"/>
        <c:axId val="169048576"/>
        <c:axId val="169267136"/>
      </c:barChart>
      <c:catAx>
        <c:axId val="1690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9267136"/>
        <c:crosses val="autoZero"/>
        <c:auto val="1"/>
        <c:lblAlgn val="ctr"/>
        <c:lblOffset val="100"/>
        <c:noMultiLvlLbl val="0"/>
      </c:catAx>
      <c:valAx>
        <c:axId val="1692671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9048576"/>
        <c:crosses val="autoZero"/>
        <c:crossBetween val="between"/>
      </c:valAx>
      <c:spPr>
        <a:noFill/>
        <a:ln>
          <a:noFill/>
        </a:ln>
        <a:effectLst/>
      </c:spPr>
    </c:plotArea>
    <c:legend>
      <c:legendPos val="b"/>
      <c:layout>
        <c:manualLayout>
          <c:xMode val="edge"/>
          <c:yMode val="edge"/>
          <c:x val="0.21432567804024499"/>
          <c:y val="7.3047446938027061E-2"/>
          <c:w val="0.78567432195975506"/>
          <c:h val="0.1040952341468796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legend>
    <c:plotVisOnly val="1"/>
    <c:dispBlanksAs val="gap"/>
    <c:showDLblsOverMax val="0"/>
  </c:chart>
  <c:spPr>
    <a:noFill/>
    <a:ln>
      <a:noFill/>
    </a:ln>
    <a:effectLst/>
  </c:spPr>
  <c:txPr>
    <a:bodyPr/>
    <a:lstStyle/>
    <a:p>
      <a:pPr>
        <a:defRPr sz="12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solidFill>
                  <a:srgbClr val="C00000"/>
                </a:solidFill>
              </a:defRPr>
            </a:pPr>
            <a:r>
              <a:rPr lang="ro-RO">
                <a:solidFill>
                  <a:srgbClr val="C00000"/>
                </a:solidFill>
              </a:rPr>
              <a:t>Statistica procentuală pe unități de învățământ a opțiunilor pentru informatică candidaților cu specializarea matematică-informatică </a:t>
            </a:r>
            <a:endParaRPr lang="en-US">
              <a:solidFill>
                <a:srgbClr val="C00000"/>
              </a:solidFill>
            </a:endParaRPr>
          </a:p>
        </c:rich>
      </c:tx>
      <c:layout/>
      <c:overlay val="0"/>
      <c:spPr>
        <a:noFill/>
        <a:ln>
          <a:noFill/>
        </a:ln>
        <a:effectLst/>
      </c:spPr>
    </c:title>
    <c:autoTitleDeleted val="0"/>
    <c:plotArea>
      <c:layout>
        <c:manualLayout>
          <c:layoutTarget val="inner"/>
          <c:xMode val="edge"/>
          <c:yMode val="edge"/>
          <c:x val="0.43142528909125977"/>
          <c:y val="0.21136120042872455"/>
          <c:w val="0.51319664914090213"/>
          <c:h val="0.64340785376104515"/>
        </c:manualLayout>
      </c:layout>
      <c:barChart>
        <c:barDir val="bar"/>
        <c:grouping val="clustered"/>
        <c:varyColors val="0"/>
        <c:ser>
          <c:idx val="0"/>
          <c:order val="0"/>
          <c:tx>
            <c:strRef>
              <c:f>INFORMATICA!$E$3</c:f>
              <c:strCache>
                <c:ptCount val="1"/>
                <c:pt idx="0">
                  <c:v>Informatică</c:v>
                </c:pt>
              </c:strCache>
            </c:strRef>
          </c:tx>
          <c:spPr>
            <a:solidFill>
              <a:schemeClr val="accent1"/>
            </a:solidFill>
            <a:ln>
              <a:noFill/>
            </a:ln>
            <a:effectLst/>
          </c:spPr>
          <c:invertIfNegative val="0"/>
          <c:dLbls>
            <c:spPr>
              <a:noFill/>
              <a:ln>
                <a:noFill/>
              </a:ln>
              <a:effectLst/>
            </c:spPr>
            <c:txPr>
              <a:bodyPr rot="0" vert="horz"/>
              <a:lstStyle/>
              <a:p>
                <a:pPr>
                  <a:defRPr b="1"/>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INFORMATICA!$A$4:$A$12</c:f>
              <c:strCache>
                <c:ptCount val="9"/>
                <c:pt idx="0">
                  <c:v>Colegiul Național "Mihai Viteazul" Sfântu Gheorghe (3)</c:v>
                </c:pt>
                <c:pt idx="1">
                  <c:v>Colegiul Național "Székely Mikó" Sfântu Gheorghe (4)</c:v>
                </c:pt>
                <c:pt idx="2">
                  <c:v>Liceul Pedagogic "Bod Péter" Târgu Secuiesc (1)</c:v>
                </c:pt>
                <c:pt idx="3">
                  <c:v>Liceul Tehnologic "Baróti Szabó Dávid" Baraolt (7)</c:v>
                </c:pt>
                <c:pt idx="4">
                  <c:v>Liceul Teologic Reformat Sfântu Gheorghe (1)</c:v>
                </c:pt>
                <c:pt idx="5">
                  <c:v>Liceul Teoretic "Mikes Kelemen" Sfântu Gheorghe (8)</c:v>
                </c:pt>
                <c:pt idx="6">
                  <c:v>Liceul Teoretic "Mircea Eliade" Întorsura Buzăului (3)</c:v>
                </c:pt>
                <c:pt idx="7">
                  <c:v>Liceul Teoretic "Nagy Mózes" Târgu Secuiesc (7)</c:v>
                </c:pt>
                <c:pt idx="8">
                  <c:v>Total județ (34)</c:v>
                </c:pt>
              </c:strCache>
            </c:strRef>
          </c:cat>
          <c:val>
            <c:numRef>
              <c:f>INFORMATICA!$G$4:$G$12</c:f>
              <c:numCache>
                <c:formatCode>0.00%</c:formatCode>
                <c:ptCount val="9"/>
                <c:pt idx="0">
                  <c:v>0.11538461538461539</c:v>
                </c:pt>
                <c:pt idx="1">
                  <c:v>8.3333333333333329E-2</c:v>
                </c:pt>
                <c:pt idx="2">
                  <c:v>8.3333333333333329E-2</c:v>
                </c:pt>
                <c:pt idx="3">
                  <c:v>0.46666666666666667</c:v>
                </c:pt>
                <c:pt idx="4">
                  <c:v>6.25E-2</c:v>
                </c:pt>
                <c:pt idx="5">
                  <c:v>0.33333333333333331</c:v>
                </c:pt>
                <c:pt idx="6">
                  <c:v>0.13636363636363635</c:v>
                </c:pt>
                <c:pt idx="7">
                  <c:v>0.35</c:v>
                </c:pt>
                <c:pt idx="8">
                  <c:v>0.18579234972677597</c:v>
                </c:pt>
              </c:numCache>
            </c:numRef>
          </c:val>
          <c:extLst xmlns:c16r2="http://schemas.microsoft.com/office/drawing/2015/06/chart">
            <c:ext xmlns:c16="http://schemas.microsoft.com/office/drawing/2014/chart" uri="{C3380CC4-5D6E-409C-BE32-E72D297353CC}">
              <c16:uniqueId val="{00000000-6CC5-4F34-A9E3-BE0A7E0E8B46}"/>
            </c:ext>
          </c:extLst>
        </c:ser>
        <c:dLbls>
          <c:showLegendKey val="0"/>
          <c:showVal val="0"/>
          <c:showCatName val="0"/>
          <c:showSerName val="0"/>
          <c:showPercent val="0"/>
          <c:showBubbleSize val="0"/>
        </c:dLbls>
        <c:gapWidth val="182"/>
        <c:axId val="169612288"/>
        <c:axId val="169269440"/>
      </c:barChart>
      <c:catAx>
        <c:axId val="169612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hu-HU"/>
          </a:p>
        </c:txPr>
        <c:crossAx val="169269440"/>
        <c:crosses val="autoZero"/>
        <c:auto val="1"/>
        <c:lblAlgn val="ctr"/>
        <c:lblOffset val="100"/>
        <c:noMultiLvlLbl val="0"/>
      </c:catAx>
      <c:valAx>
        <c:axId val="16926944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9612288"/>
        <c:crosses val="autoZero"/>
        <c:crossBetween val="between"/>
      </c:valAx>
      <c:spPr>
        <a:noFill/>
        <a:ln>
          <a:noFill/>
        </a:ln>
        <a:effectLst/>
      </c:spPr>
    </c:plotArea>
    <c:legend>
      <c:legendPos val="b"/>
      <c:layout/>
      <c:overlay val="0"/>
      <c:spPr>
        <a:noFill/>
        <a:ln>
          <a:noFill/>
        </a:ln>
        <a:effectLst/>
      </c:spPr>
      <c:txPr>
        <a:bodyPr rot="0" vert="horz"/>
        <a:lstStyle/>
        <a:p>
          <a:pPr>
            <a:defRPr b="1"/>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hu-HU"/>
              <a:t>Statistica comparativă a rezultatelor obținute la INFORMATICĂ </a:t>
            </a:r>
          </a:p>
          <a:p>
            <a:pPr>
              <a:defRPr/>
            </a:pPr>
            <a:r>
              <a:rPr lang="hu-HU"/>
              <a:t>Simulare martie-Bacalaureat 2016</a:t>
            </a:r>
          </a:p>
        </c:rich>
      </c:tx>
      <c:layout/>
      <c:overlay val="0"/>
      <c:spPr>
        <a:noFill/>
        <a:ln>
          <a:noFill/>
        </a:ln>
        <a:effectLst/>
      </c:spPr>
    </c:title>
    <c:autoTitleDeleted val="0"/>
    <c:plotArea>
      <c:layout/>
      <c:barChart>
        <c:barDir val="col"/>
        <c:grouping val="clustered"/>
        <c:varyColors val="0"/>
        <c:ser>
          <c:idx val="0"/>
          <c:order val="0"/>
          <c:tx>
            <c:strRef>
              <c:f>'INFORMATICA SCOLI'!$A$45</c:f>
              <c:strCache>
                <c:ptCount val="1"/>
                <c:pt idx="0">
                  <c:v>BACALAUREAT 2016 (97.44%) - Prezenți 39</c:v>
                </c:pt>
              </c:strCache>
            </c:strRef>
          </c:tx>
          <c:spPr>
            <a:solidFill>
              <a:schemeClr val="accent1"/>
            </a:solidFill>
            <a:ln>
              <a:noFill/>
            </a:ln>
            <a:effectLst/>
          </c:spPr>
          <c:invertIfNegative val="0"/>
          <c:dLbls>
            <c:spPr>
              <a:noFill/>
              <a:ln>
                <a:noFill/>
              </a:ln>
              <a:effectLst/>
            </c:spPr>
            <c:txPr>
              <a:bodyPr rot="0" vert="horz"/>
              <a:lstStyle/>
              <a:p>
                <a:pPr>
                  <a:defRPr b="1"/>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'INFORMATICA SCOLI'!$G$44:$M$44</c:f>
              <c:strCache>
                <c:ptCount val="7"/>
                <c:pt idx="0">
                  <c:v>4-4.99</c:v>
                </c:pt>
                <c:pt idx="1">
                  <c:v>5-5.99</c:v>
                </c:pt>
                <c:pt idx="2">
                  <c:v>6-6.99</c:v>
                </c:pt>
                <c:pt idx="3">
                  <c:v>7-7.99</c:v>
                </c:pt>
                <c:pt idx="4">
                  <c:v>8-8.99</c:v>
                </c:pt>
                <c:pt idx="5">
                  <c:v>9-9.99</c:v>
                </c:pt>
                <c:pt idx="6">
                  <c:v>10</c:v>
                </c:pt>
              </c:strCache>
            </c:strRef>
          </c:cat>
          <c:val>
            <c:numRef>
              <c:f>'INFORMATICA SCOLI'!$G$45:$M$45</c:f>
              <c:numCache>
                <c:formatCode>General</c:formatCode>
                <c:ptCount val="7"/>
                <c:pt idx="0">
                  <c:v>1</c:v>
                </c:pt>
                <c:pt idx="1">
                  <c:v>2</c:v>
                </c:pt>
                <c:pt idx="2">
                  <c:v>0</c:v>
                </c:pt>
                <c:pt idx="3">
                  <c:v>5</c:v>
                </c:pt>
                <c:pt idx="4">
                  <c:v>14</c:v>
                </c:pt>
                <c:pt idx="5">
                  <c:v>16</c:v>
                </c:pt>
                <c:pt idx="6">
                  <c:v>1</c:v>
                </c:pt>
              </c:numCache>
            </c:numRef>
          </c:val>
          <c:extLst xmlns:c16r2="http://schemas.microsoft.com/office/drawing/2015/06/chart">
            <c:ext xmlns:c16="http://schemas.microsoft.com/office/drawing/2014/chart" uri="{C3380CC4-5D6E-409C-BE32-E72D297353CC}">
              <c16:uniqueId val="{00000000-E5F0-4BFC-BC09-A2802E380F32}"/>
            </c:ext>
          </c:extLst>
        </c:ser>
        <c:ser>
          <c:idx val="1"/>
          <c:order val="1"/>
          <c:tx>
            <c:strRef>
              <c:f>'INFORMATICA SCOLI'!$A$46</c:f>
              <c:strCache>
                <c:ptCount val="1"/>
                <c:pt idx="0">
                  <c:v>SIMULARE MARTIE 2016 (89.19%) - Prezenți 37</c:v>
                </c:pt>
              </c:strCache>
            </c:strRef>
          </c:tx>
          <c:spPr>
            <a:solidFill>
              <a:schemeClr val="accent2"/>
            </a:solidFill>
            <a:ln>
              <a:noFill/>
            </a:ln>
            <a:effectLst/>
          </c:spPr>
          <c:invertIfNegative val="0"/>
          <c:dLbls>
            <c:spPr>
              <a:noFill/>
              <a:ln>
                <a:noFill/>
              </a:ln>
              <a:effectLst/>
            </c:spPr>
            <c:txPr>
              <a:bodyPr rot="0" vert="horz"/>
              <a:lstStyle/>
              <a:p>
                <a:pPr>
                  <a:defRPr b="1"/>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'INFORMATICA SCOLI'!$G$44:$M$44</c:f>
              <c:strCache>
                <c:ptCount val="7"/>
                <c:pt idx="0">
                  <c:v>4-4.99</c:v>
                </c:pt>
                <c:pt idx="1">
                  <c:v>5-5.99</c:v>
                </c:pt>
                <c:pt idx="2">
                  <c:v>6-6.99</c:v>
                </c:pt>
                <c:pt idx="3">
                  <c:v>7-7.99</c:v>
                </c:pt>
                <c:pt idx="4">
                  <c:v>8-8.99</c:v>
                </c:pt>
                <c:pt idx="5">
                  <c:v>9-9.99</c:v>
                </c:pt>
                <c:pt idx="6">
                  <c:v>10</c:v>
                </c:pt>
              </c:strCache>
            </c:strRef>
          </c:cat>
          <c:val>
            <c:numRef>
              <c:f>'INFORMATICA SCOLI'!$G$46:$M$46</c:f>
              <c:numCache>
                <c:formatCode>General</c:formatCode>
                <c:ptCount val="7"/>
                <c:pt idx="0">
                  <c:v>4</c:v>
                </c:pt>
                <c:pt idx="1">
                  <c:v>6</c:v>
                </c:pt>
                <c:pt idx="2">
                  <c:v>7</c:v>
                </c:pt>
                <c:pt idx="3">
                  <c:v>6</c:v>
                </c:pt>
                <c:pt idx="4">
                  <c:v>10</c:v>
                </c:pt>
                <c:pt idx="5">
                  <c:v>3</c:v>
                </c:pt>
                <c:pt idx="6">
                  <c:v>1</c:v>
                </c:pt>
              </c:numCache>
            </c:numRef>
          </c:val>
          <c:extLst xmlns:c16r2="http://schemas.microsoft.com/office/drawing/2015/06/chart">
            <c:ext xmlns:c16="http://schemas.microsoft.com/office/drawing/2014/chart" uri="{C3380CC4-5D6E-409C-BE32-E72D297353CC}">
              <c16:uniqueId val="{00000001-E5F0-4BFC-BC09-A2802E380F32}"/>
            </c:ext>
          </c:extLst>
        </c:ser>
        <c:dLbls>
          <c:dLblPos val="outEnd"/>
          <c:showLegendKey val="0"/>
          <c:showVal val="1"/>
          <c:showCatName val="0"/>
          <c:showSerName val="0"/>
          <c:showPercent val="0"/>
          <c:showBubbleSize val="0"/>
        </c:dLbls>
        <c:gapWidth val="219"/>
        <c:overlap val="-27"/>
        <c:axId val="169379328"/>
        <c:axId val="169256064"/>
      </c:barChart>
      <c:catAx>
        <c:axId val="16937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hu-HU"/>
          </a:p>
        </c:txPr>
        <c:crossAx val="169256064"/>
        <c:crosses val="autoZero"/>
        <c:auto val="1"/>
        <c:lblAlgn val="ctr"/>
        <c:lblOffset val="100"/>
        <c:noMultiLvlLbl val="0"/>
      </c:catAx>
      <c:valAx>
        <c:axId val="1692560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9379328"/>
        <c:crosses val="autoZero"/>
        <c:crossBetween val="between"/>
      </c:valAx>
      <c:spPr>
        <a:noFill/>
        <a:ln>
          <a:noFill/>
        </a:ln>
        <a:effectLst/>
      </c:spPr>
    </c:plotArea>
    <c:legend>
      <c:legendPos val="b"/>
      <c:layout/>
      <c:overlay val="0"/>
      <c:spPr>
        <a:noFill/>
        <a:ln>
          <a:noFill/>
        </a:ln>
        <a:effectLst/>
      </c:spPr>
      <c:txPr>
        <a:bodyPr rot="0" vert="horz"/>
        <a:lstStyle/>
        <a:p>
          <a:pPr>
            <a:defRPr b="1"/>
          </a:pPr>
          <a:endParaRPr lang="hu-H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r>
              <a:rPr lang="ro-RO" sz="1400" b="1" i="0" baseline="0" dirty="0">
                <a:effectLst/>
              </a:rPr>
              <a:t>Prezența în funcție de </a:t>
            </a:r>
            <a:r>
              <a:rPr lang="ro-RO" sz="1400" b="1" i="0" u="sng" baseline="0" dirty="0">
                <a:effectLst/>
              </a:rPr>
              <a:t>promoția</a:t>
            </a:r>
            <a:r>
              <a:rPr lang="ro-RO" sz="1400" b="1" i="0" baseline="0" dirty="0">
                <a:effectLst/>
              </a:rPr>
              <a:t> </a:t>
            </a:r>
            <a:r>
              <a:rPr lang="ro-RO" sz="1400" b="1" i="0" u="sng" baseline="0" dirty="0">
                <a:effectLst/>
              </a:rPr>
              <a:t>absolvită</a:t>
            </a:r>
            <a:r>
              <a:rPr lang="ro-RO" sz="1400" b="1" i="0" baseline="0" dirty="0">
                <a:effectLst/>
              </a:rPr>
              <a:t> de candidați</a:t>
            </a:r>
            <a:endParaRPr lang="en-US" sz="1400"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anchor="ctr" anchorCtr="1"/>
              <a:lstStyle/>
              <a:p>
                <a:pPr>
                  <a:defRPr sz="11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STATISTICI!$M$3:$Q$3</c:f>
              <c:strCache>
                <c:ptCount val="5"/>
                <c:pt idx="0">
                  <c:v>Anterioară (100%)</c:v>
                </c:pt>
                <c:pt idx="1">
                  <c:v>Curentă (98.43%)</c:v>
                </c:pt>
                <c:pt idx="2">
                  <c:v>Prezenți</c:v>
                </c:pt>
                <c:pt idx="3">
                  <c:v>Absenți</c:v>
                </c:pt>
                <c:pt idx="4">
                  <c:v>Înscriși</c:v>
                </c:pt>
              </c:strCache>
            </c:strRef>
          </c:cat>
          <c:val>
            <c:numRef>
              <c:f>STATISTICI!$M$4:$Q$4</c:f>
              <c:numCache>
                <c:formatCode>General</c:formatCode>
                <c:ptCount val="5"/>
                <c:pt idx="0">
                  <c:v>156</c:v>
                </c:pt>
                <c:pt idx="1">
                  <c:v>1131</c:v>
                </c:pt>
                <c:pt idx="2">
                  <c:v>1287</c:v>
                </c:pt>
                <c:pt idx="3">
                  <c:v>18</c:v>
                </c:pt>
                <c:pt idx="4">
                  <c:v>1305</c:v>
                </c:pt>
              </c:numCache>
            </c:numRef>
          </c:val>
          <c:extLst xmlns:c16r2="http://schemas.microsoft.com/office/drawing/2015/06/chart">
            <c:ext xmlns:c16="http://schemas.microsoft.com/office/drawing/2014/chart" uri="{C3380CC4-5D6E-409C-BE32-E72D297353CC}">
              <c16:uniqueId val="{00000000-DAE8-49A7-BD7B-0CAD99BE52D0}"/>
            </c:ext>
          </c:extLst>
        </c:ser>
        <c:dLbls>
          <c:dLblPos val="inEnd"/>
          <c:showLegendKey val="0"/>
          <c:showVal val="1"/>
          <c:showCatName val="0"/>
          <c:showSerName val="0"/>
          <c:showPercent val="0"/>
          <c:showBubbleSize val="0"/>
        </c:dLbls>
        <c:gapWidth val="65"/>
        <c:axId val="166240256"/>
        <c:axId val="149552448"/>
      </c:barChart>
      <c:catAx>
        <c:axId val="1662402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49552448"/>
        <c:crosses val="autoZero"/>
        <c:auto val="1"/>
        <c:lblAlgn val="ctr"/>
        <c:lblOffset val="100"/>
        <c:noMultiLvlLbl val="0"/>
      </c:catAx>
      <c:valAx>
        <c:axId val="149552448"/>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62402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55E-2"/>
          <c:y val="0.32407407407407407"/>
          <c:w val="0.93888888888888888"/>
          <c:h val="0.56890164771070284"/>
        </c:manualLayout>
      </c:layout>
      <c:barChart>
        <c:barDir val="col"/>
        <c:grouping val="clustered"/>
        <c:varyColors val="0"/>
        <c:ser>
          <c:idx val="0"/>
          <c:order val="0"/>
          <c:tx>
            <c:strRef>
              <c:f>Statistica!$D$4</c:f>
              <c:strCache>
                <c:ptCount val="1"/>
                <c:pt idx="0">
                  <c:v>Nr.elevi înscriși la atestat</c:v>
                </c:pt>
              </c:strCache>
            </c:strRef>
          </c:tx>
          <c:spPr>
            <a:solidFill>
              <a:schemeClr val="accent1"/>
            </a:solidFill>
            <a:ln w="19050">
              <a:solidFill>
                <a:schemeClr val="lt1"/>
              </a:solidFill>
            </a:ln>
            <a:effectLst/>
          </c:spPr>
          <c:invertIfNegative val="0"/>
          <c:dLbls>
            <c:spPr>
              <a:noFill/>
              <a:ln>
                <a:noFill/>
              </a:ln>
              <a:effectLst/>
            </c:spPr>
            <c:txPr>
              <a:bodyPr rot="0" vert="horz"/>
              <a:lstStyle/>
              <a:p>
                <a:pPr>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Statistica!$D$13</c:f>
              <c:numCache>
                <c:formatCode>General</c:formatCode>
                <c:ptCount val="1"/>
                <c:pt idx="0">
                  <c:v>143</c:v>
                </c:pt>
              </c:numCache>
            </c:numRef>
          </c:val>
          <c:extLst xmlns:c16r2="http://schemas.microsoft.com/office/drawing/2015/06/chart">
            <c:ext xmlns:c16="http://schemas.microsoft.com/office/drawing/2014/chart" uri="{C3380CC4-5D6E-409C-BE32-E72D297353CC}">
              <c16:uniqueId val="{00000000-7340-47DF-B457-F3C8933DBF8C}"/>
            </c:ext>
          </c:extLst>
        </c:ser>
        <c:ser>
          <c:idx val="1"/>
          <c:order val="1"/>
          <c:tx>
            <c:strRef>
              <c:f>Statistica!$E$4</c:f>
              <c:strCache>
                <c:ptCount val="1"/>
                <c:pt idx="0">
                  <c:v>Nr.elevi neprezentați (12.59%)</c:v>
                </c:pt>
              </c:strCache>
            </c:strRef>
          </c:tx>
          <c:spPr>
            <a:solidFill>
              <a:schemeClr val="accent2"/>
            </a:solidFill>
            <a:ln w="19050">
              <a:solidFill>
                <a:schemeClr val="lt1"/>
              </a:solidFill>
            </a:ln>
            <a:effectLst/>
          </c:spPr>
          <c:invertIfNegative val="0"/>
          <c:dLbls>
            <c:spPr>
              <a:noFill/>
              <a:ln>
                <a:noFill/>
              </a:ln>
              <a:effectLst/>
            </c:spPr>
            <c:txPr>
              <a:bodyPr rot="0" vert="horz"/>
              <a:lstStyle/>
              <a:p>
                <a:pPr>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Statistica!$E$13</c:f>
              <c:numCache>
                <c:formatCode>General</c:formatCode>
                <c:ptCount val="1"/>
                <c:pt idx="0">
                  <c:v>18</c:v>
                </c:pt>
              </c:numCache>
            </c:numRef>
          </c:val>
          <c:extLst xmlns:c16r2="http://schemas.microsoft.com/office/drawing/2015/06/chart">
            <c:ext xmlns:c16="http://schemas.microsoft.com/office/drawing/2014/chart" uri="{C3380CC4-5D6E-409C-BE32-E72D297353CC}">
              <c16:uniqueId val="{00000001-7340-47DF-B457-F3C8933DBF8C}"/>
            </c:ext>
          </c:extLst>
        </c:ser>
        <c:ser>
          <c:idx val="2"/>
          <c:order val="2"/>
          <c:tx>
            <c:strRef>
              <c:f>Statistica!$F$4</c:f>
              <c:strCache>
                <c:ptCount val="1"/>
                <c:pt idx="0">
                  <c:v>Nr.elevi prezenți (87.41%)</c:v>
                </c:pt>
              </c:strCache>
            </c:strRef>
          </c:tx>
          <c:spPr>
            <a:solidFill>
              <a:schemeClr val="accent3"/>
            </a:solidFill>
            <a:ln w="19050">
              <a:solidFill>
                <a:schemeClr val="lt1"/>
              </a:solidFill>
            </a:ln>
            <a:effectLst/>
          </c:spPr>
          <c:invertIfNegative val="0"/>
          <c:dLbls>
            <c:spPr>
              <a:noFill/>
              <a:ln>
                <a:noFill/>
              </a:ln>
              <a:effectLst/>
            </c:spPr>
            <c:txPr>
              <a:bodyPr rot="0" vert="horz"/>
              <a:lstStyle/>
              <a:p>
                <a:pPr>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Statistica!$F$13</c:f>
              <c:numCache>
                <c:formatCode>General</c:formatCode>
                <c:ptCount val="1"/>
                <c:pt idx="0">
                  <c:v>125</c:v>
                </c:pt>
              </c:numCache>
            </c:numRef>
          </c:val>
          <c:extLst xmlns:c16r2="http://schemas.microsoft.com/office/drawing/2015/06/chart">
            <c:ext xmlns:c16="http://schemas.microsoft.com/office/drawing/2014/chart" uri="{C3380CC4-5D6E-409C-BE32-E72D297353CC}">
              <c16:uniqueId val="{00000002-7340-47DF-B457-F3C8933DBF8C}"/>
            </c:ext>
          </c:extLst>
        </c:ser>
        <c:dLbls>
          <c:showLegendKey val="0"/>
          <c:showVal val="0"/>
          <c:showCatName val="0"/>
          <c:showSerName val="0"/>
          <c:showPercent val="0"/>
          <c:showBubbleSize val="0"/>
        </c:dLbls>
        <c:gapWidth val="150"/>
        <c:axId val="169751040"/>
        <c:axId val="169257792"/>
      </c:barChart>
      <c:catAx>
        <c:axId val="169751040"/>
        <c:scaling>
          <c:orientation val="minMax"/>
        </c:scaling>
        <c:delete val="1"/>
        <c:axPos val="b"/>
        <c:majorTickMark val="out"/>
        <c:minorTickMark val="none"/>
        <c:tickLblPos val="nextTo"/>
        <c:crossAx val="169257792"/>
        <c:crosses val="autoZero"/>
        <c:auto val="1"/>
        <c:lblAlgn val="ctr"/>
        <c:lblOffset val="100"/>
        <c:noMultiLvlLbl val="0"/>
      </c:catAx>
      <c:valAx>
        <c:axId val="1692577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69751040"/>
        <c:crosses val="autoZero"/>
        <c:crossBetween val="between"/>
      </c:valAx>
      <c:spPr>
        <a:noFill/>
        <a:ln w="25400">
          <a:noFill/>
        </a:ln>
      </c:spPr>
    </c:plotArea>
    <c:legend>
      <c:legendPos val="b"/>
      <c:layout>
        <c:manualLayout>
          <c:xMode val="edge"/>
          <c:yMode val="edge"/>
          <c:x val="9.0794619422572179E-2"/>
          <c:y val="4.2244823563721202E-2"/>
          <c:w val="0.80237751531058621"/>
          <c:h val="0.24483085447652378"/>
        </c:manualLayout>
      </c:layout>
      <c:overlay val="0"/>
      <c:spPr>
        <a:noFill/>
        <a:ln>
          <a:noFill/>
        </a:ln>
        <a:effectLst/>
      </c:spPr>
      <c:txPr>
        <a:bodyPr rot="0" vert="horz"/>
        <a:lstStyle/>
        <a:p>
          <a:pPr rtl="0">
            <a:defRPr/>
          </a:pPr>
          <a:endParaRPr lang="hu-HU"/>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4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Statistica!$AL$1:$AN$1</c:f>
              <c:strCache>
                <c:ptCount val="3"/>
                <c:pt idx="0">
                  <c:v>Nr.elevi înscriși în clasa a XII-a</c:v>
                </c:pt>
                <c:pt idx="1">
                  <c:v>Nr.elevi înscriși la atestat</c:v>
                </c:pt>
                <c:pt idx="2">
                  <c:v>Nr.elevi promovați</c:v>
                </c:pt>
              </c:strCache>
            </c:strRef>
          </c:cat>
          <c:val>
            <c:numRef>
              <c:f>Statistica!$AL$2:$AN$2</c:f>
              <c:numCache>
                <c:formatCode>General</c:formatCode>
                <c:ptCount val="3"/>
                <c:pt idx="0">
                  <c:v>185</c:v>
                </c:pt>
                <c:pt idx="1">
                  <c:v>143</c:v>
                </c:pt>
                <c:pt idx="2">
                  <c:v>123</c:v>
                </c:pt>
              </c:numCache>
            </c:numRef>
          </c:val>
          <c:extLst xmlns:c16r2="http://schemas.microsoft.com/office/drawing/2015/06/chart">
            <c:ext xmlns:c16="http://schemas.microsoft.com/office/drawing/2014/chart" uri="{C3380CC4-5D6E-409C-BE32-E72D297353CC}">
              <c16:uniqueId val="{00000000-2C3C-45F9-B583-0136CB743D27}"/>
            </c:ext>
          </c:extLst>
        </c:ser>
        <c:dLbls>
          <c:dLblPos val="outEnd"/>
          <c:showLegendKey val="0"/>
          <c:showVal val="1"/>
          <c:showCatName val="0"/>
          <c:showSerName val="0"/>
          <c:showPercent val="0"/>
          <c:showBubbleSize val="0"/>
        </c:dLbls>
        <c:gapWidth val="150"/>
        <c:axId val="169751552"/>
        <c:axId val="169259520"/>
      </c:barChart>
      <c:catAx>
        <c:axId val="169751552"/>
        <c:scaling>
          <c:orientation val="minMax"/>
        </c:scaling>
        <c:delete val="0"/>
        <c:axPos val="b"/>
        <c:numFmt formatCode="General" sourceLinked="0"/>
        <c:majorTickMark val="out"/>
        <c:minorTickMark val="none"/>
        <c:tickLblPos val="nextTo"/>
        <c:crossAx val="169259520"/>
        <c:crosses val="autoZero"/>
        <c:auto val="1"/>
        <c:lblAlgn val="ctr"/>
        <c:lblOffset val="100"/>
        <c:noMultiLvlLbl val="0"/>
      </c:catAx>
      <c:valAx>
        <c:axId val="169259520"/>
        <c:scaling>
          <c:orientation val="minMax"/>
        </c:scaling>
        <c:delete val="1"/>
        <c:axPos val="l"/>
        <c:majorGridlines/>
        <c:numFmt formatCode="General" sourceLinked="1"/>
        <c:majorTickMark val="out"/>
        <c:minorTickMark val="none"/>
        <c:tickLblPos val="nextTo"/>
        <c:crossAx val="169751552"/>
        <c:crosses val="autoZero"/>
        <c:crossBetween val="between"/>
      </c:valAx>
    </c:plotArea>
    <c:plotVisOnly val="1"/>
    <c:dispBlanksAs val="gap"/>
    <c:showDLblsOverMax val="0"/>
  </c:chart>
  <c:txPr>
    <a:bodyPr/>
    <a:lstStyle/>
    <a:p>
      <a:pPr>
        <a:defRPr sz="14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Rezultate numerice pe tranșe de medii</c:v>
          </c:tx>
          <c:spPr>
            <a:solidFill>
              <a:schemeClr val="accent2">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vert="horz"/>
              <a:lstStyle/>
              <a:p>
                <a:pPr>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Statistica!$J$4:$M$4</c:f>
              <c:strCache>
                <c:ptCount val="4"/>
                <c:pt idx="0">
                  <c:v>7-7.99</c:v>
                </c:pt>
                <c:pt idx="1">
                  <c:v>8-8.99</c:v>
                </c:pt>
                <c:pt idx="2">
                  <c:v>9-9.99</c:v>
                </c:pt>
                <c:pt idx="3">
                  <c:v>10.00</c:v>
                </c:pt>
              </c:strCache>
            </c:strRef>
          </c:cat>
          <c:val>
            <c:numRef>
              <c:f>Statistica!$J$13:$M$13</c:f>
              <c:numCache>
                <c:formatCode>General</c:formatCode>
                <c:ptCount val="4"/>
                <c:pt idx="0">
                  <c:v>19</c:v>
                </c:pt>
                <c:pt idx="1">
                  <c:v>48</c:v>
                </c:pt>
                <c:pt idx="2">
                  <c:v>39</c:v>
                </c:pt>
                <c:pt idx="3">
                  <c:v>17</c:v>
                </c:pt>
              </c:numCache>
            </c:numRef>
          </c:val>
          <c:extLst xmlns:c16r2="http://schemas.microsoft.com/office/drawing/2015/06/chart">
            <c:ext xmlns:c16="http://schemas.microsoft.com/office/drawing/2014/chart" uri="{C3380CC4-5D6E-409C-BE32-E72D297353CC}">
              <c16:uniqueId val="{00000000-62F4-4B9E-BE23-BA696731AD00}"/>
            </c:ext>
          </c:extLst>
        </c:ser>
        <c:dLbls>
          <c:showLegendKey val="0"/>
          <c:showVal val="0"/>
          <c:showCatName val="0"/>
          <c:showSerName val="0"/>
          <c:showPercent val="0"/>
          <c:showBubbleSize val="0"/>
        </c:dLbls>
        <c:gapWidth val="150"/>
        <c:axId val="170155008"/>
        <c:axId val="169261824"/>
      </c:barChart>
      <c:catAx>
        <c:axId val="17015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hu-HU"/>
          </a:p>
        </c:txPr>
        <c:crossAx val="169261824"/>
        <c:crosses val="autoZero"/>
        <c:auto val="1"/>
        <c:lblAlgn val="ctr"/>
        <c:lblOffset val="100"/>
        <c:noMultiLvlLbl val="0"/>
      </c:catAx>
      <c:valAx>
        <c:axId val="169261824"/>
        <c:scaling>
          <c:orientation val="minMax"/>
        </c:scaling>
        <c:delete val="1"/>
        <c:axPos val="l"/>
        <c:numFmt formatCode="General" sourceLinked="1"/>
        <c:majorTickMark val="out"/>
        <c:minorTickMark val="none"/>
        <c:tickLblPos val="nextTo"/>
        <c:crossAx val="170155008"/>
        <c:crosses val="autoZero"/>
        <c:crossBetween val="between"/>
      </c:valAx>
      <c:spPr>
        <a:noFill/>
        <a:ln w="25400">
          <a:noFill/>
        </a:ln>
      </c:spPr>
    </c:plotArea>
    <c:legend>
      <c:legendPos val="t"/>
      <c:layout>
        <c:manualLayout>
          <c:xMode val="edge"/>
          <c:yMode val="edge"/>
          <c:x val="5.0000067820979745E-2"/>
          <c:y val="5.8181818181818182E-2"/>
          <c:w val="0.89999986435804058"/>
          <c:h val="0.1111223097112861"/>
        </c:manualLayout>
      </c:layout>
      <c:overlay val="0"/>
      <c:spPr>
        <a:noFill/>
        <a:ln>
          <a:noFill/>
        </a:ln>
        <a:effectLst/>
      </c:spPr>
      <c:txPr>
        <a:bodyPr rot="0" vert="horz"/>
        <a:lstStyle/>
        <a:p>
          <a:pPr>
            <a:defRPr sz="1400"/>
          </a:pPr>
          <a:endParaRPr lang="hu-HU"/>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4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03513281919454E-2"/>
          <c:y val="0.20324352183249822"/>
          <c:w val="0.92459297343616109"/>
          <c:h val="0.68045774278215221"/>
        </c:manualLayout>
      </c:layout>
      <c:barChart>
        <c:barDir val="col"/>
        <c:grouping val="clustered"/>
        <c:varyColors val="0"/>
        <c:ser>
          <c:idx val="0"/>
          <c:order val="0"/>
          <c:tx>
            <c:v>Rezultate procentuale pe tranșe de medii</c:v>
          </c:tx>
          <c:spPr>
            <a:solidFill>
              <a:schemeClr val="accent2">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vert="horz"/>
              <a:lstStyle/>
              <a:p>
                <a:pPr>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Statistica!$J$4:$M$4</c:f>
              <c:strCache>
                <c:ptCount val="4"/>
                <c:pt idx="0">
                  <c:v>7-7.99</c:v>
                </c:pt>
                <c:pt idx="1">
                  <c:v>8-8.99</c:v>
                </c:pt>
                <c:pt idx="2">
                  <c:v>9-9.99</c:v>
                </c:pt>
                <c:pt idx="3">
                  <c:v>10.00</c:v>
                </c:pt>
              </c:strCache>
            </c:strRef>
          </c:cat>
          <c:val>
            <c:numRef>
              <c:f>Statistica!$J$14:$M$14</c:f>
              <c:numCache>
                <c:formatCode>0.00%</c:formatCode>
                <c:ptCount val="4"/>
                <c:pt idx="0">
                  <c:v>0.15447154471544716</c:v>
                </c:pt>
                <c:pt idx="1">
                  <c:v>0.3902439024390244</c:v>
                </c:pt>
                <c:pt idx="2">
                  <c:v>0.31707317073170732</c:v>
                </c:pt>
                <c:pt idx="3">
                  <c:v>0.13821138211382114</c:v>
                </c:pt>
              </c:numCache>
            </c:numRef>
          </c:val>
          <c:extLst xmlns:c16r2="http://schemas.microsoft.com/office/drawing/2015/06/chart">
            <c:ext xmlns:c16="http://schemas.microsoft.com/office/drawing/2014/chart" uri="{C3380CC4-5D6E-409C-BE32-E72D297353CC}">
              <c16:uniqueId val="{00000000-8048-42CC-BB89-CBFED3FA9467}"/>
            </c:ext>
          </c:extLst>
        </c:ser>
        <c:dLbls>
          <c:showLegendKey val="0"/>
          <c:showVal val="0"/>
          <c:showCatName val="0"/>
          <c:showSerName val="0"/>
          <c:showPercent val="0"/>
          <c:showBubbleSize val="0"/>
        </c:dLbls>
        <c:gapWidth val="150"/>
        <c:axId val="169750528"/>
        <c:axId val="169599552"/>
      </c:barChart>
      <c:catAx>
        <c:axId val="16975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hu-HU"/>
          </a:p>
        </c:txPr>
        <c:crossAx val="169599552"/>
        <c:crosses val="autoZero"/>
        <c:auto val="1"/>
        <c:lblAlgn val="ctr"/>
        <c:lblOffset val="100"/>
        <c:noMultiLvlLbl val="0"/>
      </c:catAx>
      <c:valAx>
        <c:axId val="169599552"/>
        <c:scaling>
          <c:orientation val="minMax"/>
        </c:scaling>
        <c:delete val="1"/>
        <c:axPos val="l"/>
        <c:numFmt formatCode="0.00%" sourceLinked="1"/>
        <c:majorTickMark val="out"/>
        <c:minorTickMark val="none"/>
        <c:tickLblPos val="nextTo"/>
        <c:crossAx val="169750528"/>
        <c:crosses val="autoZero"/>
        <c:crossBetween val="between"/>
      </c:valAx>
      <c:spPr>
        <a:noFill/>
        <a:ln w="25400">
          <a:noFill/>
        </a:ln>
      </c:spPr>
    </c:plotArea>
    <c:legend>
      <c:legendPos val="t"/>
      <c:layout>
        <c:manualLayout>
          <c:xMode val="edge"/>
          <c:yMode val="edge"/>
          <c:x val="4.3144760751059968E-2"/>
          <c:y val="5.3333333333333337E-2"/>
          <c:w val="0.9"/>
          <c:h val="0.11112230971128609"/>
        </c:manualLayout>
      </c:layout>
      <c:overlay val="0"/>
      <c:spPr>
        <a:noFill/>
        <a:ln>
          <a:noFill/>
        </a:ln>
        <a:effectLst/>
      </c:spPr>
      <c:txPr>
        <a:bodyPr rot="0" vert="horz"/>
        <a:lstStyle/>
        <a:p>
          <a:pPr>
            <a:defRPr sz="1400"/>
          </a:pPr>
          <a:endParaRPr lang="hu-HU"/>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4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solidFill>
                <a:srgbClr val="C00000"/>
              </a:solidFill>
            </a:defRPr>
          </a:pPr>
          <a:endParaRPr lang="hu-HU"/>
        </a:p>
      </c:txPr>
    </c:title>
    <c:autoTitleDeleted val="0"/>
    <c:plotArea>
      <c:layout/>
      <c:barChart>
        <c:barDir val="bar"/>
        <c:grouping val="clustered"/>
        <c:varyColors val="0"/>
        <c:ser>
          <c:idx val="0"/>
          <c:order val="0"/>
          <c:tx>
            <c:v>Media rezultatelor pe probe obţinute de elevi</c:v>
          </c:tx>
          <c:invertIfNegative val="0"/>
          <c:dLbls>
            <c:spPr>
              <a:noFill/>
              <a:ln>
                <a:noFill/>
              </a:ln>
              <a:effectLst/>
            </c:spPr>
            <c:txPr>
              <a:bodyPr/>
              <a:lstStyle/>
              <a:p>
                <a:pPr>
                  <a:defRPr sz="1600" b="1"/>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Statistica!$N$4:$S$4</c:f>
              <c:strCache>
                <c:ptCount val="6"/>
                <c:pt idx="0">
                  <c:v>Media Baze de date (8.35)</c:v>
                </c:pt>
                <c:pt idx="1">
                  <c:v>Media Programare (7.39)</c:v>
                </c:pt>
                <c:pt idx="2">
                  <c:v>Media SO si Office (9.56)</c:v>
                </c:pt>
                <c:pt idx="3">
                  <c:v>Media probei practice (8.31)</c:v>
                </c:pt>
                <c:pt idx="4">
                  <c:v>Media PROIECT (9.22)</c:v>
                </c:pt>
                <c:pt idx="5">
                  <c:v>Media notelor finale  acordate (8.77)</c:v>
                </c:pt>
              </c:strCache>
            </c:strRef>
          </c:cat>
          <c:val>
            <c:numRef>
              <c:f>Statistica!$N$13:$S$13</c:f>
              <c:numCache>
                <c:formatCode>General</c:formatCode>
                <c:ptCount val="6"/>
                <c:pt idx="0">
                  <c:v>8.35</c:v>
                </c:pt>
                <c:pt idx="1">
                  <c:v>7.39</c:v>
                </c:pt>
                <c:pt idx="2">
                  <c:v>9.56</c:v>
                </c:pt>
                <c:pt idx="3" formatCode="0.00">
                  <c:v>8.31</c:v>
                </c:pt>
                <c:pt idx="4" formatCode="0.00">
                  <c:v>9.2200000000000006</c:v>
                </c:pt>
                <c:pt idx="5" formatCode="0.00">
                  <c:v>8.77</c:v>
                </c:pt>
              </c:numCache>
            </c:numRef>
          </c:val>
          <c:extLst xmlns:c16r2="http://schemas.microsoft.com/office/drawing/2015/06/chart">
            <c:ext xmlns:c16="http://schemas.microsoft.com/office/drawing/2014/chart" uri="{C3380CC4-5D6E-409C-BE32-E72D297353CC}">
              <c16:uniqueId val="{00000000-7152-426F-85C4-3BC13C2520EB}"/>
            </c:ext>
          </c:extLst>
        </c:ser>
        <c:dLbls>
          <c:showLegendKey val="0"/>
          <c:showVal val="0"/>
          <c:showCatName val="0"/>
          <c:showSerName val="0"/>
          <c:showPercent val="0"/>
          <c:showBubbleSize val="0"/>
        </c:dLbls>
        <c:gapWidth val="150"/>
        <c:axId val="262653952"/>
        <c:axId val="257613824"/>
      </c:barChart>
      <c:catAx>
        <c:axId val="262653952"/>
        <c:scaling>
          <c:orientation val="minMax"/>
        </c:scaling>
        <c:delete val="0"/>
        <c:axPos val="l"/>
        <c:numFmt formatCode="General" sourceLinked="0"/>
        <c:majorTickMark val="out"/>
        <c:minorTickMark val="none"/>
        <c:tickLblPos val="nextTo"/>
        <c:txPr>
          <a:bodyPr/>
          <a:lstStyle/>
          <a:p>
            <a:pPr>
              <a:defRPr sz="1400" b="1"/>
            </a:pPr>
            <a:endParaRPr lang="hu-HU"/>
          </a:p>
        </c:txPr>
        <c:crossAx val="257613824"/>
        <c:crosses val="autoZero"/>
        <c:auto val="1"/>
        <c:lblAlgn val="ctr"/>
        <c:lblOffset val="100"/>
        <c:noMultiLvlLbl val="0"/>
      </c:catAx>
      <c:valAx>
        <c:axId val="257613824"/>
        <c:scaling>
          <c:orientation val="minMax"/>
        </c:scaling>
        <c:delete val="1"/>
        <c:axPos val="b"/>
        <c:majorGridlines/>
        <c:numFmt formatCode="General" sourceLinked="1"/>
        <c:majorTickMark val="out"/>
        <c:minorTickMark val="none"/>
        <c:tickLblPos val="nextTo"/>
        <c:crossAx val="262653952"/>
        <c:crosses val="autoZero"/>
        <c:crossBetween val="between"/>
      </c:valAx>
    </c:plotArea>
    <c:plotVisOnly val="1"/>
    <c:dispBlanksAs val="gap"/>
    <c:showDLblsOverMax val="0"/>
  </c:chart>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8998270300644566E-2"/>
          <c:y val="5.0925925925925923E-2"/>
          <c:w val="0.75126613204056247"/>
          <c:h val="0.82447506561679795"/>
        </c:manualLayout>
      </c:layout>
      <c:bar3DChart>
        <c:barDir val="col"/>
        <c:grouping val="percentStacked"/>
        <c:varyColors val="0"/>
        <c:ser>
          <c:idx val="0"/>
          <c:order val="0"/>
          <c:tx>
            <c:strRef>
              <c:f>'Comparativ 2001-2016'!$B$44</c:f>
              <c:strCache>
                <c:ptCount val="1"/>
                <c:pt idx="0">
                  <c:v>Nr.total elevi înscriși la specializarea matematică-informatică</c:v>
                </c:pt>
              </c:strCache>
            </c:strRef>
          </c:tx>
          <c:spPr>
            <a:solidFill>
              <a:schemeClr val="accent1">
                <a:lumMod val="75000"/>
              </a:schemeClr>
            </a:solidFill>
          </c:spPr>
          <c:invertIfNegative val="0"/>
          <c:dLbls>
            <c:spPr>
              <a:solidFill>
                <a:schemeClr val="accent1">
                  <a:lumMod val="40000"/>
                  <a:lumOff val="60000"/>
                </a:schemeClr>
              </a:solidFill>
              <a:ln>
                <a:solidFill>
                  <a:schemeClr val="accent1">
                    <a:lumMod val="75000"/>
                  </a:schemeClr>
                </a:solid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'Comparativ 2001-2016'!$A$45:$A$52</c:f>
              <c:numCache>
                <c:formatCode>General</c:formatCode>
                <c:ptCount val="8"/>
                <c:pt idx="0">
                  <c:v>2009</c:v>
                </c:pt>
                <c:pt idx="1">
                  <c:v>2010</c:v>
                </c:pt>
                <c:pt idx="2">
                  <c:v>2011</c:v>
                </c:pt>
                <c:pt idx="3">
                  <c:v>2012</c:v>
                </c:pt>
                <c:pt idx="4">
                  <c:v>2013</c:v>
                </c:pt>
                <c:pt idx="5">
                  <c:v>2014</c:v>
                </c:pt>
                <c:pt idx="6">
                  <c:v>2015</c:v>
                </c:pt>
                <c:pt idx="7">
                  <c:v>2016</c:v>
                </c:pt>
              </c:numCache>
            </c:numRef>
          </c:cat>
          <c:val>
            <c:numRef>
              <c:f>'Comparativ 2001-2016'!$B$45:$B$52</c:f>
              <c:numCache>
                <c:formatCode>General</c:formatCode>
                <c:ptCount val="8"/>
                <c:pt idx="0">
                  <c:v>293</c:v>
                </c:pt>
                <c:pt idx="1">
                  <c:v>290</c:v>
                </c:pt>
                <c:pt idx="2">
                  <c:v>263</c:v>
                </c:pt>
                <c:pt idx="3">
                  <c:v>229</c:v>
                </c:pt>
                <c:pt idx="4">
                  <c:v>210</c:v>
                </c:pt>
                <c:pt idx="5">
                  <c:v>221</c:v>
                </c:pt>
                <c:pt idx="6">
                  <c:v>228</c:v>
                </c:pt>
                <c:pt idx="7">
                  <c:v>185</c:v>
                </c:pt>
              </c:numCache>
            </c:numRef>
          </c:val>
          <c:extLst xmlns:c16r2="http://schemas.microsoft.com/office/drawing/2015/06/chart">
            <c:ext xmlns:c16="http://schemas.microsoft.com/office/drawing/2014/chart" uri="{C3380CC4-5D6E-409C-BE32-E72D297353CC}">
              <c16:uniqueId val="{00000000-660F-412E-A258-E9428BA1A2A7}"/>
            </c:ext>
          </c:extLst>
        </c:ser>
        <c:ser>
          <c:idx val="1"/>
          <c:order val="1"/>
          <c:tx>
            <c:strRef>
              <c:f>'Comparativ 2001-2016'!$E$44</c:f>
              <c:strCache>
                <c:ptCount val="1"/>
                <c:pt idx="0">
                  <c:v>Nr.elevi prezenți  la examenul de atestare</c:v>
                </c:pt>
              </c:strCache>
            </c:strRef>
          </c:tx>
          <c:spPr>
            <a:solidFill>
              <a:schemeClr val="accent3">
                <a:lumMod val="60000"/>
                <a:lumOff val="40000"/>
              </a:schemeClr>
            </a:solidFill>
          </c:spPr>
          <c:invertIfNegative val="0"/>
          <c:dLbls>
            <c:spPr>
              <a:solidFill>
                <a:schemeClr val="accent3">
                  <a:lumMod val="75000"/>
                </a:schemeClr>
              </a:solid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'Comparativ 2001-2016'!$A$45:$A$52</c:f>
              <c:numCache>
                <c:formatCode>General</c:formatCode>
                <c:ptCount val="8"/>
                <c:pt idx="0">
                  <c:v>2009</c:v>
                </c:pt>
                <c:pt idx="1">
                  <c:v>2010</c:v>
                </c:pt>
                <c:pt idx="2">
                  <c:v>2011</c:v>
                </c:pt>
                <c:pt idx="3">
                  <c:v>2012</c:v>
                </c:pt>
                <c:pt idx="4">
                  <c:v>2013</c:v>
                </c:pt>
                <c:pt idx="5">
                  <c:v>2014</c:v>
                </c:pt>
                <c:pt idx="6">
                  <c:v>2015</c:v>
                </c:pt>
                <c:pt idx="7">
                  <c:v>2016</c:v>
                </c:pt>
              </c:numCache>
            </c:numRef>
          </c:cat>
          <c:val>
            <c:numRef>
              <c:f>'Comparativ 2001-2016'!$E$45:$E$52</c:f>
              <c:numCache>
                <c:formatCode>General</c:formatCode>
                <c:ptCount val="8"/>
                <c:pt idx="0">
                  <c:v>226</c:v>
                </c:pt>
                <c:pt idx="1">
                  <c:v>234</c:v>
                </c:pt>
                <c:pt idx="2">
                  <c:v>210</c:v>
                </c:pt>
                <c:pt idx="3">
                  <c:v>171</c:v>
                </c:pt>
                <c:pt idx="4">
                  <c:v>123</c:v>
                </c:pt>
                <c:pt idx="5">
                  <c:v>168</c:v>
                </c:pt>
                <c:pt idx="6">
                  <c:v>159</c:v>
                </c:pt>
                <c:pt idx="7">
                  <c:v>125</c:v>
                </c:pt>
              </c:numCache>
            </c:numRef>
          </c:val>
          <c:extLst xmlns:c16r2="http://schemas.microsoft.com/office/drawing/2015/06/chart">
            <c:ext xmlns:c16="http://schemas.microsoft.com/office/drawing/2014/chart" uri="{C3380CC4-5D6E-409C-BE32-E72D297353CC}">
              <c16:uniqueId val="{00000001-660F-412E-A258-E9428BA1A2A7}"/>
            </c:ext>
          </c:extLst>
        </c:ser>
        <c:ser>
          <c:idx val="2"/>
          <c:order val="2"/>
          <c:tx>
            <c:strRef>
              <c:f>'Comparativ 2001-2016'!$G$44</c:f>
              <c:strCache>
                <c:ptCount val="1"/>
                <c:pt idx="0">
                  <c:v>Nr.elevi promovați la examenul de atestare</c:v>
                </c:pt>
              </c:strCache>
            </c:strRef>
          </c:tx>
          <c:spPr>
            <a:solidFill>
              <a:schemeClr val="accent2">
                <a:lumMod val="60000"/>
                <a:lumOff val="40000"/>
              </a:schemeClr>
            </a:solidFill>
          </c:spPr>
          <c:invertIfNegative val="0"/>
          <c:dLbls>
            <c:spPr>
              <a:solidFill>
                <a:schemeClr val="accent2">
                  <a:lumMod val="20000"/>
                  <a:lumOff val="80000"/>
                </a:schemeClr>
              </a:solid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'Comparativ 2001-2016'!$A$45:$A$52</c:f>
              <c:numCache>
                <c:formatCode>General</c:formatCode>
                <c:ptCount val="8"/>
                <c:pt idx="0">
                  <c:v>2009</c:v>
                </c:pt>
                <c:pt idx="1">
                  <c:v>2010</c:v>
                </c:pt>
                <c:pt idx="2">
                  <c:v>2011</c:v>
                </c:pt>
                <c:pt idx="3">
                  <c:v>2012</c:v>
                </c:pt>
                <c:pt idx="4">
                  <c:v>2013</c:v>
                </c:pt>
                <c:pt idx="5">
                  <c:v>2014</c:v>
                </c:pt>
                <c:pt idx="6">
                  <c:v>2015</c:v>
                </c:pt>
                <c:pt idx="7">
                  <c:v>2016</c:v>
                </c:pt>
              </c:numCache>
            </c:numRef>
          </c:cat>
          <c:val>
            <c:numRef>
              <c:f>'Comparativ 2001-2016'!$G$45:$G$52</c:f>
              <c:numCache>
                <c:formatCode>General</c:formatCode>
                <c:ptCount val="8"/>
                <c:pt idx="0">
                  <c:v>225</c:v>
                </c:pt>
                <c:pt idx="1">
                  <c:v>232</c:v>
                </c:pt>
                <c:pt idx="2">
                  <c:v>210</c:v>
                </c:pt>
                <c:pt idx="3">
                  <c:v>158</c:v>
                </c:pt>
                <c:pt idx="4">
                  <c:v>123</c:v>
                </c:pt>
                <c:pt idx="5">
                  <c:v>167</c:v>
                </c:pt>
                <c:pt idx="6">
                  <c:v>158</c:v>
                </c:pt>
                <c:pt idx="7">
                  <c:v>123</c:v>
                </c:pt>
              </c:numCache>
            </c:numRef>
          </c:val>
          <c:extLst xmlns:c16r2="http://schemas.microsoft.com/office/drawing/2015/06/chart">
            <c:ext xmlns:c16="http://schemas.microsoft.com/office/drawing/2014/chart" uri="{C3380CC4-5D6E-409C-BE32-E72D297353CC}">
              <c16:uniqueId val="{00000002-660F-412E-A258-E9428BA1A2A7}"/>
            </c:ext>
          </c:extLst>
        </c:ser>
        <c:dLbls>
          <c:showLegendKey val="0"/>
          <c:showVal val="0"/>
          <c:showCatName val="0"/>
          <c:showSerName val="0"/>
          <c:showPercent val="0"/>
          <c:showBubbleSize val="0"/>
        </c:dLbls>
        <c:gapWidth val="150"/>
        <c:shape val="box"/>
        <c:axId val="170055168"/>
        <c:axId val="169601856"/>
        <c:axId val="0"/>
      </c:bar3DChart>
      <c:catAx>
        <c:axId val="170055168"/>
        <c:scaling>
          <c:orientation val="minMax"/>
        </c:scaling>
        <c:delete val="0"/>
        <c:axPos val="b"/>
        <c:numFmt formatCode="General" sourceLinked="1"/>
        <c:majorTickMark val="out"/>
        <c:minorTickMark val="none"/>
        <c:tickLblPos val="nextTo"/>
        <c:txPr>
          <a:bodyPr rot="0" vert="horz"/>
          <a:lstStyle/>
          <a:p>
            <a:pPr>
              <a:defRPr/>
            </a:pPr>
            <a:endParaRPr lang="hu-HU"/>
          </a:p>
        </c:txPr>
        <c:crossAx val="169601856"/>
        <c:crosses val="autoZero"/>
        <c:auto val="1"/>
        <c:lblAlgn val="ctr"/>
        <c:lblOffset val="100"/>
        <c:noMultiLvlLbl val="0"/>
      </c:catAx>
      <c:valAx>
        <c:axId val="169601856"/>
        <c:scaling>
          <c:orientation val="minMax"/>
        </c:scaling>
        <c:delete val="1"/>
        <c:axPos val="l"/>
        <c:numFmt formatCode="0%" sourceLinked="1"/>
        <c:majorTickMark val="out"/>
        <c:minorTickMark val="none"/>
        <c:tickLblPos val="nextTo"/>
        <c:crossAx val="170055168"/>
        <c:crosses val="autoZero"/>
        <c:crossBetween val="between"/>
      </c:valAx>
      <c:spPr>
        <a:noFill/>
        <a:ln w="25400">
          <a:noFill/>
        </a:ln>
      </c:spPr>
    </c:plotArea>
    <c:legend>
      <c:legendPos val="r"/>
      <c:layout>
        <c:manualLayout>
          <c:xMode val="edge"/>
          <c:yMode val="edge"/>
          <c:x val="0.76633194460006859"/>
          <c:y val="0.15510425780110818"/>
          <c:w val="0.22195678968330768"/>
          <c:h val="0.67950933216681253"/>
        </c:manualLayout>
      </c:layout>
      <c:overlay val="0"/>
    </c:legend>
    <c:plotVisOnly val="1"/>
    <c:dispBlanksAs val="gap"/>
    <c:showDLblsOverMax val="0"/>
  </c:chart>
  <c:txPr>
    <a:bodyPr/>
    <a:lstStyle/>
    <a:p>
      <a:pPr>
        <a:defRPr sz="1400" b="1" i="0" u="none" strike="noStrike"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C00000"/>
                </a:solidFill>
              </a:defRPr>
            </a:pPr>
            <a:r>
              <a:rPr lang="en-US" sz="1600">
                <a:solidFill>
                  <a:srgbClr val="C00000"/>
                </a:solidFill>
              </a:rPr>
              <a:t>Statistică comparativă a candidaţilor înscrişi şi promovați la examenul de atestare, în funcție de numărul absolvenților claselor de matematică-informatică</a:t>
            </a:r>
          </a:p>
        </c:rich>
      </c:tx>
      <c:layout/>
      <c:overlay val="1"/>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2.2633744855967079E-2"/>
          <c:y val="0.25888196201015501"/>
          <c:w val="0.97299488026959591"/>
          <c:h val="0.63912653862587721"/>
        </c:manualLayout>
      </c:layout>
      <c:bar3DChart>
        <c:barDir val="col"/>
        <c:grouping val="clustered"/>
        <c:varyColors val="0"/>
        <c:ser>
          <c:idx val="0"/>
          <c:order val="0"/>
          <c:tx>
            <c:strRef>
              <c:f>'Comparativ 2001-2016'!$C$44</c:f>
              <c:strCache>
                <c:ptCount val="1"/>
                <c:pt idx="0">
                  <c:v>Nr. elevi înscriși la examenul de atestare</c:v>
                </c:pt>
              </c:strCache>
            </c:strRef>
          </c:tx>
          <c:invertIfNegative val="0"/>
          <c:dLbls>
            <c:dLbl>
              <c:idx val="1"/>
              <c:layout>
                <c:manualLayout>
                  <c:x val="5.1679586563307496E-3"/>
                  <c:y val="-9.302325581395348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BB2-4235-9BC6-85EEA231163F}"/>
                </c:ext>
              </c:extLst>
            </c:dLbl>
            <c:dLbl>
              <c:idx val="4"/>
              <c:layout>
                <c:manualLayout>
                  <c:x val="7.1301247771835136E-3"/>
                  <c:y val="9.302325581395406E-3"/>
                </c:manualLayout>
              </c:layout>
              <c:spPr/>
              <c:txPr>
                <a:bodyPr/>
                <a:lstStyle/>
                <a:p>
                  <a:pPr>
                    <a:defRPr/>
                  </a:pPr>
                  <a:endParaRPr lang="hu-H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BB2-4235-9BC6-85EEA231163F}"/>
                </c:ext>
              </c:extLst>
            </c:dLbl>
            <c:dLbl>
              <c:idx val="5"/>
              <c:layout>
                <c:manualLayout>
                  <c:x val="-1.0335917312661499E-2"/>
                  <c:y val="-3.100775193798449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BB2-4235-9BC6-85EEA231163F}"/>
                </c:ext>
              </c:extLst>
            </c:dLbl>
            <c:dLbl>
              <c:idx val="6"/>
              <c:layout>
                <c:manualLayout>
                  <c:x val="2.1390374331550801E-2"/>
                  <c:y val="-3.1007751937984496E-3"/>
                </c:manualLayout>
              </c:layout>
              <c:spPr/>
              <c:txPr>
                <a:bodyPr/>
                <a:lstStyle/>
                <a:p>
                  <a:pPr>
                    <a:defRPr/>
                  </a:pPr>
                  <a:endParaRPr lang="hu-H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BB2-4235-9BC6-85EEA231163F}"/>
                </c:ext>
              </c:extLst>
            </c:dLbl>
            <c:spPr>
              <a:noFill/>
              <a:ln w="2540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'Comparativ 2001-2016'!$A$45:$A$52</c:f>
              <c:numCache>
                <c:formatCode>General</c:formatCode>
                <c:ptCount val="8"/>
                <c:pt idx="0">
                  <c:v>2009</c:v>
                </c:pt>
                <c:pt idx="1">
                  <c:v>2010</c:v>
                </c:pt>
                <c:pt idx="2">
                  <c:v>2011</c:v>
                </c:pt>
                <c:pt idx="3">
                  <c:v>2012</c:v>
                </c:pt>
                <c:pt idx="4">
                  <c:v>2013</c:v>
                </c:pt>
                <c:pt idx="5">
                  <c:v>2014</c:v>
                </c:pt>
                <c:pt idx="6">
                  <c:v>2015</c:v>
                </c:pt>
                <c:pt idx="7">
                  <c:v>2016</c:v>
                </c:pt>
              </c:numCache>
            </c:numRef>
          </c:cat>
          <c:val>
            <c:numRef>
              <c:f>'Comparativ 2001-2016'!$D$45:$D$52</c:f>
              <c:numCache>
                <c:formatCode>0.00%</c:formatCode>
                <c:ptCount val="8"/>
                <c:pt idx="0">
                  <c:v>0.94880546075085326</c:v>
                </c:pt>
                <c:pt idx="1">
                  <c:v>0.8172413793103448</c:v>
                </c:pt>
                <c:pt idx="2">
                  <c:v>0.92775665399239549</c:v>
                </c:pt>
                <c:pt idx="3">
                  <c:v>0.8733624454148472</c:v>
                </c:pt>
                <c:pt idx="4">
                  <c:v>0.66666666666666663</c:v>
                </c:pt>
                <c:pt idx="5">
                  <c:v>0.78733031674208143</c:v>
                </c:pt>
                <c:pt idx="6">
                  <c:v>0.77631578947368418</c:v>
                </c:pt>
                <c:pt idx="7">
                  <c:v>0.77297297297297296</c:v>
                </c:pt>
              </c:numCache>
            </c:numRef>
          </c:val>
          <c:extLst xmlns:c16r2="http://schemas.microsoft.com/office/drawing/2015/06/chart">
            <c:ext xmlns:c16="http://schemas.microsoft.com/office/drawing/2014/chart" uri="{C3380CC4-5D6E-409C-BE32-E72D297353CC}">
              <c16:uniqueId val="{00000004-0BB2-4235-9BC6-85EEA231163F}"/>
            </c:ext>
          </c:extLst>
        </c:ser>
        <c:ser>
          <c:idx val="1"/>
          <c:order val="1"/>
          <c:tx>
            <c:strRef>
              <c:f>'Comparativ 2001-2016'!$G$44</c:f>
              <c:strCache>
                <c:ptCount val="1"/>
                <c:pt idx="0">
                  <c:v>Nr.elevi promovați la examenul de atestare</c:v>
                </c:pt>
              </c:strCache>
            </c:strRef>
          </c:tx>
          <c:invertIfNegative val="0"/>
          <c:dLbls>
            <c:dLbl>
              <c:idx val="0"/>
              <c:layout>
                <c:manualLayout>
                  <c:x val="2.4117140396210147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BB2-4235-9BC6-85EEA231163F}"/>
                </c:ext>
              </c:extLst>
            </c:dLbl>
            <c:dLbl>
              <c:idx val="1"/>
              <c:layout>
                <c:manualLayout>
                  <c:x val="3.6175710594315243E-2"/>
                  <c:y val="9.302325581395348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BB2-4235-9BC6-85EEA231163F}"/>
                </c:ext>
              </c:extLst>
            </c:dLbl>
            <c:dLbl>
              <c:idx val="2"/>
              <c:layout>
                <c:manualLayout>
                  <c:x val="1.8949181739879414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BB2-4235-9BC6-85EEA231163F}"/>
                </c:ext>
              </c:extLst>
            </c:dLbl>
            <c:dLbl>
              <c:idx val="3"/>
              <c:layout>
                <c:manualLayout>
                  <c:x val="1.8949181739879351E-2"/>
                  <c:y val="3.100775193798449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BB2-4235-9BC6-85EEA231163F}"/>
                </c:ext>
              </c:extLst>
            </c:dLbl>
            <c:dLbl>
              <c:idx val="4"/>
              <c:layout>
                <c:manualLayout>
                  <c:x val="2.4117140396210102E-2"/>
                  <c:y val="-5.6846888519531126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BB2-4235-9BC6-85EEA231163F}"/>
                </c:ext>
              </c:extLst>
            </c:dLbl>
            <c:dLbl>
              <c:idx val="5"/>
              <c:layout>
                <c:manualLayout>
                  <c:x val="2.756244616709720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BB2-4235-9BC6-85EEA231163F}"/>
                </c:ext>
              </c:extLst>
            </c:dLbl>
            <c:dLbl>
              <c:idx val="6"/>
              <c:layout>
                <c:manualLayout>
                  <c:x val="2.0671834625322998E-2"/>
                  <c:y val="3.100775193798392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BB2-4235-9BC6-85EEA231163F}"/>
                </c:ext>
              </c:extLst>
            </c:dLbl>
            <c:dLbl>
              <c:idx val="7"/>
              <c:layout>
                <c:manualLayout>
                  <c:x val="2.583979328165362E-2"/>
                  <c:y val="-3.100775193798506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BB2-4235-9BC6-85EEA231163F}"/>
                </c:ext>
              </c:extLst>
            </c:dLbl>
            <c:spPr>
              <a:noFill/>
              <a:ln w="25400">
                <a:noFill/>
              </a:ln>
            </c:spPr>
            <c:txPr>
              <a:bodyPr/>
              <a:lstStyle/>
              <a:p>
                <a:pPr algn="r">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'Comparativ 2001-2016'!$A$45:$A$52</c:f>
              <c:numCache>
                <c:formatCode>General</c:formatCode>
                <c:ptCount val="8"/>
                <c:pt idx="0">
                  <c:v>2009</c:v>
                </c:pt>
                <c:pt idx="1">
                  <c:v>2010</c:v>
                </c:pt>
                <c:pt idx="2">
                  <c:v>2011</c:v>
                </c:pt>
                <c:pt idx="3">
                  <c:v>2012</c:v>
                </c:pt>
                <c:pt idx="4">
                  <c:v>2013</c:v>
                </c:pt>
                <c:pt idx="5">
                  <c:v>2014</c:v>
                </c:pt>
                <c:pt idx="6">
                  <c:v>2015</c:v>
                </c:pt>
                <c:pt idx="7">
                  <c:v>2016</c:v>
                </c:pt>
              </c:numCache>
            </c:numRef>
          </c:cat>
          <c:val>
            <c:numRef>
              <c:f>'Comparativ 2001-2016'!$H$45:$H$52</c:f>
              <c:numCache>
                <c:formatCode>0.00%</c:formatCode>
                <c:ptCount val="8"/>
                <c:pt idx="0">
                  <c:v>0.76791808873720135</c:v>
                </c:pt>
                <c:pt idx="1">
                  <c:v>0.8</c:v>
                </c:pt>
                <c:pt idx="2">
                  <c:v>0.79847908745247154</c:v>
                </c:pt>
                <c:pt idx="3">
                  <c:v>0.68995633187772931</c:v>
                </c:pt>
                <c:pt idx="4">
                  <c:v>0.58571428571428574</c:v>
                </c:pt>
                <c:pt idx="5">
                  <c:v>0.75565610859728505</c:v>
                </c:pt>
                <c:pt idx="6">
                  <c:v>0.69298245614035092</c:v>
                </c:pt>
                <c:pt idx="7">
                  <c:v>0.66486486486486485</c:v>
                </c:pt>
              </c:numCache>
            </c:numRef>
          </c:val>
          <c:extLst xmlns:c16r2="http://schemas.microsoft.com/office/drawing/2015/06/chart">
            <c:ext xmlns:c16="http://schemas.microsoft.com/office/drawing/2014/chart" uri="{C3380CC4-5D6E-409C-BE32-E72D297353CC}">
              <c16:uniqueId val="{0000000D-0BB2-4235-9BC6-85EEA231163F}"/>
            </c:ext>
          </c:extLst>
        </c:ser>
        <c:dLbls>
          <c:showLegendKey val="0"/>
          <c:showVal val="0"/>
          <c:showCatName val="0"/>
          <c:showSerName val="0"/>
          <c:showPercent val="0"/>
          <c:showBubbleSize val="0"/>
        </c:dLbls>
        <c:gapWidth val="150"/>
        <c:shape val="cylinder"/>
        <c:axId val="263354368"/>
        <c:axId val="257616704"/>
        <c:axId val="0"/>
      </c:bar3DChart>
      <c:catAx>
        <c:axId val="263354368"/>
        <c:scaling>
          <c:orientation val="minMax"/>
        </c:scaling>
        <c:delete val="0"/>
        <c:axPos val="b"/>
        <c:numFmt formatCode="General" sourceLinked="1"/>
        <c:majorTickMark val="out"/>
        <c:minorTickMark val="none"/>
        <c:tickLblPos val="nextTo"/>
        <c:txPr>
          <a:bodyPr rot="0" vert="horz"/>
          <a:lstStyle/>
          <a:p>
            <a:pPr>
              <a:defRPr/>
            </a:pPr>
            <a:endParaRPr lang="hu-HU"/>
          </a:p>
        </c:txPr>
        <c:crossAx val="257616704"/>
        <c:crosses val="autoZero"/>
        <c:auto val="1"/>
        <c:lblAlgn val="ctr"/>
        <c:lblOffset val="100"/>
        <c:noMultiLvlLbl val="0"/>
      </c:catAx>
      <c:valAx>
        <c:axId val="257616704"/>
        <c:scaling>
          <c:orientation val="minMax"/>
        </c:scaling>
        <c:delete val="1"/>
        <c:axPos val="l"/>
        <c:numFmt formatCode="0.00%" sourceLinked="1"/>
        <c:majorTickMark val="out"/>
        <c:minorTickMark val="none"/>
        <c:tickLblPos val="nextTo"/>
        <c:crossAx val="263354368"/>
        <c:crosses val="autoZero"/>
        <c:crossBetween val="between"/>
      </c:valAx>
      <c:spPr>
        <a:noFill/>
        <a:ln w="25400">
          <a:noFill/>
        </a:ln>
      </c:spPr>
    </c:plotArea>
    <c:legend>
      <c:legendPos val="r"/>
      <c:layout>
        <c:manualLayout>
          <c:xMode val="edge"/>
          <c:yMode val="edge"/>
          <c:x val="0.51916533299191259"/>
          <c:y val="0.17422012505789716"/>
          <c:w val="0.47972953075987451"/>
          <c:h val="0.13952910297977458"/>
        </c:manualLayout>
      </c:layout>
      <c:overlay val="0"/>
    </c:legend>
    <c:plotVisOnly val="1"/>
    <c:dispBlanksAs val="gap"/>
    <c:showDLblsOverMax val="0"/>
  </c:chart>
  <c:txPr>
    <a:bodyPr/>
    <a:lstStyle/>
    <a:p>
      <a:pPr>
        <a:defRPr sz="1400" b="1" i="0" u="none" strike="noStrike"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ro-RO" dirty="0">
                <a:solidFill>
                  <a:schemeClr val="tx2">
                    <a:lumMod val="60000"/>
                    <a:lumOff val="40000"/>
                  </a:schemeClr>
                </a:solidFill>
              </a:rPr>
              <a:t>În funcție de statut</a:t>
            </a:r>
            <a:endParaRPr lang="en-US" dirty="0">
              <a:solidFill>
                <a:schemeClr val="tx2">
                  <a:lumMod val="60000"/>
                  <a:lumOff val="40000"/>
                </a:schemeClr>
              </a:solidFill>
            </a:endParaRPr>
          </a:p>
        </c:rich>
      </c:tx>
      <c:layout/>
      <c:overlay val="0"/>
      <c:spPr>
        <a:noFill/>
        <a:ln>
          <a:noFill/>
        </a:ln>
        <a:effectLst/>
      </c:spPr>
    </c:title>
    <c:autoTitleDeleted val="0"/>
    <c:plotArea>
      <c:layout/>
      <c:barChart>
        <c:barDir val="col"/>
        <c:grouping val="clustered"/>
        <c:varyColors val="0"/>
        <c:ser>
          <c:idx val="0"/>
          <c:order val="0"/>
          <c:tx>
            <c:v>Statutul profesorilor de informatică în anul școlar 2015-2016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GRAFICE_INFORMATICA!$A$4:$A$7</c:f>
              <c:strCache>
                <c:ptCount val="4"/>
                <c:pt idx="0">
                  <c:v>Asociat</c:v>
                </c:pt>
                <c:pt idx="1">
                  <c:v>Suplinitor calificat</c:v>
                </c:pt>
                <c:pt idx="2">
                  <c:v>Suplinitor necalificat</c:v>
                </c:pt>
                <c:pt idx="3">
                  <c:v>Titular</c:v>
                </c:pt>
              </c:strCache>
            </c:strRef>
          </c:cat>
          <c:val>
            <c:numRef>
              <c:f>GRAFICE_INFORMATICA!$E$4:$E$7</c:f>
              <c:numCache>
                <c:formatCode>General</c:formatCode>
                <c:ptCount val="4"/>
                <c:pt idx="0">
                  <c:v>3</c:v>
                </c:pt>
                <c:pt idx="1">
                  <c:v>3</c:v>
                </c:pt>
                <c:pt idx="2">
                  <c:v>2</c:v>
                </c:pt>
                <c:pt idx="3">
                  <c:v>24</c:v>
                </c:pt>
              </c:numCache>
            </c:numRef>
          </c:val>
          <c:extLst xmlns:c16r2="http://schemas.microsoft.com/office/drawing/2015/06/chart">
            <c:ext xmlns:c16="http://schemas.microsoft.com/office/drawing/2014/chart" uri="{C3380CC4-5D6E-409C-BE32-E72D297353CC}">
              <c16:uniqueId val="{00000000-57AF-4E9B-AE99-D68589D116D0}"/>
            </c:ext>
          </c:extLst>
        </c:ser>
        <c:dLbls>
          <c:dLblPos val="outEnd"/>
          <c:showLegendKey val="0"/>
          <c:showVal val="1"/>
          <c:showCatName val="0"/>
          <c:showSerName val="0"/>
          <c:showPercent val="0"/>
          <c:showBubbleSize val="0"/>
        </c:dLbls>
        <c:gapWidth val="219"/>
        <c:overlap val="-27"/>
        <c:axId val="170212864"/>
        <c:axId val="169604160"/>
      </c:barChart>
      <c:catAx>
        <c:axId val="17021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9604160"/>
        <c:crosses val="autoZero"/>
        <c:auto val="1"/>
        <c:lblAlgn val="ctr"/>
        <c:lblOffset val="100"/>
        <c:noMultiLvlLbl val="0"/>
      </c:catAx>
      <c:valAx>
        <c:axId val="16960416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2128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title>
    <c:autoTitleDeleted val="0"/>
    <c:plotArea>
      <c:layout/>
      <c:barChart>
        <c:barDir val="col"/>
        <c:grouping val="clustered"/>
        <c:varyColors val="0"/>
        <c:ser>
          <c:idx val="0"/>
          <c:order val="0"/>
          <c:tx>
            <c:v>În funcție de gradul didactic</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GRAFICE_INFORMATICA!$B$11:$E$11</c:f>
              <c:strCache>
                <c:ptCount val="4"/>
                <c:pt idx="0">
                  <c:v>Definitivat</c:v>
                </c:pt>
                <c:pt idx="1">
                  <c:v>fără grad</c:v>
                </c:pt>
                <c:pt idx="2">
                  <c:v>Grad I</c:v>
                </c:pt>
                <c:pt idx="3">
                  <c:v>Grad II</c:v>
                </c:pt>
              </c:strCache>
            </c:strRef>
          </c:cat>
          <c:val>
            <c:numRef>
              <c:f>GRAFICE_INFORMATICA!$B$16:$E$16</c:f>
              <c:numCache>
                <c:formatCode>General</c:formatCode>
                <c:ptCount val="4"/>
                <c:pt idx="0">
                  <c:v>4</c:v>
                </c:pt>
                <c:pt idx="1">
                  <c:v>5</c:v>
                </c:pt>
                <c:pt idx="2">
                  <c:v>18</c:v>
                </c:pt>
                <c:pt idx="3">
                  <c:v>5</c:v>
                </c:pt>
              </c:numCache>
            </c:numRef>
          </c:val>
          <c:extLst xmlns:c16r2="http://schemas.microsoft.com/office/drawing/2015/06/chart">
            <c:ext xmlns:c16="http://schemas.microsoft.com/office/drawing/2014/chart" uri="{C3380CC4-5D6E-409C-BE32-E72D297353CC}">
              <c16:uniqueId val="{00000000-B5EA-41CE-BD31-480C2099BEAB}"/>
            </c:ext>
          </c:extLst>
        </c:ser>
        <c:dLbls>
          <c:dLblPos val="outEnd"/>
          <c:showLegendKey val="0"/>
          <c:showVal val="1"/>
          <c:showCatName val="0"/>
          <c:showSerName val="0"/>
          <c:showPercent val="0"/>
          <c:showBubbleSize val="0"/>
        </c:dLbls>
        <c:gapWidth val="219"/>
        <c:overlap val="-27"/>
        <c:axId val="170237952"/>
        <c:axId val="169605888"/>
      </c:barChart>
      <c:catAx>
        <c:axId val="17023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9605888"/>
        <c:crosses val="autoZero"/>
        <c:auto val="1"/>
        <c:lblAlgn val="ctr"/>
        <c:lblOffset val="100"/>
        <c:noMultiLvlLbl val="0"/>
      </c:catAx>
      <c:valAx>
        <c:axId val="1696058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237952"/>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defRPr>
            </a:pPr>
            <a:r>
              <a:rPr lang="ro-RO">
                <a:solidFill>
                  <a:schemeClr val="tx2">
                    <a:lumMod val="60000"/>
                    <a:lumOff val="40000"/>
                  </a:schemeClr>
                </a:solidFill>
              </a:rPr>
              <a:t>În funcție de normă</a:t>
            </a:r>
            <a:endParaRPr lang="en-US">
              <a:solidFill>
                <a:schemeClr val="tx2">
                  <a:lumMod val="60000"/>
                  <a:lumOff val="40000"/>
                </a:schemeClr>
              </a:solidFill>
            </a:endParaRPr>
          </a:p>
        </c:rich>
      </c:tx>
      <c:layout/>
      <c:overlay val="0"/>
      <c:spPr>
        <a:noFill/>
        <a:ln>
          <a:noFill/>
        </a:ln>
        <a:effectLst/>
      </c:spPr>
    </c:title>
    <c:autoTitleDeleted val="0"/>
    <c:plotArea>
      <c:layout/>
      <c:barChart>
        <c:barDir val="col"/>
        <c:grouping val="clustered"/>
        <c:varyColors val="0"/>
        <c:ser>
          <c:idx val="0"/>
          <c:order val="0"/>
          <c:tx>
            <c:v>Profesori informatică în anul școlar 2015-2016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GRAFICE_INFORMATICA!$B$3:$D$3</c:f>
              <c:strCache>
                <c:ptCount val="3"/>
                <c:pt idx="0">
                  <c:v>1/2 normă</c:v>
                </c:pt>
                <c:pt idx="1">
                  <c:v>Întreagă</c:v>
                </c:pt>
                <c:pt idx="2">
                  <c:v>PCO</c:v>
                </c:pt>
              </c:strCache>
            </c:strRef>
          </c:cat>
          <c:val>
            <c:numRef>
              <c:f>GRAFICE_INFORMATICA!$B$8:$D$8</c:f>
              <c:numCache>
                <c:formatCode>General</c:formatCode>
                <c:ptCount val="3"/>
                <c:pt idx="0">
                  <c:v>4</c:v>
                </c:pt>
                <c:pt idx="1">
                  <c:v>26</c:v>
                </c:pt>
                <c:pt idx="2">
                  <c:v>2</c:v>
                </c:pt>
              </c:numCache>
            </c:numRef>
          </c:val>
          <c:extLst xmlns:c16r2="http://schemas.microsoft.com/office/drawing/2015/06/chart">
            <c:ext xmlns:c16="http://schemas.microsoft.com/office/drawing/2014/chart" uri="{C3380CC4-5D6E-409C-BE32-E72D297353CC}">
              <c16:uniqueId val="{00000000-67B6-43F1-9FC5-8FB4EEFAEAEF}"/>
            </c:ext>
          </c:extLst>
        </c:ser>
        <c:dLbls>
          <c:dLblPos val="outEnd"/>
          <c:showLegendKey val="0"/>
          <c:showVal val="1"/>
          <c:showCatName val="0"/>
          <c:showSerName val="0"/>
          <c:showPercent val="0"/>
          <c:showBubbleSize val="0"/>
        </c:dLbls>
        <c:gapWidth val="219"/>
        <c:overlap val="-27"/>
        <c:axId val="170238464"/>
        <c:axId val="169173568"/>
      </c:barChart>
      <c:catAx>
        <c:axId val="17023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9173568"/>
        <c:crosses val="autoZero"/>
        <c:auto val="1"/>
        <c:lblAlgn val="ctr"/>
        <c:lblOffset val="100"/>
        <c:noMultiLvlLbl val="0"/>
      </c:catAx>
      <c:valAx>
        <c:axId val="1691735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238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r>
              <a:rPr lang="ro-RO" sz="1400" dirty="0">
                <a:solidFill>
                  <a:schemeClr val="accent1"/>
                </a:solidFill>
              </a:rPr>
              <a:t>Prezența în funcție de </a:t>
            </a:r>
            <a:r>
              <a:rPr lang="ro-RO" sz="1400" u="sng" dirty="0">
                <a:solidFill>
                  <a:schemeClr val="accent1"/>
                </a:solidFill>
              </a:rPr>
              <a:t>forma de învățământ  absolvită </a:t>
            </a:r>
            <a:r>
              <a:rPr lang="ro-RO" sz="1400" dirty="0">
                <a:solidFill>
                  <a:schemeClr val="accent1"/>
                </a:solidFill>
              </a:rPr>
              <a:t>de candidați</a:t>
            </a:r>
            <a:endParaRPr lang="en-US" sz="1400" dirty="0">
              <a:solidFill>
                <a:schemeClr val="accent1"/>
              </a:solidFill>
            </a:endParaRPr>
          </a:p>
        </c:rich>
      </c:tx>
      <c:layout/>
      <c:overlay val="0"/>
      <c:spPr>
        <a:noFill/>
        <a:ln>
          <a:noFill/>
        </a:ln>
        <a:effectLst/>
      </c:sp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anchor="ctr" anchorCtr="1"/>
              <a:lstStyle/>
              <a:p>
                <a:pPr>
                  <a:defRPr sz="11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STATISTICI!$A$37:$A$39</c:f>
              <c:strCache>
                <c:ptCount val="3"/>
                <c:pt idx="0">
                  <c:v>Frecvență redusă (12)</c:v>
                </c:pt>
                <c:pt idx="1">
                  <c:v>Seral (4)</c:v>
                </c:pt>
                <c:pt idx="2">
                  <c:v>Zi (1271)</c:v>
                </c:pt>
              </c:strCache>
            </c:strRef>
          </c:cat>
          <c:val>
            <c:numRef>
              <c:f>STATISTICI!$E$37:$E$39</c:f>
              <c:numCache>
                <c:formatCode>0.00%</c:formatCode>
                <c:ptCount val="3"/>
                <c:pt idx="0">
                  <c:v>1</c:v>
                </c:pt>
                <c:pt idx="1">
                  <c:v>0.8</c:v>
                </c:pt>
                <c:pt idx="2">
                  <c:v>0.98680124223602483</c:v>
                </c:pt>
              </c:numCache>
            </c:numRef>
          </c:val>
          <c:extLst xmlns:c16r2="http://schemas.microsoft.com/office/drawing/2015/06/chart">
            <c:ext xmlns:c16="http://schemas.microsoft.com/office/drawing/2014/chart" uri="{C3380CC4-5D6E-409C-BE32-E72D297353CC}">
              <c16:uniqueId val="{00000000-0D69-4C31-8BED-C4A943345935}"/>
            </c:ext>
          </c:extLst>
        </c:ser>
        <c:dLbls>
          <c:dLblPos val="inEnd"/>
          <c:showLegendKey val="0"/>
          <c:showVal val="1"/>
          <c:showCatName val="0"/>
          <c:showSerName val="0"/>
          <c:showPercent val="0"/>
          <c:showBubbleSize val="0"/>
        </c:dLbls>
        <c:gapWidth val="65"/>
        <c:axId val="166240768"/>
        <c:axId val="166962304"/>
      </c:barChart>
      <c:catAx>
        <c:axId val="1662407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6962304"/>
        <c:crosses val="autoZero"/>
        <c:auto val="1"/>
        <c:lblAlgn val="ctr"/>
        <c:lblOffset val="100"/>
        <c:noMultiLvlLbl val="0"/>
      </c:catAx>
      <c:valAx>
        <c:axId val="16696230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662407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title>
    <c:autoTitleDeleted val="0"/>
    <c:plotArea>
      <c:layout/>
      <c:barChart>
        <c:barDir val="col"/>
        <c:grouping val="clustered"/>
        <c:varyColors val="0"/>
        <c:ser>
          <c:idx val="0"/>
          <c:order val="0"/>
          <c:tx>
            <c:v>În funcție de vechime </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GRAFICE_INFORMATICA!$P$10:$W$10</c:f>
              <c:strCache>
                <c:ptCount val="8"/>
                <c:pt idx="0">
                  <c:v>0-5 ani</c:v>
                </c:pt>
                <c:pt idx="1">
                  <c:v>6-10 ani</c:v>
                </c:pt>
                <c:pt idx="2">
                  <c:v>11-15 ani</c:v>
                </c:pt>
                <c:pt idx="3">
                  <c:v>16-20 ani</c:v>
                </c:pt>
                <c:pt idx="4">
                  <c:v>21-25 ani</c:v>
                </c:pt>
                <c:pt idx="5">
                  <c:v>26-30 ani</c:v>
                </c:pt>
                <c:pt idx="6">
                  <c:v>31-35 ani</c:v>
                </c:pt>
                <c:pt idx="7">
                  <c:v>36-40 ani</c:v>
                </c:pt>
              </c:strCache>
            </c:strRef>
          </c:cat>
          <c:val>
            <c:numRef>
              <c:f>GRAFICE_INFORMATICA!$P$11:$W$11</c:f>
              <c:numCache>
                <c:formatCode>General</c:formatCode>
                <c:ptCount val="8"/>
                <c:pt idx="0">
                  <c:v>4</c:v>
                </c:pt>
                <c:pt idx="1">
                  <c:v>3</c:v>
                </c:pt>
                <c:pt idx="2">
                  <c:v>4</c:v>
                </c:pt>
                <c:pt idx="3">
                  <c:v>11</c:v>
                </c:pt>
                <c:pt idx="4">
                  <c:v>4</c:v>
                </c:pt>
                <c:pt idx="5">
                  <c:v>2</c:v>
                </c:pt>
                <c:pt idx="6">
                  <c:v>3</c:v>
                </c:pt>
                <c:pt idx="7">
                  <c:v>1</c:v>
                </c:pt>
              </c:numCache>
            </c:numRef>
          </c:val>
          <c:extLst xmlns:c16r2="http://schemas.microsoft.com/office/drawing/2015/06/chart">
            <c:ext xmlns:c16="http://schemas.microsoft.com/office/drawing/2014/chart" uri="{C3380CC4-5D6E-409C-BE32-E72D297353CC}">
              <c16:uniqueId val="{00000000-90A0-4EE5-8F82-4DB2D2FBF1EE}"/>
            </c:ext>
          </c:extLst>
        </c:ser>
        <c:dLbls>
          <c:dLblPos val="outEnd"/>
          <c:showLegendKey val="0"/>
          <c:showVal val="1"/>
          <c:showCatName val="0"/>
          <c:showSerName val="0"/>
          <c:showPercent val="0"/>
          <c:showBubbleSize val="0"/>
        </c:dLbls>
        <c:gapWidth val="219"/>
        <c:overlap val="-27"/>
        <c:axId val="170239488"/>
        <c:axId val="169175296"/>
      </c:barChart>
      <c:catAx>
        <c:axId val="17023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9175296"/>
        <c:crosses val="autoZero"/>
        <c:auto val="1"/>
        <c:lblAlgn val="ctr"/>
        <c:lblOffset val="100"/>
        <c:noMultiLvlLbl val="0"/>
      </c:catAx>
      <c:valAx>
        <c:axId val="1691752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239488"/>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r>
              <a:rPr lang="ro-RO" sz="1400">
                <a:solidFill>
                  <a:schemeClr val="accent1"/>
                </a:solidFill>
              </a:rPr>
              <a:t>Statistica susținerii probei</a:t>
            </a:r>
            <a:endParaRPr lang="en-US" sz="1400">
              <a:solidFill>
                <a:schemeClr val="accent1"/>
              </a:solidFill>
            </a:endParaRPr>
          </a:p>
        </c:rich>
      </c:tx>
      <c:layout/>
      <c:overlay val="0"/>
      <c:spPr>
        <a:noFill/>
        <a:ln>
          <a:noFill/>
        </a:ln>
        <a:effectLst/>
      </c:sp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anchor="ctr" anchorCtr="1"/>
              <a:lstStyle/>
              <a:p>
                <a:pPr>
                  <a:defRPr sz="11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STATISTICI!$M$37:$M$39</c:f>
              <c:strCache>
                <c:ptCount val="3"/>
                <c:pt idx="0">
                  <c:v>Recunoașterea probei</c:v>
                </c:pt>
                <c:pt idx="1">
                  <c:v>Echivalarea probei (ECDL)</c:v>
                </c:pt>
                <c:pt idx="2">
                  <c:v>Au susținut proba</c:v>
                </c:pt>
              </c:strCache>
            </c:strRef>
          </c:cat>
          <c:val>
            <c:numRef>
              <c:f>STATISTICI!$N$37:$N$39</c:f>
              <c:numCache>
                <c:formatCode>General</c:formatCode>
                <c:ptCount val="3"/>
                <c:pt idx="0">
                  <c:v>150</c:v>
                </c:pt>
                <c:pt idx="1">
                  <c:v>60</c:v>
                </c:pt>
                <c:pt idx="2">
                  <c:v>1077</c:v>
                </c:pt>
              </c:numCache>
            </c:numRef>
          </c:val>
          <c:extLst xmlns:c16r2="http://schemas.microsoft.com/office/drawing/2015/06/chart">
            <c:ext xmlns:c16="http://schemas.microsoft.com/office/drawing/2014/chart" uri="{C3380CC4-5D6E-409C-BE32-E72D297353CC}">
              <c16:uniqueId val="{00000000-6C34-49F7-9F8F-D7744AC2451D}"/>
            </c:ext>
          </c:extLst>
        </c:ser>
        <c:dLbls>
          <c:dLblPos val="inEnd"/>
          <c:showLegendKey val="0"/>
          <c:showVal val="1"/>
          <c:showCatName val="0"/>
          <c:showSerName val="0"/>
          <c:showPercent val="0"/>
          <c:showBubbleSize val="0"/>
        </c:dLbls>
        <c:gapWidth val="65"/>
        <c:axId val="167007744"/>
        <c:axId val="166964608"/>
      </c:barChart>
      <c:catAx>
        <c:axId val="1670077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6964608"/>
        <c:crosses val="autoZero"/>
        <c:auto val="1"/>
        <c:lblAlgn val="ctr"/>
        <c:lblOffset val="100"/>
        <c:noMultiLvlLbl val="0"/>
      </c:catAx>
      <c:valAx>
        <c:axId val="166964608"/>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0077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r>
              <a:rPr lang="ro-RO" sz="1400">
                <a:solidFill>
                  <a:schemeClr val="accent1"/>
                </a:solidFill>
              </a:rPr>
              <a:t>Echivalarea probei pe baza certificatelor ECDL (60 elevi)</a:t>
            </a:r>
            <a:endParaRPr lang="en-US" sz="1400">
              <a:solidFill>
                <a:schemeClr val="accent1"/>
              </a:solidFill>
            </a:endParaRPr>
          </a:p>
        </c:rich>
      </c:tx>
      <c:layout/>
      <c:overlay val="0"/>
      <c:spPr>
        <a:noFill/>
        <a:ln>
          <a:noFill/>
        </a:ln>
        <a:effectLst/>
      </c:sp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anchor="ctr" anchorCtr="1"/>
              <a:lstStyle/>
              <a:p>
                <a:pPr>
                  <a:defRPr sz="11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STATISTICI!$M$43:$M$46</c:f>
              <c:strCache>
                <c:ptCount val="4"/>
                <c:pt idx="0">
                  <c:v>ECDL COMPLET (EXPERIMENTAT)</c:v>
                </c:pt>
                <c:pt idx="1">
                  <c:v>ECDL START (MEDIU)</c:v>
                </c:pt>
                <c:pt idx="2">
                  <c:v>ECDL PROFIL BAC (EXPERIMENTAT)</c:v>
                </c:pt>
                <c:pt idx="3">
                  <c:v>ECDL PROFIL START BAC (AVANSAT)</c:v>
                </c:pt>
              </c:strCache>
            </c:strRef>
          </c:cat>
          <c:val>
            <c:numRef>
              <c:f>STATISTICI!$N$43:$N$46</c:f>
              <c:numCache>
                <c:formatCode>General</c:formatCode>
                <c:ptCount val="4"/>
                <c:pt idx="0">
                  <c:v>20</c:v>
                </c:pt>
                <c:pt idx="1">
                  <c:v>1</c:v>
                </c:pt>
                <c:pt idx="2">
                  <c:v>37</c:v>
                </c:pt>
                <c:pt idx="3">
                  <c:v>2</c:v>
                </c:pt>
              </c:numCache>
            </c:numRef>
          </c:val>
          <c:extLst xmlns:c16r2="http://schemas.microsoft.com/office/drawing/2015/06/chart">
            <c:ext xmlns:c16="http://schemas.microsoft.com/office/drawing/2014/chart" uri="{C3380CC4-5D6E-409C-BE32-E72D297353CC}">
              <c16:uniqueId val="{00000000-2015-4295-8AA8-AF46B3264242}"/>
            </c:ext>
          </c:extLst>
        </c:ser>
        <c:dLbls>
          <c:dLblPos val="inEnd"/>
          <c:showLegendKey val="0"/>
          <c:showVal val="1"/>
          <c:showCatName val="0"/>
          <c:showSerName val="0"/>
          <c:showPercent val="0"/>
          <c:showBubbleSize val="0"/>
        </c:dLbls>
        <c:gapWidth val="65"/>
        <c:axId val="167008256"/>
        <c:axId val="166966336"/>
      </c:barChart>
      <c:catAx>
        <c:axId val="1670082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6966336"/>
        <c:crosses val="autoZero"/>
        <c:auto val="1"/>
        <c:lblAlgn val="ctr"/>
        <c:lblOffset val="100"/>
        <c:noMultiLvlLbl val="0"/>
      </c:catAx>
      <c:valAx>
        <c:axId val="166966336"/>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0082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r>
              <a:rPr lang="ro-RO" sz="1800">
                <a:solidFill>
                  <a:schemeClr val="accent1"/>
                </a:solidFill>
              </a:rPr>
              <a:t>Proba D - Rezultatele obținute de candidați în iunie 2016</a:t>
            </a:r>
            <a:endParaRPr lang="en-US" sz="1800">
              <a:solidFill>
                <a:schemeClr val="accent1"/>
              </a:solidFill>
            </a:endParaRPr>
          </a:p>
        </c:rich>
      </c:tx>
      <c:layout/>
      <c:overlay val="0"/>
      <c:spPr>
        <a:noFill/>
        <a:ln>
          <a:noFill/>
        </a:ln>
        <a:effectLst/>
      </c:sp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anchor="ctr" anchorCtr="1"/>
              <a:lstStyle/>
              <a:p>
                <a:pPr>
                  <a:defRPr sz="12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STATISTICI!$G$36:$K$36</c:f>
              <c:strCache>
                <c:ptCount val="5"/>
                <c:pt idx="0">
                  <c:v>Fara nivel (6)</c:v>
                </c:pt>
                <c:pt idx="1">
                  <c:v>Utilizator Incepator (139)</c:v>
                </c:pt>
                <c:pt idx="2">
                  <c:v>Utilizator Mediu (462)</c:v>
                </c:pt>
                <c:pt idx="3">
                  <c:v>Utilizator Avansat (404)</c:v>
                </c:pt>
                <c:pt idx="4">
                  <c:v>Utilizator Experimentat (276)</c:v>
                </c:pt>
              </c:strCache>
            </c:strRef>
          </c:cat>
          <c:val>
            <c:numRef>
              <c:f>STATISTICI!$G$45:$K$45</c:f>
              <c:numCache>
                <c:formatCode>0.00%</c:formatCode>
                <c:ptCount val="5"/>
                <c:pt idx="0">
                  <c:v>4.662004662004662E-3</c:v>
                </c:pt>
                <c:pt idx="1">
                  <c:v>0.108003108003108</c:v>
                </c:pt>
                <c:pt idx="2">
                  <c:v>0.35897435897435898</c:v>
                </c:pt>
                <c:pt idx="3">
                  <c:v>0.31390831390831392</c:v>
                </c:pt>
                <c:pt idx="4">
                  <c:v>0.21445221445221446</c:v>
                </c:pt>
              </c:numCache>
            </c:numRef>
          </c:val>
          <c:extLst xmlns:c16r2="http://schemas.microsoft.com/office/drawing/2015/06/chart">
            <c:ext xmlns:c16="http://schemas.microsoft.com/office/drawing/2014/chart" uri="{C3380CC4-5D6E-409C-BE32-E72D297353CC}">
              <c16:uniqueId val="{00000000-D7BC-42CC-AE3B-50F17060EC32}"/>
            </c:ext>
          </c:extLst>
        </c:ser>
        <c:dLbls>
          <c:dLblPos val="inEnd"/>
          <c:showLegendKey val="0"/>
          <c:showVal val="1"/>
          <c:showCatName val="0"/>
          <c:showSerName val="0"/>
          <c:showPercent val="0"/>
          <c:showBubbleSize val="0"/>
        </c:dLbls>
        <c:gapWidth val="65"/>
        <c:axId val="167218688"/>
        <c:axId val="166968640"/>
      </c:barChart>
      <c:catAx>
        <c:axId val="167218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6968640"/>
        <c:crosses val="autoZero"/>
        <c:auto val="1"/>
        <c:lblAlgn val="ctr"/>
        <c:lblOffset val="100"/>
        <c:noMultiLvlLbl val="0"/>
      </c:catAx>
      <c:valAx>
        <c:axId val="1669686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672186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44934716566577E-2"/>
          <c:y val="4.6267087276550996E-2"/>
          <c:w val="0.94892900005256764"/>
          <c:h val="0.85615870571383623"/>
        </c:manualLayout>
      </c:layout>
      <c:lineChart>
        <c:grouping val="standard"/>
        <c:varyColors val="0"/>
        <c:ser>
          <c:idx val="0"/>
          <c:order val="0"/>
          <c:tx>
            <c:strRef>
              <c:f>STATISTICI!$A$67</c:f>
              <c:strCache>
                <c:ptCount val="1"/>
                <c:pt idx="0">
                  <c:v>CURENTĂ (1131)</c:v>
                </c:pt>
              </c:strCache>
            </c:strRef>
          </c:tx>
          <c:spPr>
            <a:ln w="31750" cap="rnd">
              <a:solidFill>
                <a:schemeClr val="accent6">
                  <a:alpha val="85000"/>
                </a:schemeClr>
              </a:solidFill>
              <a:round/>
            </a:ln>
            <a:effectLst/>
          </c:spPr>
          <c:marker>
            <c:symbol val="circle"/>
            <c:size val="6"/>
            <c:spPr>
              <a:solidFill>
                <a:schemeClr val="accent6">
                  <a:alpha val="85000"/>
                </a:schemeClr>
              </a:solidFill>
              <a:ln>
                <a:noFill/>
              </a:ln>
              <a:effectLst/>
            </c:spPr>
          </c:marker>
          <c:dLbls>
            <c:dLbl>
              <c:idx val="0"/>
              <c:layout>
                <c:manualLayout>
                  <c:x val="9.6181060958626843E-2"/>
                  <c:y val="-4.20609884332281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E6-4EE0-BF44-F8C9015A2666}"/>
                </c:ext>
              </c:extLst>
            </c:dLbl>
            <c:dLbl>
              <c:idx val="1"/>
              <c:layout>
                <c:manualLayout>
                  <c:x val="7.3550223086008698E-2"/>
                  <c:y val="-0.1009463722397477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E6-4EE0-BF44-F8C9015A2666}"/>
                </c:ext>
              </c:extLst>
            </c:dLbl>
            <c:dLbl>
              <c:idx val="2"/>
              <c:layout>
                <c:manualLayout>
                  <c:x val="9.0523351490472331E-2"/>
                  <c:y val="-7.57097791798107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2E6-4EE0-BF44-F8C9015A2666}"/>
                </c:ext>
              </c:extLst>
            </c:dLbl>
            <c:dLbl>
              <c:idx val="3"/>
              <c:layout>
                <c:manualLayout>
                  <c:x val="7.3550223086008767E-2"/>
                  <c:y val="-5.467928496319667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2E6-4EE0-BF44-F8C9015A2666}"/>
                </c:ext>
              </c:extLst>
            </c:dLbl>
            <c:dLbl>
              <c:idx val="4"/>
              <c:layout>
                <c:manualLayout>
                  <c:x val="1.8859031560515067E-2"/>
                  <c:y val="-7.99158780231335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2E6-4EE0-BF44-F8C9015A2666}"/>
                </c:ext>
              </c:extLst>
            </c:dLbl>
            <c:spPr>
              <a:solidFill>
                <a:schemeClr val="accent6"/>
              </a:solidFill>
              <a:ln>
                <a:noFill/>
              </a:ln>
              <a:effectLst/>
            </c:spPr>
            <c:txPr>
              <a:bodyPr rot="0" spcFirstLastPara="1" vertOverflow="ellipsis" vert="horz" wrap="square" anchor="ctr" anchorCtr="1"/>
              <a:lstStyle/>
              <a:p>
                <a:pPr>
                  <a:defRPr sz="12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STATISTICI!$H$66:$L$66</c:f>
              <c:strCache>
                <c:ptCount val="5"/>
                <c:pt idx="0">
                  <c:v>Fara nivel</c:v>
                </c:pt>
                <c:pt idx="1">
                  <c:v>Incepator</c:v>
                </c:pt>
                <c:pt idx="2">
                  <c:v>Mediu</c:v>
                </c:pt>
                <c:pt idx="3">
                  <c:v>Avansat</c:v>
                </c:pt>
                <c:pt idx="4">
                  <c:v>Experimentat</c:v>
                </c:pt>
              </c:strCache>
            </c:strRef>
          </c:cat>
          <c:val>
            <c:numRef>
              <c:f>STATISTICI!$H$70:$L$70</c:f>
              <c:numCache>
                <c:formatCode>0.00%</c:formatCode>
                <c:ptCount val="5"/>
                <c:pt idx="0">
                  <c:v>4.4208664898320073E-3</c:v>
                </c:pt>
                <c:pt idx="1">
                  <c:v>9.7259062776304153E-2</c:v>
                </c:pt>
                <c:pt idx="2">
                  <c:v>0.34305923961096374</c:v>
                </c:pt>
                <c:pt idx="3">
                  <c:v>0.32095490716180369</c:v>
                </c:pt>
                <c:pt idx="4">
                  <c:v>0.23430592396109637</c:v>
                </c:pt>
              </c:numCache>
            </c:numRef>
          </c:val>
          <c:smooth val="0"/>
          <c:extLst xmlns:c16r2="http://schemas.microsoft.com/office/drawing/2015/06/chart">
            <c:ext xmlns:c16="http://schemas.microsoft.com/office/drawing/2014/chart" uri="{C3380CC4-5D6E-409C-BE32-E72D297353CC}">
              <c16:uniqueId val="{00000005-92E6-4EE0-BF44-F8C9015A2666}"/>
            </c:ext>
          </c:extLst>
        </c:ser>
        <c:ser>
          <c:idx val="1"/>
          <c:order val="1"/>
          <c:tx>
            <c:strRef>
              <c:f>STATISTICI!$A$68</c:f>
              <c:strCache>
                <c:ptCount val="1"/>
                <c:pt idx="0">
                  <c:v>ANTERIOARĂ (156)</c:v>
                </c:pt>
              </c:strCache>
            </c:strRef>
          </c:tx>
          <c:spPr>
            <a:ln w="31750" cap="rnd">
              <a:solidFill>
                <a:schemeClr val="accent5">
                  <a:alpha val="85000"/>
                </a:schemeClr>
              </a:solidFill>
              <a:round/>
            </a:ln>
            <a:effectLst/>
          </c:spPr>
          <c:marker>
            <c:symbol val="circle"/>
            <c:size val="6"/>
            <c:spPr>
              <a:solidFill>
                <a:schemeClr val="accent5">
                  <a:alpha val="85000"/>
                </a:schemeClr>
              </a:solidFill>
              <a:ln>
                <a:noFill/>
              </a:ln>
              <a:effectLst/>
            </c:spPr>
          </c:marker>
          <c:dLbls>
            <c:dLbl>
              <c:idx val="0"/>
              <c:layout>
                <c:manualLayout>
                  <c:x val="-8.8773411280718847E-2"/>
                  <c:y val="-6.87658342381469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2E6-4EE0-BF44-F8C9015A2666}"/>
                </c:ext>
              </c:extLst>
            </c:dLbl>
            <c:spPr>
              <a:solidFill>
                <a:schemeClr val="accent5"/>
              </a:solidFill>
              <a:ln>
                <a:noFill/>
              </a:ln>
              <a:effectLst/>
            </c:spPr>
            <c:txPr>
              <a:bodyPr rot="0" spcFirstLastPara="1" vertOverflow="ellipsis" vert="horz" wrap="square" anchor="ctr" anchorCtr="1"/>
              <a:lstStyle/>
              <a:p>
                <a:pPr>
                  <a:defRPr sz="12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STATISTICI!$H$66:$L$66</c:f>
              <c:strCache>
                <c:ptCount val="5"/>
                <c:pt idx="0">
                  <c:v>Fara nivel</c:v>
                </c:pt>
                <c:pt idx="1">
                  <c:v>Incepator</c:v>
                </c:pt>
                <c:pt idx="2">
                  <c:v>Mediu</c:v>
                </c:pt>
                <c:pt idx="3">
                  <c:v>Avansat</c:v>
                </c:pt>
                <c:pt idx="4">
                  <c:v>Experimentat</c:v>
                </c:pt>
              </c:strCache>
            </c:strRef>
          </c:cat>
          <c:val>
            <c:numRef>
              <c:f>STATISTICI!$H$71:$L$71</c:f>
              <c:numCache>
                <c:formatCode>0.00%</c:formatCode>
                <c:ptCount val="5"/>
                <c:pt idx="0">
                  <c:v>6.41025641025641E-3</c:v>
                </c:pt>
                <c:pt idx="1">
                  <c:v>0.1858974358974359</c:v>
                </c:pt>
                <c:pt idx="2">
                  <c:v>0.47435897435897434</c:v>
                </c:pt>
                <c:pt idx="3">
                  <c:v>0.26282051282051283</c:v>
                </c:pt>
                <c:pt idx="4">
                  <c:v>7.0512820512820512E-2</c:v>
                </c:pt>
              </c:numCache>
            </c:numRef>
          </c:val>
          <c:smooth val="0"/>
          <c:extLst xmlns:c16r2="http://schemas.microsoft.com/office/drawing/2015/06/chart">
            <c:ext xmlns:c16="http://schemas.microsoft.com/office/drawing/2014/chart" uri="{C3380CC4-5D6E-409C-BE32-E72D297353CC}">
              <c16:uniqueId val="{00000007-92E6-4EE0-BF44-F8C9015A2666}"/>
            </c:ext>
          </c:extLst>
        </c:ser>
        <c:ser>
          <c:idx val="2"/>
          <c:order val="2"/>
          <c:tx>
            <c:strRef>
              <c:f>STATISTICI!$A$69</c:f>
              <c:strCache>
                <c:ptCount val="1"/>
                <c:pt idx="0">
                  <c:v> Total județ (1287)</c:v>
                </c:pt>
              </c:strCache>
            </c:strRef>
          </c:tx>
          <c:spPr>
            <a:ln w="31750" cap="rnd">
              <a:solidFill>
                <a:schemeClr val="accent4">
                  <a:alpha val="85000"/>
                </a:schemeClr>
              </a:solidFill>
              <a:round/>
            </a:ln>
            <a:effectLst/>
          </c:spPr>
          <c:marker>
            <c:symbol val="circle"/>
            <c:size val="6"/>
            <c:spPr>
              <a:solidFill>
                <a:schemeClr val="accent4">
                  <a:alpha val="85000"/>
                </a:schemeClr>
              </a:solidFill>
              <a:ln>
                <a:noFill/>
              </a:ln>
              <a:effectLst/>
            </c:spPr>
          </c:marker>
          <c:dLbls>
            <c:dLbl>
              <c:idx val="0"/>
              <c:layout>
                <c:manualLayout>
                  <c:x val="8.660820612753058E-3"/>
                  <c:y val="-3.257328990228026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2E6-4EE0-BF44-F8C9015A2666}"/>
                </c:ext>
              </c:extLst>
            </c:dLbl>
            <c:spPr>
              <a:solidFill>
                <a:schemeClr val="accent4"/>
              </a:solidFill>
              <a:ln>
                <a:noFill/>
              </a:ln>
              <a:effectLst/>
            </c:spPr>
            <c:txPr>
              <a:bodyPr rot="0" spcFirstLastPara="1" vertOverflow="ellipsis" vert="horz" wrap="square" anchor="ctr" anchorCtr="1"/>
              <a:lstStyle/>
              <a:p>
                <a:pPr>
                  <a:defRPr sz="12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STATISTICI!$H$66:$L$66</c:f>
              <c:strCache>
                <c:ptCount val="5"/>
                <c:pt idx="0">
                  <c:v>Fara nivel</c:v>
                </c:pt>
                <c:pt idx="1">
                  <c:v>Incepator</c:v>
                </c:pt>
                <c:pt idx="2">
                  <c:v>Mediu</c:v>
                </c:pt>
                <c:pt idx="3">
                  <c:v>Avansat</c:v>
                </c:pt>
                <c:pt idx="4">
                  <c:v>Experimentat</c:v>
                </c:pt>
              </c:strCache>
            </c:strRef>
          </c:cat>
          <c:val>
            <c:numRef>
              <c:f>STATISTICI!$H$72:$L$72</c:f>
              <c:numCache>
                <c:formatCode>0.00%</c:formatCode>
                <c:ptCount val="5"/>
                <c:pt idx="0">
                  <c:v>4.662004662004662E-3</c:v>
                </c:pt>
                <c:pt idx="1">
                  <c:v>0.108003108003108</c:v>
                </c:pt>
                <c:pt idx="2">
                  <c:v>0.35897435897435898</c:v>
                </c:pt>
                <c:pt idx="3">
                  <c:v>0.31390831390831392</c:v>
                </c:pt>
                <c:pt idx="4">
                  <c:v>0.21445221445221446</c:v>
                </c:pt>
              </c:numCache>
            </c:numRef>
          </c:val>
          <c:smooth val="0"/>
          <c:extLst xmlns:c16r2="http://schemas.microsoft.com/office/drawing/2015/06/chart">
            <c:ext xmlns:c16="http://schemas.microsoft.com/office/drawing/2014/chart" uri="{C3380CC4-5D6E-409C-BE32-E72D297353CC}">
              <c16:uniqueId val="{00000009-92E6-4EE0-BF44-F8C9015A2666}"/>
            </c:ext>
          </c:extLst>
        </c:ser>
        <c:dLbls>
          <c:showLegendKey val="0"/>
          <c:showVal val="1"/>
          <c:showCatName val="0"/>
          <c:showSerName val="0"/>
          <c:showPercent val="0"/>
          <c:showBubbleSize val="0"/>
        </c:dLbls>
        <c:marker val="1"/>
        <c:smooth val="0"/>
        <c:axId val="167782400"/>
        <c:axId val="167331520"/>
      </c:lineChart>
      <c:catAx>
        <c:axId val="16778240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crossAx val="167331520"/>
        <c:crosses val="autoZero"/>
        <c:auto val="1"/>
        <c:lblAlgn val="ctr"/>
        <c:lblOffset val="100"/>
        <c:noMultiLvlLbl val="0"/>
      </c:catAx>
      <c:valAx>
        <c:axId val="1673315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67782400"/>
        <c:crosses val="autoZero"/>
        <c:crossBetween val="between"/>
      </c:valAx>
      <c:spPr>
        <a:noFill/>
        <a:ln>
          <a:noFill/>
        </a:ln>
        <a:effectLst/>
      </c:spPr>
    </c:plotArea>
    <c:legend>
      <c:legendPos val="r"/>
      <c:layout>
        <c:manualLayout>
          <c:xMode val="edge"/>
          <c:yMode val="edge"/>
          <c:x val="8.6702541395574165E-3"/>
          <c:y val="2.2044594583405797E-2"/>
          <c:w val="0.31402381346249741"/>
          <c:h val="0.27444549431321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hu-H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b="1">
          <a:latin typeface="Tahoma" panose="020B0604030504040204" pitchFamily="34" charset="0"/>
          <a:ea typeface="Tahoma" panose="020B0604030504040204" pitchFamily="34" charset="0"/>
          <a:cs typeface="Tahoma" panose="020B0604030504040204" pitchFamily="34" charset="0"/>
        </a:defRPr>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44934716566577E-2"/>
          <c:y val="4.6267087276550996E-2"/>
          <c:w val="0.94892900005256764"/>
          <c:h val="0.85615870571383623"/>
        </c:manualLayout>
      </c:layout>
      <c:lineChart>
        <c:grouping val="standard"/>
        <c:varyColors val="0"/>
        <c:ser>
          <c:idx val="0"/>
          <c:order val="0"/>
          <c:tx>
            <c:strRef>
              <c:f>STATISTICI!$A$95</c:f>
              <c:strCache>
                <c:ptCount val="1"/>
                <c:pt idx="0">
                  <c:v>Frecvență redusă (12)</c:v>
                </c:pt>
              </c:strCache>
            </c:strRef>
          </c:tx>
          <c:spPr>
            <a:ln w="31750" cap="rnd">
              <a:solidFill>
                <a:schemeClr val="accent6">
                  <a:alpha val="85000"/>
                </a:schemeClr>
              </a:solidFill>
              <a:round/>
            </a:ln>
            <a:effectLst/>
          </c:spPr>
          <c:marker>
            <c:symbol val="circle"/>
            <c:size val="6"/>
            <c:spPr>
              <a:solidFill>
                <a:schemeClr val="accent6">
                  <a:alpha val="85000"/>
                </a:schemeClr>
              </a:solidFill>
              <a:ln>
                <a:noFill/>
              </a:ln>
              <a:effectLst/>
            </c:spPr>
          </c:marker>
          <c:dLbls>
            <c:spPr>
              <a:solidFill>
                <a:schemeClr val="accent6">
                  <a:lumMod val="75000"/>
                </a:schemeClr>
              </a:solid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STATISTICI!$H$94:$L$94</c:f>
              <c:strCache>
                <c:ptCount val="5"/>
                <c:pt idx="0">
                  <c:v>Fara nivel</c:v>
                </c:pt>
                <c:pt idx="1">
                  <c:v>Incepator</c:v>
                </c:pt>
                <c:pt idx="2">
                  <c:v>Mediu</c:v>
                </c:pt>
                <c:pt idx="3">
                  <c:v>Avansat</c:v>
                </c:pt>
                <c:pt idx="4">
                  <c:v>Experimentat</c:v>
                </c:pt>
              </c:strCache>
            </c:strRef>
          </c:cat>
          <c:val>
            <c:numRef>
              <c:f>STATISTICI!$H$99:$L$99</c:f>
              <c:numCache>
                <c:formatCode>0.00%</c:formatCode>
                <c:ptCount val="5"/>
                <c:pt idx="0">
                  <c:v>0</c:v>
                </c:pt>
                <c:pt idx="1">
                  <c:v>0.33333333333333331</c:v>
                </c:pt>
                <c:pt idx="2">
                  <c:v>0.33333333333333331</c:v>
                </c:pt>
                <c:pt idx="3">
                  <c:v>0.33333333333333331</c:v>
                </c:pt>
                <c:pt idx="4">
                  <c:v>0</c:v>
                </c:pt>
              </c:numCache>
            </c:numRef>
          </c:val>
          <c:smooth val="0"/>
          <c:extLst xmlns:c16r2="http://schemas.microsoft.com/office/drawing/2015/06/chart">
            <c:ext xmlns:c16="http://schemas.microsoft.com/office/drawing/2014/chart" uri="{C3380CC4-5D6E-409C-BE32-E72D297353CC}">
              <c16:uniqueId val="{00000000-C2DC-4737-AA17-C752CE81098B}"/>
            </c:ext>
          </c:extLst>
        </c:ser>
        <c:ser>
          <c:idx val="1"/>
          <c:order val="1"/>
          <c:tx>
            <c:strRef>
              <c:f>STATISTICI!$A$96</c:f>
              <c:strCache>
                <c:ptCount val="1"/>
                <c:pt idx="0">
                  <c:v>Seral (4)</c:v>
                </c:pt>
              </c:strCache>
            </c:strRef>
          </c:tx>
          <c:spPr>
            <a:ln w="31750" cap="rnd">
              <a:solidFill>
                <a:schemeClr val="accent5">
                  <a:alpha val="85000"/>
                </a:schemeClr>
              </a:solidFill>
              <a:round/>
            </a:ln>
            <a:effectLst/>
          </c:spPr>
          <c:marker>
            <c:symbol val="circle"/>
            <c:size val="6"/>
            <c:spPr>
              <a:solidFill>
                <a:schemeClr val="accent5">
                  <a:alpha val="85000"/>
                </a:schemeClr>
              </a:solidFill>
              <a:ln>
                <a:noFill/>
              </a:ln>
              <a:effectLst/>
            </c:spPr>
          </c:marker>
          <c:dLbls>
            <c:dLbl>
              <c:idx val="0"/>
              <c:layout>
                <c:manualLayout>
                  <c:x val="-0.10372467358283288"/>
                  <c:y val="-5.88853838065194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2DC-4737-AA17-C752CE81098B}"/>
                </c:ext>
              </c:extLst>
            </c:dLbl>
            <c:dLbl>
              <c:idx val="4"/>
              <c:layout>
                <c:manualLayout>
                  <c:x val="-9.4685761628596835E-3"/>
                  <c:y val="-8.536368486573003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2DC-4737-AA17-C752CE81098B}"/>
                </c:ext>
              </c:extLst>
            </c:dLbl>
            <c:spPr>
              <a:solidFill>
                <a:schemeClr val="accent5">
                  <a:lumMod val="75000"/>
                </a:schemeClr>
              </a:solid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STATISTICI!$H$94:$L$94</c:f>
              <c:strCache>
                <c:ptCount val="5"/>
                <c:pt idx="0">
                  <c:v>Fara nivel</c:v>
                </c:pt>
                <c:pt idx="1">
                  <c:v>Incepator</c:v>
                </c:pt>
                <c:pt idx="2">
                  <c:v>Mediu</c:v>
                </c:pt>
                <c:pt idx="3">
                  <c:v>Avansat</c:v>
                </c:pt>
                <c:pt idx="4">
                  <c:v>Experimentat</c:v>
                </c:pt>
              </c:strCache>
            </c:strRef>
          </c:cat>
          <c:val>
            <c:numRef>
              <c:f>STATISTICI!$H$100:$L$100</c:f>
              <c:numCache>
                <c:formatCode>0.00%</c:formatCode>
                <c:ptCount val="5"/>
                <c:pt idx="0">
                  <c:v>0</c:v>
                </c:pt>
                <c:pt idx="1">
                  <c:v>0.25</c:v>
                </c:pt>
                <c:pt idx="2">
                  <c:v>0.25</c:v>
                </c:pt>
                <c:pt idx="3">
                  <c:v>0.5</c:v>
                </c:pt>
                <c:pt idx="4">
                  <c:v>0</c:v>
                </c:pt>
              </c:numCache>
            </c:numRef>
          </c:val>
          <c:smooth val="0"/>
          <c:extLst xmlns:c16r2="http://schemas.microsoft.com/office/drawing/2015/06/chart">
            <c:ext xmlns:c16="http://schemas.microsoft.com/office/drawing/2014/chart" uri="{C3380CC4-5D6E-409C-BE32-E72D297353CC}">
              <c16:uniqueId val="{00000003-C2DC-4737-AA17-C752CE81098B}"/>
            </c:ext>
          </c:extLst>
        </c:ser>
        <c:ser>
          <c:idx val="2"/>
          <c:order val="2"/>
          <c:tx>
            <c:strRef>
              <c:f>STATISTICI!$A$97</c:f>
              <c:strCache>
                <c:ptCount val="1"/>
                <c:pt idx="0">
                  <c:v>Zi (1271)</c:v>
                </c:pt>
              </c:strCache>
            </c:strRef>
          </c:tx>
          <c:spPr>
            <a:ln w="31750" cap="rnd">
              <a:solidFill>
                <a:schemeClr val="accent4">
                  <a:alpha val="85000"/>
                </a:schemeClr>
              </a:solidFill>
              <a:round/>
            </a:ln>
            <a:effectLst/>
          </c:spPr>
          <c:marker>
            <c:symbol val="circle"/>
            <c:size val="6"/>
            <c:spPr>
              <a:solidFill>
                <a:schemeClr val="accent4">
                  <a:alpha val="85000"/>
                </a:schemeClr>
              </a:solidFill>
              <a:ln>
                <a:noFill/>
              </a:ln>
              <a:effectLst/>
            </c:spPr>
          </c:marker>
          <c:dLbls>
            <c:dLbl>
              <c:idx val="0"/>
              <c:layout>
                <c:manualLayout>
                  <c:x val="6.7892513617854242E-2"/>
                  <c:y val="-6.72975814931650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2DC-4737-AA17-C752CE81098B}"/>
                </c:ext>
              </c:extLst>
            </c:dLbl>
            <c:dLbl>
              <c:idx val="2"/>
              <c:layout>
                <c:manualLayout>
                  <c:x val="1.8859031560514376E-3"/>
                  <c:y val="-6.30914826498422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2DC-4737-AA17-C752CE81098B}"/>
                </c:ext>
              </c:extLst>
            </c:dLbl>
            <c:dLbl>
              <c:idx val="3"/>
              <c:layout>
                <c:manualLayout>
                  <c:x val="-1.1315418936309041E-2"/>
                  <c:y val="7.57097791798107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2DC-4737-AA17-C752CE81098B}"/>
                </c:ext>
              </c:extLst>
            </c:dLbl>
            <c:spPr>
              <a:solidFill>
                <a:schemeClr val="accent4"/>
              </a:solid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STATISTICI!$H$94:$L$94</c:f>
              <c:strCache>
                <c:ptCount val="5"/>
                <c:pt idx="0">
                  <c:v>Fara nivel</c:v>
                </c:pt>
                <c:pt idx="1">
                  <c:v>Incepator</c:v>
                </c:pt>
                <c:pt idx="2">
                  <c:v>Mediu</c:v>
                </c:pt>
                <c:pt idx="3">
                  <c:v>Avansat</c:v>
                </c:pt>
                <c:pt idx="4">
                  <c:v>Experimentat</c:v>
                </c:pt>
              </c:strCache>
            </c:strRef>
          </c:cat>
          <c:val>
            <c:numRef>
              <c:f>STATISTICI!$H$101:$L$101</c:f>
              <c:numCache>
                <c:formatCode>0.00%</c:formatCode>
                <c:ptCount val="5"/>
                <c:pt idx="0">
                  <c:v>4.7206923682140047E-3</c:v>
                </c:pt>
                <c:pt idx="1">
                  <c:v>0.1054287962234461</c:v>
                </c:pt>
                <c:pt idx="2">
                  <c:v>0.35955940204563336</c:v>
                </c:pt>
                <c:pt idx="3">
                  <c:v>0.31313926042486229</c:v>
                </c:pt>
                <c:pt idx="4">
                  <c:v>0.21715184893784423</c:v>
                </c:pt>
              </c:numCache>
            </c:numRef>
          </c:val>
          <c:smooth val="0"/>
          <c:extLst xmlns:c16r2="http://schemas.microsoft.com/office/drawing/2015/06/chart">
            <c:ext xmlns:c16="http://schemas.microsoft.com/office/drawing/2014/chart" uri="{C3380CC4-5D6E-409C-BE32-E72D297353CC}">
              <c16:uniqueId val="{00000007-C2DC-4737-AA17-C752CE81098B}"/>
            </c:ext>
          </c:extLst>
        </c:ser>
        <c:dLbls>
          <c:showLegendKey val="0"/>
          <c:showVal val="1"/>
          <c:showCatName val="0"/>
          <c:showSerName val="0"/>
          <c:showPercent val="0"/>
          <c:showBubbleSize val="0"/>
        </c:dLbls>
        <c:marker val="1"/>
        <c:smooth val="0"/>
        <c:axId val="167678464"/>
        <c:axId val="167333824"/>
      </c:lineChart>
      <c:catAx>
        <c:axId val="167678464"/>
        <c:scaling>
          <c:orientation val="minMax"/>
        </c:scaling>
        <c:delete val="0"/>
        <c:axPos val="b"/>
        <c:minorGridlines>
          <c:spPr>
            <a:ln>
              <a:gradFill>
                <a:gsLst>
                  <a:gs pos="100000">
                    <a:schemeClr val="dk1">
                      <a:lumMod val="95000"/>
                      <a:lumOff val="5000"/>
                      <a:alpha val="42000"/>
                    </a:schemeClr>
                  </a:gs>
                  <a:gs pos="0">
                    <a:schemeClr val="lt1">
                      <a:lumMod val="75000"/>
                      <a:alpha val="36000"/>
                    </a:schemeClr>
                  </a:gs>
                </a:gsLst>
                <a:lin ang="5400000" scaled="0"/>
              </a:gradFill>
            </a:ln>
            <a:effectLst/>
          </c:spPr>
        </c:minorGridlines>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hu-HU"/>
          </a:p>
        </c:txPr>
        <c:crossAx val="167333824"/>
        <c:crosses val="autoZero"/>
        <c:auto val="1"/>
        <c:lblAlgn val="ctr"/>
        <c:lblOffset val="100"/>
        <c:noMultiLvlLbl val="0"/>
      </c:catAx>
      <c:valAx>
        <c:axId val="167333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67678464"/>
        <c:crosses val="autoZero"/>
        <c:crossBetween val="between"/>
      </c:valAx>
      <c:spPr>
        <a:noFill/>
        <a:ln>
          <a:noFill/>
        </a:ln>
        <a:effectLst/>
      </c:spPr>
    </c:plotArea>
    <c:legend>
      <c:legendPos val="r"/>
      <c:layout>
        <c:manualLayout>
          <c:xMode val="edge"/>
          <c:yMode val="edge"/>
          <c:x val="8.6702541395574165E-3"/>
          <c:y val="2.2044594583405797E-2"/>
          <c:w val="0.37793672642618098"/>
          <c:h val="0.27444549431321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hu-H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b="1"/>
      </a:pPr>
      <a:endParaRPr lang="hu-H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70F6903B-1342-4FEE-8668-D4F4C3F809CB}" type="datetimeFigureOut">
              <a:rPr lang="ro-RO" smtClean="0"/>
              <a:pPr/>
              <a:t>29.09.2016</a:t>
            </a:fld>
            <a:endParaRPr lang="ro-RO"/>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FD104702-5A27-429D-8680-C4D461F59B1A}" type="slidenum">
              <a:rPr lang="ro-RO" smtClean="0"/>
              <a:pPr/>
              <a:t>‹#›</a:t>
            </a:fld>
            <a:endParaRPr lang="ro-RO"/>
          </a:p>
        </p:txBody>
      </p:sp>
    </p:spTree>
    <p:extLst>
      <p:ext uri="{BB962C8B-B14F-4D97-AF65-F5344CB8AC3E}">
        <p14:creationId xmlns:p14="http://schemas.microsoft.com/office/powerpoint/2010/main" val="134232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735013" y="746125"/>
            <a:ext cx="5387975"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724956"/>
            <a:ext cx="54864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mn-cs"/>
              </a:defRPr>
            </a:lvl1pPr>
          </a:lstStyle>
          <a:p>
            <a:pPr>
              <a:defRPr/>
            </a:pPr>
            <a:fld id="{89D2D56E-ABD0-4E11-BB94-F53FF8F2DAF6}" type="slidenum">
              <a:rPr lang="en-US"/>
              <a:pPr>
                <a:defRPr/>
              </a:pPr>
              <a:t>‹#›</a:t>
            </a:fld>
            <a:endParaRPr lang="en-US"/>
          </a:p>
        </p:txBody>
      </p:sp>
    </p:spTree>
    <p:extLst>
      <p:ext uri="{BB962C8B-B14F-4D97-AF65-F5344CB8AC3E}">
        <p14:creationId xmlns:p14="http://schemas.microsoft.com/office/powerpoint/2010/main" val="2975548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4</a:t>
            </a:fld>
            <a:endParaRPr lang="en-US"/>
          </a:p>
        </p:txBody>
      </p:sp>
    </p:spTree>
    <p:extLst>
      <p:ext uri="{BB962C8B-B14F-4D97-AF65-F5344CB8AC3E}">
        <p14:creationId xmlns:p14="http://schemas.microsoft.com/office/powerpoint/2010/main" val="2891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13</a:t>
            </a:fld>
            <a:endParaRPr lang="en-US"/>
          </a:p>
        </p:txBody>
      </p:sp>
    </p:spTree>
    <p:extLst>
      <p:ext uri="{BB962C8B-B14F-4D97-AF65-F5344CB8AC3E}">
        <p14:creationId xmlns:p14="http://schemas.microsoft.com/office/powerpoint/2010/main" val="2891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14</a:t>
            </a:fld>
            <a:endParaRPr lang="en-US"/>
          </a:p>
        </p:txBody>
      </p:sp>
    </p:spTree>
    <p:extLst>
      <p:ext uri="{BB962C8B-B14F-4D97-AF65-F5344CB8AC3E}">
        <p14:creationId xmlns:p14="http://schemas.microsoft.com/office/powerpoint/2010/main" val="411479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22</a:t>
            </a:fld>
            <a:endParaRPr lang="en-US"/>
          </a:p>
        </p:txBody>
      </p:sp>
    </p:spTree>
    <p:extLst>
      <p:ext uri="{BB962C8B-B14F-4D97-AF65-F5344CB8AC3E}">
        <p14:creationId xmlns:p14="http://schemas.microsoft.com/office/powerpoint/2010/main" val="374552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24</a:t>
            </a:fld>
            <a:endParaRPr lang="en-US"/>
          </a:p>
        </p:txBody>
      </p:sp>
    </p:spTree>
    <p:extLst>
      <p:ext uri="{BB962C8B-B14F-4D97-AF65-F5344CB8AC3E}">
        <p14:creationId xmlns:p14="http://schemas.microsoft.com/office/powerpoint/2010/main" val="330484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26</a:t>
            </a:fld>
            <a:endParaRPr lang="en-US"/>
          </a:p>
        </p:txBody>
      </p:sp>
    </p:spTree>
    <p:extLst>
      <p:ext uri="{BB962C8B-B14F-4D97-AF65-F5344CB8AC3E}">
        <p14:creationId xmlns:p14="http://schemas.microsoft.com/office/powerpoint/2010/main" val="4027729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27</a:t>
            </a:fld>
            <a:endParaRPr lang="en-US"/>
          </a:p>
        </p:txBody>
      </p:sp>
    </p:spTree>
    <p:extLst>
      <p:ext uri="{BB962C8B-B14F-4D97-AF65-F5344CB8AC3E}">
        <p14:creationId xmlns:p14="http://schemas.microsoft.com/office/powerpoint/2010/main" val="414886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28</a:t>
            </a:fld>
            <a:endParaRPr lang="en-US"/>
          </a:p>
        </p:txBody>
      </p:sp>
    </p:spTree>
    <p:extLst>
      <p:ext uri="{BB962C8B-B14F-4D97-AF65-F5344CB8AC3E}">
        <p14:creationId xmlns:p14="http://schemas.microsoft.com/office/powerpoint/2010/main" val="706332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30</a:t>
            </a:fld>
            <a:endParaRPr lang="en-US"/>
          </a:p>
        </p:txBody>
      </p:sp>
    </p:spTree>
    <p:extLst>
      <p:ext uri="{BB962C8B-B14F-4D97-AF65-F5344CB8AC3E}">
        <p14:creationId xmlns:p14="http://schemas.microsoft.com/office/powerpoint/2010/main" val="4203274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31</a:t>
            </a:fld>
            <a:endParaRPr lang="en-US"/>
          </a:p>
        </p:txBody>
      </p:sp>
    </p:spTree>
    <p:extLst>
      <p:ext uri="{BB962C8B-B14F-4D97-AF65-F5344CB8AC3E}">
        <p14:creationId xmlns:p14="http://schemas.microsoft.com/office/powerpoint/2010/main" val="420327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32</a:t>
            </a:fld>
            <a:endParaRPr lang="en-US"/>
          </a:p>
        </p:txBody>
      </p:sp>
    </p:spTree>
    <p:extLst>
      <p:ext uri="{BB962C8B-B14F-4D97-AF65-F5344CB8AC3E}">
        <p14:creationId xmlns:p14="http://schemas.microsoft.com/office/powerpoint/2010/main" val="420327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5</a:t>
            </a:fld>
            <a:endParaRPr lang="en-US"/>
          </a:p>
        </p:txBody>
      </p:sp>
    </p:spTree>
    <p:extLst>
      <p:ext uri="{BB962C8B-B14F-4D97-AF65-F5344CB8AC3E}">
        <p14:creationId xmlns:p14="http://schemas.microsoft.com/office/powerpoint/2010/main" val="1748781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33</a:t>
            </a:fld>
            <a:endParaRPr lang="en-US"/>
          </a:p>
        </p:txBody>
      </p:sp>
    </p:spTree>
    <p:extLst>
      <p:ext uri="{BB962C8B-B14F-4D97-AF65-F5344CB8AC3E}">
        <p14:creationId xmlns:p14="http://schemas.microsoft.com/office/powerpoint/2010/main" val="420327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34</a:t>
            </a:fld>
            <a:endParaRPr lang="en-US"/>
          </a:p>
        </p:txBody>
      </p:sp>
    </p:spTree>
    <p:extLst>
      <p:ext uri="{BB962C8B-B14F-4D97-AF65-F5344CB8AC3E}">
        <p14:creationId xmlns:p14="http://schemas.microsoft.com/office/powerpoint/2010/main" val="4203274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35</a:t>
            </a:fld>
            <a:endParaRPr lang="en-US"/>
          </a:p>
        </p:txBody>
      </p:sp>
    </p:spTree>
    <p:extLst>
      <p:ext uri="{BB962C8B-B14F-4D97-AF65-F5344CB8AC3E}">
        <p14:creationId xmlns:p14="http://schemas.microsoft.com/office/powerpoint/2010/main" val="4203274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36</a:t>
            </a:fld>
            <a:endParaRPr lang="en-US"/>
          </a:p>
        </p:txBody>
      </p:sp>
    </p:spTree>
    <p:extLst>
      <p:ext uri="{BB962C8B-B14F-4D97-AF65-F5344CB8AC3E}">
        <p14:creationId xmlns:p14="http://schemas.microsoft.com/office/powerpoint/2010/main" val="4203274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41</a:t>
            </a:fld>
            <a:endParaRPr lang="en-US"/>
          </a:p>
        </p:txBody>
      </p:sp>
    </p:spTree>
    <p:extLst>
      <p:ext uri="{BB962C8B-B14F-4D97-AF65-F5344CB8AC3E}">
        <p14:creationId xmlns:p14="http://schemas.microsoft.com/office/powerpoint/2010/main" val="1939894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42</a:t>
            </a:fld>
            <a:endParaRPr lang="en-US"/>
          </a:p>
        </p:txBody>
      </p:sp>
    </p:spTree>
    <p:extLst>
      <p:ext uri="{BB962C8B-B14F-4D97-AF65-F5344CB8AC3E}">
        <p14:creationId xmlns:p14="http://schemas.microsoft.com/office/powerpoint/2010/main" val="193989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6</a:t>
            </a:fld>
            <a:endParaRPr lang="en-US"/>
          </a:p>
        </p:txBody>
      </p:sp>
    </p:spTree>
    <p:extLst>
      <p:ext uri="{BB962C8B-B14F-4D97-AF65-F5344CB8AC3E}">
        <p14:creationId xmlns:p14="http://schemas.microsoft.com/office/powerpoint/2010/main" val="191428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7</a:t>
            </a:fld>
            <a:endParaRPr lang="en-US"/>
          </a:p>
        </p:txBody>
      </p:sp>
    </p:spTree>
    <p:extLst>
      <p:ext uri="{BB962C8B-B14F-4D97-AF65-F5344CB8AC3E}">
        <p14:creationId xmlns:p14="http://schemas.microsoft.com/office/powerpoint/2010/main" val="115329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8</a:t>
            </a:fld>
            <a:endParaRPr lang="en-US"/>
          </a:p>
        </p:txBody>
      </p:sp>
    </p:spTree>
    <p:extLst>
      <p:ext uri="{BB962C8B-B14F-4D97-AF65-F5344CB8AC3E}">
        <p14:creationId xmlns:p14="http://schemas.microsoft.com/office/powerpoint/2010/main" val="147144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9</a:t>
            </a:fld>
            <a:endParaRPr lang="en-US"/>
          </a:p>
        </p:txBody>
      </p:sp>
    </p:spTree>
    <p:extLst>
      <p:ext uri="{BB962C8B-B14F-4D97-AF65-F5344CB8AC3E}">
        <p14:creationId xmlns:p14="http://schemas.microsoft.com/office/powerpoint/2010/main" val="2891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o-RO" sz="1200" kern="1200" dirty="0">
                <a:solidFill>
                  <a:schemeClr val="tx1"/>
                </a:solidFill>
                <a:effectLst/>
                <a:latin typeface="Arial" charset="0"/>
                <a:ea typeface="+mn-ea"/>
                <a:cs typeface="+mn-cs"/>
              </a:rPr>
              <a:t>55,53% din </a:t>
            </a:r>
            <a:r>
              <a:rPr lang="ro-RO" sz="1200" kern="1200" dirty="0" err="1">
                <a:solidFill>
                  <a:schemeClr val="tx1"/>
                </a:solidFill>
                <a:effectLst/>
                <a:latin typeface="Arial" charset="0"/>
                <a:ea typeface="+mn-ea"/>
                <a:cs typeface="+mn-cs"/>
              </a:rPr>
              <a:t>candidaţi</a:t>
            </a:r>
            <a:r>
              <a:rPr lang="ro-RO" sz="1200" kern="1200" dirty="0">
                <a:solidFill>
                  <a:schemeClr val="tx1"/>
                </a:solidFill>
                <a:effectLst/>
                <a:latin typeface="Arial" charset="0"/>
                <a:ea typeface="+mn-ea"/>
                <a:cs typeface="+mn-cs"/>
              </a:rPr>
              <a:t> proveniți din </a:t>
            </a:r>
            <a:r>
              <a:rPr lang="ro-RO" sz="1200" b="1" kern="1200" dirty="0">
                <a:solidFill>
                  <a:schemeClr val="tx1"/>
                </a:solidFill>
                <a:effectLst/>
                <a:latin typeface="Arial" charset="0"/>
                <a:ea typeface="+mn-ea"/>
                <a:cs typeface="+mn-cs"/>
              </a:rPr>
              <a:t>promoția curentă </a:t>
            </a:r>
            <a:r>
              <a:rPr lang="ro-RO" sz="1200" kern="1200" dirty="0">
                <a:solidFill>
                  <a:schemeClr val="tx1"/>
                </a:solidFill>
                <a:effectLst/>
                <a:latin typeface="Arial" charset="0"/>
                <a:ea typeface="+mn-ea"/>
                <a:cs typeface="+mn-cs"/>
              </a:rPr>
              <a:t>au </a:t>
            </a:r>
            <a:r>
              <a:rPr lang="ro-RO" sz="1200" kern="1200" dirty="0" err="1">
                <a:solidFill>
                  <a:schemeClr val="tx1"/>
                </a:solidFill>
                <a:effectLst/>
                <a:latin typeface="Arial" charset="0"/>
                <a:ea typeface="+mn-ea"/>
                <a:cs typeface="+mn-cs"/>
              </a:rPr>
              <a:t>obţinut</a:t>
            </a:r>
            <a:r>
              <a:rPr lang="ro-RO" sz="1200" kern="1200" dirty="0">
                <a:solidFill>
                  <a:schemeClr val="tx1"/>
                </a:solidFill>
                <a:effectLst/>
                <a:latin typeface="Arial" charset="0"/>
                <a:ea typeface="+mn-ea"/>
                <a:cs typeface="+mn-cs"/>
              </a:rPr>
              <a:t> certificatul de utilizator Avansat </a:t>
            </a:r>
            <a:r>
              <a:rPr lang="ro-RO" sz="1200" kern="1200" dirty="0" err="1">
                <a:solidFill>
                  <a:schemeClr val="tx1"/>
                </a:solidFill>
                <a:effectLst/>
                <a:latin typeface="Arial" charset="0"/>
                <a:ea typeface="+mn-ea"/>
                <a:cs typeface="+mn-cs"/>
              </a:rPr>
              <a:t>şi</a:t>
            </a:r>
            <a:r>
              <a:rPr lang="ro-RO" sz="1200" kern="1200" dirty="0">
                <a:solidFill>
                  <a:schemeClr val="tx1"/>
                </a:solidFill>
                <a:effectLst/>
                <a:latin typeface="Arial" charset="0"/>
                <a:ea typeface="+mn-ea"/>
                <a:cs typeface="+mn-cs"/>
              </a:rPr>
              <a:t> Experimentat, 44,04% de Începător sau Mediu, iar 5 candidați reprezentând  0,44% au </a:t>
            </a:r>
            <a:r>
              <a:rPr lang="ro-RO" sz="1200" kern="1200" dirty="0" err="1">
                <a:solidFill>
                  <a:schemeClr val="tx1"/>
                </a:solidFill>
                <a:effectLst/>
                <a:latin typeface="Arial" charset="0"/>
                <a:ea typeface="+mn-ea"/>
                <a:cs typeface="+mn-cs"/>
              </a:rPr>
              <a:t>obţinut</a:t>
            </a:r>
            <a:r>
              <a:rPr lang="ro-RO" sz="1200" kern="1200" dirty="0">
                <a:solidFill>
                  <a:schemeClr val="tx1"/>
                </a:solidFill>
                <a:effectLst/>
                <a:latin typeface="Arial" charset="0"/>
                <a:ea typeface="+mn-ea"/>
                <a:cs typeface="+mn-cs"/>
              </a:rPr>
              <a:t> sub 10 puncte  și nu li s-a acordat nivel de </a:t>
            </a:r>
            <a:r>
              <a:rPr lang="ro-RO" sz="1200" kern="1200" dirty="0" err="1">
                <a:solidFill>
                  <a:schemeClr val="tx1"/>
                </a:solidFill>
                <a:effectLst/>
                <a:latin typeface="Arial" charset="0"/>
                <a:ea typeface="+mn-ea"/>
                <a:cs typeface="+mn-cs"/>
              </a:rPr>
              <a:t>competenţă</a:t>
            </a:r>
            <a:r>
              <a:rPr lang="ro-RO" sz="1200" kern="1200" dirty="0">
                <a:solidFill>
                  <a:schemeClr val="tx1"/>
                </a:solidFill>
                <a:effectLst/>
                <a:latin typeface="Arial" charset="0"/>
                <a:ea typeface="+mn-ea"/>
                <a:cs typeface="+mn-cs"/>
              </a:rPr>
              <a:t>;</a:t>
            </a:r>
            <a:endParaRPr lang="en-US" sz="1200" kern="1200" dirty="0">
              <a:solidFill>
                <a:schemeClr val="tx1"/>
              </a:solidFill>
              <a:effectLst/>
              <a:latin typeface="Arial" charset="0"/>
              <a:ea typeface="+mn-ea"/>
              <a:cs typeface="+mn-cs"/>
            </a:endParaRPr>
          </a:p>
          <a:p>
            <a:pPr lvl="0"/>
            <a:endParaRPr lang="ro-RO" sz="1200" kern="1200" dirty="0">
              <a:solidFill>
                <a:schemeClr val="tx1"/>
              </a:solidFill>
              <a:effectLst/>
              <a:latin typeface="Arial" charset="0"/>
              <a:ea typeface="+mn-ea"/>
              <a:cs typeface="+mn-cs"/>
            </a:endParaRPr>
          </a:p>
          <a:p>
            <a:pPr lvl="0"/>
            <a:r>
              <a:rPr lang="ro-RO" sz="1200" kern="1200" dirty="0">
                <a:solidFill>
                  <a:schemeClr val="tx1"/>
                </a:solidFill>
                <a:effectLst/>
                <a:latin typeface="Arial" charset="0"/>
                <a:ea typeface="+mn-ea"/>
                <a:cs typeface="+mn-cs"/>
              </a:rPr>
              <a:t>Din candidații </a:t>
            </a:r>
            <a:r>
              <a:rPr lang="ro-RO" sz="1200" b="1" kern="1200" dirty="0">
                <a:solidFill>
                  <a:schemeClr val="tx1"/>
                </a:solidFill>
                <a:effectLst/>
                <a:latin typeface="Arial" charset="0"/>
                <a:ea typeface="+mn-ea"/>
                <a:cs typeface="+mn-cs"/>
              </a:rPr>
              <a:t>promoției</a:t>
            </a:r>
            <a:r>
              <a:rPr lang="ro-RO" sz="1200" kern="1200" dirty="0">
                <a:solidFill>
                  <a:schemeClr val="tx1"/>
                </a:solidFill>
                <a:effectLst/>
                <a:latin typeface="Arial" charset="0"/>
                <a:ea typeface="+mn-ea"/>
                <a:cs typeface="+mn-cs"/>
              </a:rPr>
              <a:t> </a:t>
            </a:r>
            <a:r>
              <a:rPr lang="ro-RO" sz="1200" b="1" kern="1200" dirty="0">
                <a:solidFill>
                  <a:schemeClr val="tx1"/>
                </a:solidFill>
                <a:effectLst/>
                <a:latin typeface="Arial" charset="0"/>
                <a:ea typeface="+mn-ea"/>
                <a:cs typeface="+mn-cs"/>
              </a:rPr>
              <a:t>anterioare</a:t>
            </a:r>
            <a:r>
              <a:rPr lang="ro-RO" sz="1200" kern="1200" dirty="0">
                <a:solidFill>
                  <a:schemeClr val="tx1"/>
                </a:solidFill>
                <a:effectLst/>
                <a:latin typeface="Arial" charset="0"/>
                <a:ea typeface="+mn-ea"/>
                <a:cs typeface="+mn-cs"/>
              </a:rPr>
              <a:t> un candidat, reprezentând  0,64% din </a:t>
            </a:r>
            <a:r>
              <a:rPr lang="ro-RO" sz="1200" kern="1200" dirty="0" err="1">
                <a:solidFill>
                  <a:schemeClr val="tx1"/>
                </a:solidFill>
                <a:effectLst/>
                <a:latin typeface="Arial" charset="0"/>
                <a:ea typeface="+mn-ea"/>
                <a:cs typeface="+mn-cs"/>
              </a:rPr>
              <a:t>candidaţi</a:t>
            </a:r>
            <a:r>
              <a:rPr lang="ro-RO" sz="1200" kern="1200" dirty="0">
                <a:solidFill>
                  <a:schemeClr val="tx1"/>
                </a:solidFill>
                <a:effectLst/>
                <a:latin typeface="Arial" charset="0"/>
                <a:ea typeface="+mn-ea"/>
                <a:cs typeface="+mn-cs"/>
              </a:rPr>
              <a:t> nu a </a:t>
            </a:r>
            <a:r>
              <a:rPr lang="ro-RO" sz="1200" kern="1200" dirty="0" err="1">
                <a:solidFill>
                  <a:schemeClr val="tx1"/>
                </a:solidFill>
                <a:effectLst/>
                <a:latin typeface="Arial" charset="0"/>
                <a:ea typeface="+mn-ea"/>
                <a:cs typeface="+mn-cs"/>
              </a:rPr>
              <a:t>obţinut</a:t>
            </a:r>
            <a:r>
              <a:rPr lang="ro-RO" sz="1200" kern="1200" dirty="0">
                <a:solidFill>
                  <a:schemeClr val="tx1"/>
                </a:solidFill>
                <a:effectLst/>
                <a:latin typeface="Arial" charset="0"/>
                <a:ea typeface="+mn-ea"/>
                <a:cs typeface="+mn-cs"/>
              </a:rPr>
              <a:t> un nivel de </a:t>
            </a:r>
            <a:r>
              <a:rPr lang="ro-RO" sz="1200" kern="1200" dirty="0" err="1">
                <a:solidFill>
                  <a:schemeClr val="tx1"/>
                </a:solidFill>
                <a:effectLst/>
                <a:latin typeface="Arial" charset="0"/>
                <a:ea typeface="+mn-ea"/>
                <a:cs typeface="+mn-cs"/>
              </a:rPr>
              <a:t>competenţă</a:t>
            </a:r>
            <a:r>
              <a:rPr lang="ro-RO" sz="1200" kern="1200" dirty="0">
                <a:solidFill>
                  <a:schemeClr val="tx1"/>
                </a:solidFill>
                <a:effectLst/>
                <a:latin typeface="Arial" charset="0"/>
                <a:ea typeface="+mn-ea"/>
                <a:cs typeface="+mn-cs"/>
              </a:rPr>
              <a:t>,  18,59% au obținut certificat de nivel Începător, 47,44% de nivel Mediu </a:t>
            </a:r>
            <a:r>
              <a:rPr lang="ro-RO" sz="1200" kern="1200" dirty="0" err="1">
                <a:solidFill>
                  <a:schemeClr val="tx1"/>
                </a:solidFill>
                <a:effectLst/>
                <a:latin typeface="Arial" charset="0"/>
                <a:ea typeface="+mn-ea"/>
                <a:cs typeface="+mn-cs"/>
              </a:rPr>
              <a:t>şi</a:t>
            </a:r>
            <a:r>
              <a:rPr lang="ro-RO" sz="1200" kern="1200" dirty="0">
                <a:solidFill>
                  <a:schemeClr val="tx1"/>
                </a:solidFill>
                <a:effectLst/>
                <a:latin typeface="Arial" charset="0"/>
                <a:ea typeface="+mn-ea"/>
                <a:cs typeface="+mn-cs"/>
              </a:rPr>
              <a:t> 33,33% de nivel Avansat sau Experimentat.</a:t>
            </a: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10</a:t>
            </a:fld>
            <a:endParaRPr lang="en-US"/>
          </a:p>
        </p:txBody>
      </p:sp>
    </p:spTree>
    <p:extLst>
      <p:ext uri="{BB962C8B-B14F-4D97-AF65-F5344CB8AC3E}">
        <p14:creationId xmlns:p14="http://schemas.microsoft.com/office/powerpoint/2010/main" val="176684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11</a:t>
            </a:fld>
            <a:endParaRPr lang="en-US"/>
          </a:p>
        </p:txBody>
      </p:sp>
    </p:spTree>
    <p:extLst>
      <p:ext uri="{BB962C8B-B14F-4D97-AF65-F5344CB8AC3E}">
        <p14:creationId xmlns:p14="http://schemas.microsoft.com/office/powerpoint/2010/main" val="124989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12</a:t>
            </a:fld>
            <a:endParaRPr lang="en-US"/>
          </a:p>
        </p:txBody>
      </p:sp>
    </p:spTree>
    <p:extLst>
      <p:ext uri="{BB962C8B-B14F-4D97-AF65-F5344CB8AC3E}">
        <p14:creationId xmlns:p14="http://schemas.microsoft.com/office/powerpoint/2010/main" val="2891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2667000" y="381010"/>
            <a:ext cx="6324600" cy="1470025"/>
          </a:xfrm>
        </p:spPr>
        <p:txBody>
          <a:bodyPr/>
          <a:lstStyle>
            <a:lvl1pPr>
              <a:defRPr/>
            </a:lvl1pPr>
          </a:lstStyle>
          <a:p>
            <a:r>
              <a:rPr lang="en-US"/>
              <a:t>Click to edit Master title style</a:t>
            </a:r>
          </a:p>
        </p:txBody>
      </p:sp>
      <p:sp>
        <p:nvSpPr>
          <p:cNvPr id="140291"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9EDFEC1B-74D5-4619-BE1B-5FC1848CEF49}" type="datetime1">
              <a:rPr lang="ro-RO"/>
              <a:pPr>
                <a:defRPr/>
              </a:pPr>
              <a:t>29.09.2016</a:t>
            </a:fld>
            <a:endParaRPr lang="ro-RO"/>
          </a:p>
        </p:txBody>
      </p:sp>
      <p:sp>
        <p:nvSpPr>
          <p:cNvPr id="5" name="Rectangle 5"/>
          <p:cNvSpPr>
            <a:spLocks noGrp="1" noChangeArrowheads="1"/>
          </p:cNvSpPr>
          <p:nvPr>
            <p:ph type="ftr" sz="quarter" idx="11"/>
          </p:nvPr>
        </p:nvSpPr>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p:txBody>
          <a:bodyPr/>
          <a:lstStyle>
            <a:lvl1pPr>
              <a:defRPr/>
            </a:lvl1pPr>
          </a:lstStyle>
          <a:p>
            <a:pPr>
              <a:defRPr/>
            </a:pPr>
            <a:fld id="{AEB79585-4944-48B2-BD75-B21AD03969C9}" type="slidenum">
              <a:rPr lang="en-US"/>
              <a:pPr>
                <a:defRPr/>
              </a:pPr>
              <a:t>‹#›</a:t>
            </a:fld>
            <a:endParaRPr lang="en-US"/>
          </a:p>
        </p:txBody>
      </p:sp>
    </p:spTree>
    <p:extLst>
      <p:ext uri="{BB962C8B-B14F-4D97-AF65-F5344CB8AC3E}">
        <p14:creationId xmlns:p14="http://schemas.microsoft.com/office/powerpoint/2010/main" val="3838044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D6542075-09F4-4301-9AE6-9C32F6D2ADC1}" type="datetime1">
              <a:rPr lang="ro-RO"/>
              <a:pPr>
                <a:defRPr/>
              </a:pPr>
              <a:t>29.09.2016</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1B162BC4-1981-4EEA-B004-B669BE998DAF}" type="slidenum">
              <a:rPr lang="en-US"/>
              <a:pPr>
                <a:defRPr/>
              </a:pPr>
              <a:t>‹#›</a:t>
            </a:fld>
            <a:endParaRPr lang="en-US"/>
          </a:p>
        </p:txBody>
      </p:sp>
    </p:spTree>
    <p:extLst>
      <p:ext uri="{BB962C8B-B14F-4D97-AF65-F5344CB8AC3E}">
        <p14:creationId xmlns:p14="http://schemas.microsoft.com/office/powerpoint/2010/main" val="113007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4" y="1676404"/>
            <a:ext cx="1695450" cy="4449763"/>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1905004" y="1676404"/>
            <a:ext cx="4933950" cy="444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712FBD0A-EA8D-4C5A-B9CA-B3684875E106}" type="datetime1">
              <a:rPr lang="ro-RO"/>
              <a:pPr>
                <a:defRPr/>
              </a:pPr>
              <a:t>29.09.2016</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9C6162C9-68F2-4443-9031-949253225438}" type="slidenum">
              <a:rPr lang="en-US"/>
              <a:pPr>
                <a:defRPr/>
              </a:pPr>
              <a:t>‹#›</a:t>
            </a:fld>
            <a:endParaRPr lang="en-US"/>
          </a:p>
        </p:txBody>
      </p:sp>
    </p:spTree>
    <p:extLst>
      <p:ext uri="{BB962C8B-B14F-4D97-AF65-F5344CB8AC3E}">
        <p14:creationId xmlns:p14="http://schemas.microsoft.com/office/powerpoint/2010/main" val="1617650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3EAE0D4C-1400-4702-847F-5ADD9193C620}" type="datetime1">
              <a:rPr lang="ro-RO"/>
              <a:pPr>
                <a:defRPr/>
              </a:pPr>
              <a:t>29.09.2016</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F23419BE-5F0F-40B6-AD42-47793713F7A1}" type="slidenum">
              <a:rPr lang="en-US"/>
              <a:pPr>
                <a:defRPr/>
              </a:pPr>
              <a:t>‹#›</a:t>
            </a:fld>
            <a:endParaRPr lang="en-US"/>
          </a:p>
        </p:txBody>
      </p:sp>
    </p:spTree>
    <p:extLst>
      <p:ext uri="{BB962C8B-B14F-4D97-AF65-F5344CB8AC3E}">
        <p14:creationId xmlns:p14="http://schemas.microsoft.com/office/powerpoint/2010/main" val="2962539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CE3B75C7-E099-495F-B70C-9AF45C96D056}" type="datetime1">
              <a:rPr lang="ro-RO"/>
              <a:pPr>
                <a:defRPr/>
              </a:pPr>
              <a:t>29.09.2016</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2110A68C-F1F1-4823-B93A-4029B5A634B1}" type="slidenum">
              <a:rPr lang="en-US"/>
              <a:pPr>
                <a:defRPr/>
              </a:pPr>
              <a:t>‹#›</a:t>
            </a:fld>
            <a:endParaRPr lang="en-US"/>
          </a:p>
        </p:txBody>
      </p:sp>
    </p:spTree>
    <p:extLst>
      <p:ext uri="{BB962C8B-B14F-4D97-AF65-F5344CB8AC3E}">
        <p14:creationId xmlns:p14="http://schemas.microsoft.com/office/powerpoint/2010/main" val="3279412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1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72B2580-5D31-4BCA-B834-EA73B9C512EB}" type="datetime1">
              <a:rPr lang="ro-RO"/>
              <a:pPr>
                <a:defRPr/>
              </a:pPr>
              <a:t>29.09.2016</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A41FFD79-D37B-46B4-B908-46C5503926D8}" type="slidenum">
              <a:rPr lang="en-US"/>
              <a:pPr>
                <a:defRPr/>
              </a:pPr>
              <a:t>‹#›</a:t>
            </a:fld>
            <a:endParaRPr lang="en-US"/>
          </a:p>
        </p:txBody>
      </p:sp>
    </p:spTree>
    <p:extLst>
      <p:ext uri="{BB962C8B-B14F-4D97-AF65-F5344CB8AC3E}">
        <p14:creationId xmlns:p14="http://schemas.microsoft.com/office/powerpoint/2010/main" val="514885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5372101"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fld id="{E4AC1DCA-97BD-475A-AA18-A5E1D4FB8D4E}" type="datetime1">
              <a:rPr lang="ro-RO"/>
              <a:pPr>
                <a:defRPr/>
              </a:pPr>
              <a:t>29.09.2016</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5FA8A930-70CB-4057-A9BA-66E6982B5368}" type="slidenum">
              <a:rPr lang="en-US"/>
              <a:pPr>
                <a:defRPr/>
              </a:pPr>
              <a:t>‹#›</a:t>
            </a:fld>
            <a:endParaRPr lang="en-US"/>
          </a:p>
        </p:txBody>
      </p:sp>
    </p:spTree>
    <p:extLst>
      <p:ext uri="{BB962C8B-B14F-4D97-AF65-F5344CB8AC3E}">
        <p14:creationId xmlns:p14="http://schemas.microsoft.com/office/powerpoint/2010/main" val="1635881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fld id="{DBA0B49A-8104-4D46-AFA2-33E386566A78}" type="datetime1">
              <a:rPr lang="ro-RO"/>
              <a:pPr>
                <a:defRPr/>
              </a:pPr>
              <a:t>29.09.2016</a:t>
            </a:fld>
            <a:endParaRPr lang="ro-RO"/>
          </a:p>
        </p:txBody>
      </p:sp>
      <p:sp>
        <p:nvSpPr>
          <p:cNvPr id="8"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9" name="Rectangle 6"/>
          <p:cNvSpPr>
            <a:spLocks noGrp="1" noChangeArrowheads="1"/>
          </p:cNvSpPr>
          <p:nvPr>
            <p:ph type="sldNum" sz="quarter" idx="12"/>
          </p:nvPr>
        </p:nvSpPr>
        <p:spPr>
          <a:ln/>
        </p:spPr>
        <p:txBody>
          <a:bodyPr/>
          <a:lstStyle>
            <a:lvl1pPr>
              <a:defRPr/>
            </a:lvl1pPr>
          </a:lstStyle>
          <a:p>
            <a:pPr>
              <a:defRPr/>
            </a:pPr>
            <a:fld id="{0492A999-B989-4819-B197-9BDE2DD8BECD}" type="slidenum">
              <a:rPr lang="en-US"/>
              <a:pPr>
                <a:defRPr/>
              </a:pPr>
              <a:t>‹#›</a:t>
            </a:fld>
            <a:endParaRPr lang="en-US"/>
          </a:p>
        </p:txBody>
      </p:sp>
    </p:spTree>
    <p:extLst>
      <p:ext uri="{BB962C8B-B14F-4D97-AF65-F5344CB8AC3E}">
        <p14:creationId xmlns:p14="http://schemas.microsoft.com/office/powerpoint/2010/main" val="3915308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fld id="{1F4E38E2-4A4C-4AF5-97E5-E9525A27AEDE}" type="datetime1">
              <a:rPr lang="ro-RO"/>
              <a:pPr>
                <a:defRPr/>
              </a:pPr>
              <a:t>29.09.2016</a:t>
            </a:fld>
            <a:endParaRPr lang="ro-RO"/>
          </a:p>
        </p:txBody>
      </p:sp>
      <p:sp>
        <p:nvSpPr>
          <p:cNvPr id="4"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5" name="Rectangle 6"/>
          <p:cNvSpPr>
            <a:spLocks noGrp="1" noChangeArrowheads="1"/>
          </p:cNvSpPr>
          <p:nvPr>
            <p:ph type="sldNum" sz="quarter" idx="12"/>
          </p:nvPr>
        </p:nvSpPr>
        <p:spPr>
          <a:ln/>
        </p:spPr>
        <p:txBody>
          <a:bodyPr/>
          <a:lstStyle>
            <a:lvl1pPr>
              <a:defRPr/>
            </a:lvl1pPr>
          </a:lstStyle>
          <a:p>
            <a:pPr>
              <a:defRPr/>
            </a:pPr>
            <a:fld id="{05123BFB-E0C6-4A91-8246-89EB62F3AA2A}" type="slidenum">
              <a:rPr lang="en-US"/>
              <a:pPr>
                <a:defRPr/>
              </a:pPr>
              <a:t>‹#›</a:t>
            </a:fld>
            <a:endParaRPr lang="en-US"/>
          </a:p>
        </p:txBody>
      </p:sp>
    </p:spTree>
    <p:extLst>
      <p:ext uri="{BB962C8B-B14F-4D97-AF65-F5344CB8AC3E}">
        <p14:creationId xmlns:p14="http://schemas.microsoft.com/office/powerpoint/2010/main" val="3197000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6EFA68-2038-41E1-A533-2DFB130C34E3}" type="datetime1">
              <a:rPr lang="ro-RO"/>
              <a:pPr>
                <a:defRPr/>
              </a:pPr>
              <a:t>29.09.2016</a:t>
            </a:fld>
            <a:endParaRPr lang="ro-RO"/>
          </a:p>
        </p:txBody>
      </p:sp>
      <p:sp>
        <p:nvSpPr>
          <p:cNvPr id="3"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4" name="Rectangle 6"/>
          <p:cNvSpPr>
            <a:spLocks noGrp="1" noChangeArrowheads="1"/>
          </p:cNvSpPr>
          <p:nvPr>
            <p:ph type="sldNum" sz="quarter" idx="12"/>
          </p:nvPr>
        </p:nvSpPr>
        <p:spPr>
          <a:ln/>
        </p:spPr>
        <p:txBody>
          <a:bodyPr/>
          <a:lstStyle>
            <a:lvl1pPr>
              <a:defRPr/>
            </a:lvl1pPr>
          </a:lstStyle>
          <a:p>
            <a:pPr>
              <a:defRPr/>
            </a:pPr>
            <a:fld id="{F9B783E3-0630-4E61-A16A-054D23AC90EA}" type="slidenum">
              <a:rPr lang="en-US"/>
              <a:pPr>
                <a:defRPr/>
              </a:pPr>
              <a:t>‹#›</a:t>
            </a:fld>
            <a:endParaRPr lang="en-US"/>
          </a:p>
        </p:txBody>
      </p:sp>
    </p:spTree>
    <p:extLst>
      <p:ext uri="{BB962C8B-B14F-4D97-AF65-F5344CB8AC3E}">
        <p14:creationId xmlns:p14="http://schemas.microsoft.com/office/powerpoint/2010/main" val="2745958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498CFF-831D-457A-AEA7-CC0D058A3F81}" type="datetime1">
              <a:rPr lang="ro-RO"/>
              <a:pPr>
                <a:defRPr/>
              </a:pPr>
              <a:t>29.09.2016</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BA6A9CB6-AEB1-4282-B88F-995B7BCAB4FE}" type="slidenum">
              <a:rPr lang="en-US"/>
              <a:pPr>
                <a:defRPr/>
              </a:pPr>
              <a:t>‹#›</a:t>
            </a:fld>
            <a:endParaRPr lang="en-US"/>
          </a:p>
        </p:txBody>
      </p:sp>
    </p:spTree>
    <p:extLst>
      <p:ext uri="{BB962C8B-B14F-4D97-AF65-F5344CB8AC3E}">
        <p14:creationId xmlns:p14="http://schemas.microsoft.com/office/powerpoint/2010/main" val="358839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F9A28BE5-F9DD-43EE-B3B6-AFBBAECF981D}" type="datetime1">
              <a:rPr lang="ro-RO"/>
              <a:pPr>
                <a:defRPr/>
              </a:pPr>
              <a:t>29.09.2016</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86E92BCC-3C37-47F8-ADF4-789E53C9F66A}" type="slidenum">
              <a:rPr lang="en-US"/>
              <a:pPr>
                <a:defRPr/>
              </a:pPr>
              <a:t>‹#›</a:t>
            </a:fld>
            <a:endParaRPr lang="en-US"/>
          </a:p>
        </p:txBody>
      </p:sp>
    </p:spTree>
    <p:extLst>
      <p:ext uri="{BB962C8B-B14F-4D97-AF65-F5344CB8AC3E}">
        <p14:creationId xmlns:p14="http://schemas.microsoft.com/office/powerpoint/2010/main" val="2235624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4ABB2DC-C70C-4083-8842-7903420B1CD9}" type="datetime1">
              <a:rPr lang="ro-RO"/>
              <a:pPr>
                <a:defRPr/>
              </a:pPr>
              <a:t>29.09.2016</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6DF0811E-2BB1-44C2-9B46-1D6891D90524}" type="slidenum">
              <a:rPr lang="en-US"/>
              <a:pPr>
                <a:defRPr/>
              </a:pPr>
              <a:t>‹#›</a:t>
            </a:fld>
            <a:endParaRPr lang="en-US"/>
          </a:p>
        </p:txBody>
      </p:sp>
    </p:spTree>
    <p:extLst>
      <p:ext uri="{BB962C8B-B14F-4D97-AF65-F5344CB8AC3E}">
        <p14:creationId xmlns:p14="http://schemas.microsoft.com/office/powerpoint/2010/main" val="183599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1FD1B495-028A-4BEE-8DE0-DDF15316CA2C}" type="datetime1">
              <a:rPr lang="ro-RO"/>
              <a:pPr>
                <a:defRPr/>
              </a:pPr>
              <a:t>29.09.2016</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1DBF3C21-784D-4432-A3B7-FF05B658357A}" type="slidenum">
              <a:rPr lang="en-US"/>
              <a:pPr>
                <a:defRPr/>
              </a:pPr>
              <a:t>‹#›</a:t>
            </a:fld>
            <a:endParaRPr lang="en-US"/>
          </a:p>
        </p:txBody>
      </p:sp>
    </p:spTree>
    <p:extLst>
      <p:ext uri="{BB962C8B-B14F-4D97-AF65-F5344CB8AC3E}">
        <p14:creationId xmlns:p14="http://schemas.microsoft.com/office/powerpoint/2010/main" val="2870069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1752601" y="1676400"/>
            <a:ext cx="5162550" cy="4267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1C8AA225-591F-4B70-9A73-4CB1D11B88E9}" type="datetime1">
              <a:rPr lang="ro-RO"/>
              <a:pPr>
                <a:defRPr/>
              </a:pPr>
              <a:t>29.09.2016</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4131718E-608E-4811-8BC1-4EF83CD9CEE3}" type="slidenum">
              <a:rPr lang="en-US"/>
              <a:pPr>
                <a:defRPr/>
              </a:pPr>
              <a:t>‹#›</a:t>
            </a:fld>
            <a:endParaRPr lang="en-US"/>
          </a:p>
        </p:txBody>
      </p:sp>
    </p:spTree>
    <p:extLst>
      <p:ext uri="{BB962C8B-B14F-4D97-AF65-F5344CB8AC3E}">
        <p14:creationId xmlns:p14="http://schemas.microsoft.com/office/powerpoint/2010/main" val="237974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415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906000" cy="1052736"/>
          </a:xfrm>
        </p:spPr>
        <p:txBody>
          <a:bodyPr/>
          <a:lstStyle>
            <a:lvl1pPr>
              <a:defRPr b="1">
                <a:latin typeface="Arial" pitchFamily="34" charset="0"/>
                <a:cs typeface="Arial" pitchFamily="34" charset="0"/>
              </a:defRPr>
            </a:lvl1pPr>
          </a:lstStyle>
          <a:p>
            <a:r>
              <a:rPr lang="en-US" altLang="ko-KR" dirty="0"/>
              <a:t> Click to edit Master title style</a:t>
            </a:r>
            <a:endParaRPr lang="ko-KR" altLang="en-US" dirty="0"/>
          </a:p>
        </p:txBody>
      </p:sp>
      <p:sp>
        <p:nvSpPr>
          <p:cNvPr id="3" name="Content Placeholder 2"/>
          <p:cNvSpPr>
            <a:spLocks noGrp="1"/>
          </p:cNvSpPr>
          <p:nvPr>
            <p:ph idx="1"/>
          </p:nvPr>
        </p:nvSpPr>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5" name="Footer Placeholder 4"/>
          <p:cNvSpPr>
            <a:spLocks noGrp="1"/>
          </p:cNvSpPr>
          <p:nvPr>
            <p:ph type="ftr" sz="quarter" idx="11"/>
          </p:nvPr>
        </p:nvSpPr>
        <p:spPr/>
        <p:txBody>
          <a:bodyPr/>
          <a:lstStyle/>
          <a:p>
            <a:pPr>
              <a:defRPr/>
            </a:pPr>
            <a:r>
              <a:rPr lang="en-US"/>
              <a:t>inspector Şăitan Traian</a:t>
            </a:r>
          </a:p>
        </p:txBody>
      </p:sp>
      <p:sp>
        <p:nvSpPr>
          <p:cNvPr id="6" name="Slide Number Placeholder 5"/>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239725382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ltLang="ko-KR"/>
              <a:t>Click to edit Master title style</a:t>
            </a:r>
            <a:endParaRPr lang="ko-KR" alt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5" name="Footer Placeholder 4"/>
          <p:cNvSpPr>
            <a:spLocks noGrp="1"/>
          </p:cNvSpPr>
          <p:nvPr>
            <p:ph type="ftr" sz="quarter" idx="11"/>
          </p:nvPr>
        </p:nvSpPr>
        <p:spPr/>
        <p:txBody>
          <a:bodyPr/>
          <a:lstStyle/>
          <a:p>
            <a:pPr>
              <a:defRPr/>
            </a:pPr>
            <a:r>
              <a:rPr lang="en-US"/>
              <a:t>inspector Şăitan Traian</a:t>
            </a:r>
          </a:p>
        </p:txBody>
      </p:sp>
      <p:sp>
        <p:nvSpPr>
          <p:cNvPr id="6" name="Slide Number Placeholder 5"/>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355452122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6" name="Footer Placeholder 5"/>
          <p:cNvSpPr>
            <a:spLocks noGrp="1"/>
          </p:cNvSpPr>
          <p:nvPr>
            <p:ph type="ftr" sz="quarter" idx="11"/>
          </p:nvPr>
        </p:nvSpPr>
        <p:spPr/>
        <p:txBody>
          <a:bodyPr/>
          <a:lstStyle/>
          <a:p>
            <a:pPr>
              <a:defRPr/>
            </a:pPr>
            <a:r>
              <a:rPr lang="en-US"/>
              <a:t>inspector Şăitan Traian</a:t>
            </a:r>
          </a:p>
        </p:txBody>
      </p:sp>
      <p:sp>
        <p:nvSpPr>
          <p:cNvPr id="7" name="Slide Number Placeholder 6"/>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293897316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8" name="Footer Placeholder 7"/>
          <p:cNvSpPr>
            <a:spLocks noGrp="1"/>
          </p:cNvSpPr>
          <p:nvPr>
            <p:ph type="ftr" sz="quarter" idx="11"/>
          </p:nvPr>
        </p:nvSpPr>
        <p:spPr/>
        <p:txBody>
          <a:bodyPr/>
          <a:lstStyle/>
          <a:p>
            <a:pPr>
              <a:defRPr/>
            </a:pPr>
            <a:r>
              <a:rPr lang="en-US"/>
              <a:t>inspector Şăitan Traian</a:t>
            </a:r>
          </a:p>
        </p:txBody>
      </p:sp>
      <p:sp>
        <p:nvSpPr>
          <p:cNvPr id="9" name="Slide Number Placeholder 8"/>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98913190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906000" cy="1052736"/>
          </a:xfrm>
        </p:spPr>
        <p:txBody>
          <a:bodyPr/>
          <a:lstStyle/>
          <a:p>
            <a:r>
              <a:rPr lang="en-US" altLang="ko-KR"/>
              <a:t>Click to edit Master title style</a:t>
            </a:r>
            <a:endParaRPr lang="ko-KR" altLang="en-US"/>
          </a:p>
        </p:txBody>
      </p:sp>
      <p:sp>
        <p:nvSpPr>
          <p:cNvPr id="3" name="Date Placeholder 2"/>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4" name="Footer Placeholder 3"/>
          <p:cNvSpPr>
            <a:spLocks noGrp="1"/>
          </p:cNvSpPr>
          <p:nvPr>
            <p:ph type="ftr" sz="quarter" idx="11"/>
          </p:nvPr>
        </p:nvSpPr>
        <p:spPr/>
        <p:txBody>
          <a:bodyPr/>
          <a:lstStyle/>
          <a:p>
            <a:pPr>
              <a:defRPr/>
            </a:pPr>
            <a:r>
              <a:rPr lang="en-US"/>
              <a:t>inspector Şăitan Traian</a:t>
            </a:r>
          </a:p>
        </p:txBody>
      </p:sp>
      <p:sp>
        <p:nvSpPr>
          <p:cNvPr id="5" name="Slide Number Placeholder 4"/>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55360607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3" name="Footer Placeholder 2"/>
          <p:cNvSpPr>
            <a:spLocks noGrp="1"/>
          </p:cNvSpPr>
          <p:nvPr>
            <p:ph type="ftr" sz="quarter" idx="11"/>
          </p:nvPr>
        </p:nvSpPr>
        <p:spPr/>
        <p:txBody>
          <a:bodyPr/>
          <a:lstStyle/>
          <a:p>
            <a:pPr>
              <a:defRPr/>
            </a:pPr>
            <a:r>
              <a:rPr lang="en-US"/>
              <a:t>inspector Şăitan Traian</a:t>
            </a:r>
          </a:p>
        </p:txBody>
      </p:sp>
      <p:sp>
        <p:nvSpPr>
          <p:cNvPr id="4" name="Slide Number Placeholder 3"/>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377839333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1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C17D12B-9F0F-4249-9344-7DD88D2153A6}" type="datetime1">
              <a:rPr lang="ro-RO"/>
              <a:pPr>
                <a:defRPr/>
              </a:pPr>
              <a:t>29.09.2016</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F899CFBE-D263-49E4-A8A4-054D24E5DB82}" type="slidenum">
              <a:rPr lang="en-US"/>
              <a:pPr>
                <a:defRPr/>
              </a:pPr>
              <a:t>‹#›</a:t>
            </a:fld>
            <a:endParaRPr lang="en-US"/>
          </a:p>
        </p:txBody>
      </p:sp>
    </p:spTree>
    <p:extLst>
      <p:ext uri="{BB962C8B-B14F-4D97-AF65-F5344CB8AC3E}">
        <p14:creationId xmlns:p14="http://schemas.microsoft.com/office/powerpoint/2010/main" val="262312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Edit Master text styles</a:t>
            </a:r>
          </a:p>
        </p:txBody>
      </p:sp>
      <p:sp>
        <p:nvSpPr>
          <p:cNvPr id="5" name="Date Placeholder 4"/>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6" name="Footer Placeholder 5"/>
          <p:cNvSpPr>
            <a:spLocks noGrp="1"/>
          </p:cNvSpPr>
          <p:nvPr>
            <p:ph type="ftr" sz="quarter" idx="11"/>
          </p:nvPr>
        </p:nvSpPr>
        <p:spPr/>
        <p:txBody>
          <a:bodyPr/>
          <a:lstStyle/>
          <a:p>
            <a:pPr>
              <a:defRPr/>
            </a:pPr>
            <a:r>
              <a:rPr lang="en-US"/>
              <a:t>inspector Şăitan Traian</a:t>
            </a:r>
          </a:p>
        </p:txBody>
      </p:sp>
      <p:sp>
        <p:nvSpPr>
          <p:cNvPr id="7" name="Slide Number Placeholder 6"/>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174907273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ko-KR" alt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Edit Master text styles</a:t>
            </a:r>
          </a:p>
        </p:txBody>
      </p:sp>
      <p:sp>
        <p:nvSpPr>
          <p:cNvPr id="5" name="Date Placeholder 4"/>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6" name="Footer Placeholder 5"/>
          <p:cNvSpPr>
            <a:spLocks noGrp="1"/>
          </p:cNvSpPr>
          <p:nvPr>
            <p:ph type="ftr" sz="quarter" idx="11"/>
          </p:nvPr>
        </p:nvSpPr>
        <p:spPr/>
        <p:txBody>
          <a:bodyPr/>
          <a:lstStyle/>
          <a:p>
            <a:pPr>
              <a:defRPr/>
            </a:pPr>
            <a:r>
              <a:rPr lang="en-US"/>
              <a:t>inspector Şăitan Traian</a:t>
            </a:r>
          </a:p>
        </p:txBody>
      </p:sp>
      <p:sp>
        <p:nvSpPr>
          <p:cNvPr id="7" name="Slide Number Placeholder 6"/>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266535495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5" name="Footer Placeholder 4"/>
          <p:cNvSpPr>
            <a:spLocks noGrp="1"/>
          </p:cNvSpPr>
          <p:nvPr>
            <p:ph type="ftr" sz="quarter" idx="11"/>
          </p:nvPr>
        </p:nvSpPr>
        <p:spPr/>
        <p:txBody>
          <a:bodyPr/>
          <a:lstStyle/>
          <a:p>
            <a:pPr>
              <a:defRPr/>
            </a:pPr>
            <a:r>
              <a:rPr lang="en-US"/>
              <a:t>inspector Şăitan Traian</a:t>
            </a:r>
          </a:p>
        </p:txBody>
      </p:sp>
      <p:sp>
        <p:nvSpPr>
          <p:cNvPr id="6" name="Slide Number Placeholder 5"/>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365005353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pPr>
              <a:defRPr/>
            </a:pPr>
            <a:fld id="{084536F0-4A0A-43A1-B573-7E2AC528967C}" type="datetime1">
              <a:rPr lang="ro-RO" smtClean="0"/>
              <a:pPr>
                <a:defRPr/>
              </a:pPr>
              <a:t>29.09.2016</a:t>
            </a:fld>
            <a:endParaRPr lang="ro-RO"/>
          </a:p>
        </p:txBody>
      </p:sp>
      <p:sp>
        <p:nvSpPr>
          <p:cNvPr id="5" name="Footer Placeholder 4"/>
          <p:cNvSpPr>
            <a:spLocks noGrp="1"/>
          </p:cNvSpPr>
          <p:nvPr>
            <p:ph type="ftr" sz="quarter" idx="11"/>
          </p:nvPr>
        </p:nvSpPr>
        <p:spPr/>
        <p:txBody>
          <a:bodyPr/>
          <a:lstStyle/>
          <a:p>
            <a:pPr>
              <a:defRPr/>
            </a:pPr>
            <a:r>
              <a:rPr lang="en-US"/>
              <a:t>inspector Şăitan Traian</a:t>
            </a:r>
          </a:p>
        </p:txBody>
      </p:sp>
      <p:sp>
        <p:nvSpPr>
          <p:cNvPr id="6" name="Slide Number Placeholder 5"/>
          <p:cNvSpPr>
            <a:spLocks noGrp="1"/>
          </p:cNvSpPr>
          <p:nvPr>
            <p:ph type="sldNum" sz="quarter" idx="12"/>
          </p:nvPr>
        </p:nvSpPr>
        <p:spPr/>
        <p:txBody>
          <a:bodyPr/>
          <a:lstStyle/>
          <a:p>
            <a:pPr>
              <a:defRPr/>
            </a:pPr>
            <a:fld id="{C0E9CB44-1DEF-4070-943A-4B7EA094B956}" type="slidenum">
              <a:rPr lang="en-US" smtClean="0"/>
              <a:pPr>
                <a:defRPr/>
              </a:pPr>
              <a:t>‹#›</a:t>
            </a:fld>
            <a:endParaRPr lang="en-US"/>
          </a:p>
        </p:txBody>
      </p:sp>
    </p:spTree>
    <p:extLst>
      <p:ext uri="{BB962C8B-B14F-4D97-AF65-F5344CB8AC3E}">
        <p14:creationId xmlns:p14="http://schemas.microsoft.com/office/powerpoint/2010/main" val="42383083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1905002" y="281941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5372102" y="281941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fld id="{8E86D39C-0189-413F-8B9D-4D4EF33281BC}" type="datetime1">
              <a:rPr lang="ro-RO"/>
              <a:pPr>
                <a:defRPr/>
              </a:pPr>
              <a:t>29.09.2016</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8892945E-84E3-49B3-9102-97F34CF4DDF2}" type="slidenum">
              <a:rPr lang="en-US"/>
              <a:pPr>
                <a:defRPr/>
              </a:pPr>
              <a:t>‹#›</a:t>
            </a:fld>
            <a:endParaRPr lang="en-US"/>
          </a:p>
        </p:txBody>
      </p:sp>
    </p:spTree>
    <p:extLst>
      <p:ext uri="{BB962C8B-B14F-4D97-AF65-F5344CB8AC3E}">
        <p14:creationId xmlns:p14="http://schemas.microsoft.com/office/powerpoint/2010/main" val="2444901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fld id="{2899B00E-E59C-4632-A831-399CE80CB437}" type="datetime1">
              <a:rPr lang="ro-RO"/>
              <a:pPr>
                <a:defRPr/>
              </a:pPr>
              <a:t>29.09.2016</a:t>
            </a:fld>
            <a:endParaRPr lang="ro-RO"/>
          </a:p>
        </p:txBody>
      </p:sp>
      <p:sp>
        <p:nvSpPr>
          <p:cNvPr id="8"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9" name="Rectangle 6"/>
          <p:cNvSpPr>
            <a:spLocks noGrp="1" noChangeArrowheads="1"/>
          </p:cNvSpPr>
          <p:nvPr>
            <p:ph type="sldNum" sz="quarter" idx="12"/>
          </p:nvPr>
        </p:nvSpPr>
        <p:spPr>
          <a:ln/>
        </p:spPr>
        <p:txBody>
          <a:bodyPr/>
          <a:lstStyle>
            <a:lvl1pPr>
              <a:defRPr/>
            </a:lvl1pPr>
          </a:lstStyle>
          <a:p>
            <a:pPr>
              <a:defRPr/>
            </a:pPr>
            <a:fld id="{361872B4-A85C-4DFE-8080-066CA545364A}" type="slidenum">
              <a:rPr lang="en-US"/>
              <a:pPr>
                <a:defRPr/>
              </a:pPr>
              <a:t>‹#›</a:t>
            </a:fld>
            <a:endParaRPr lang="en-US"/>
          </a:p>
        </p:txBody>
      </p:sp>
    </p:spTree>
    <p:extLst>
      <p:ext uri="{BB962C8B-B14F-4D97-AF65-F5344CB8AC3E}">
        <p14:creationId xmlns:p14="http://schemas.microsoft.com/office/powerpoint/2010/main" val="3484147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fld id="{F68DFC39-0F5F-4BF5-8E0E-CAF6F5458B39}" type="datetime1">
              <a:rPr lang="ro-RO"/>
              <a:pPr>
                <a:defRPr/>
              </a:pPr>
              <a:t>29.09.2016</a:t>
            </a:fld>
            <a:endParaRPr lang="ro-RO"/>
          </a:p>
        </p:txBody>
      </p:sp>
      <p:sp>
        <p:nvSpPr>
          <p:cNvPr id="4"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5" name="Rectangle 6"/>
          <p:cNvSpPr>
            <a:spLocks noGrp="1" noChangeArrowheads="1"/>
          </p:cNvSpPr>
          <p:nvPr>
            <p:ph type="sldNum" sz="quarter" idx="12"/>
          </p:nvPr>
        </p:nvSpPr>
        <p:spPr>
          <a:ln/>
        </p:spPr>
        <p:txBody>
          <a:bodyPr/>
          <a:lstStyle>
            <a:lvl1pPr>
              <a:defRPr/>
            </a:lvl1pPr>
          </a:lstStyle>
          <a:p>
            <a:pPr>
              <a:defRPr/>
            </a:pPr>
            <a:fld id="{1DC95E8F-2694-4A3F-9FC1-F5555E5C73FD}" type="slidenum">
              <a:rPr lang="en-US"/>
              <a:pPr>
                <a:defRPr/>
              </a:pPr>
              <a:t>‹#›</a:t>
            </a:fld>
            <a:endParaRPr lang="en-US"/>
          </a:p>
        </p:txBody>
      </p:sp>
    </p:spTree>
    <p:extLst>
      <p:ext uri="{BB962C8B-B14F-4D97-AF65-F5344CB8AC3E}">
        <p14:creationId xmlns:p14="http://schemas.microsoft.com/office/powerpoint/2010/main" val="3443073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BE36461-B0E8-4CBD-9A5F-B0F36152B5C6}" type="datetime1">
              <a:rPr lang="ro-RO"/>
              <a:pPr>
                <a:defRPr/>
              </a:pPr>
              <a:t>29.09.2016</a:t>
            </a:fld>
            <a:endParaRPr lang="ro-RO"/>
          </a:p>
        </p:txBody>
      </p:sp>
      <p:sp>
        <p:nvSpPr>
          <p:cNvPr id="3"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4" name="Rectangle 6"/>
          <p:cNvSpPr>
            <a:spLocks noGrp="1" noChangeArrowheads="1"/>
          </p:cNvSpPr>
          <p:nvPr>
            <p:ph type="sldNum" sz="quarter" idx="12"/>
          </p:nvPr>
        </p:nvSpPr>
        <p:spPr>
          <a:ln/>
        </p:spPr>
        <p:txBody>
          <a:bodyPr/>
          <a:lstStyle>
            <a:lvl1pPr>
              <a:defRPr/>
            </a:lvl1pPr>
          </a:lstStyle>
          <a:p>
            <a:pPr>
              <a:defRPr/>
            </a:pPr>
            <a:fld id="{47339642-E4A5-4C9F-BF37-35AAB3C6AE62}" type="slidenum">
              <a:rPr lang="en-US"/>
              <a:pPr>
                <a:defRPr/>
              </a:pPr>
              <a:t>‹#›</a:t>
            </a:fld>
            <a:endParaRPr lang="en-US"/>
          </a:p>
        </p:txBody>
      </p:sp>
    </p:spTree>
    <p:extLst>
      <p:ext uri="{BB962C8B-B14F-4D97-AF65-F5344CB8AC3E}">
        <p14:creationId xmlns:p14="http://schemas.microsoft.com/office/powerpoint/2010/main" val="3377001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1A2C6D-66B9-4B3A-9F8F-9369E80F5323}" type="datetime1">
              <a:rPr lang="ro-RO"/>
              <a:pPr>
                <a:defRPr/>
              </a:pPr>
              <a:t>29.09.2016</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4792B6C6-AB03-40FC-A6F5-2D3151743C55}" type="slidenum">
              <a:rPr lang="en-US"/>
              <a:pPr>
                <a:defRPr/>
              </a:pPr>
              <a:t>‹#›</a:t>
            </a:fld>
            <a:endParaRPr lang="en-US"/>
          </a:p>
        </p:txBody>
      </p:sp>
    </p:spTree>
    <p:extLst>
      <p:ext uri="{BB962C8B-B14F-4D97-AF65-F5344CB8AC3E}">
        <p14:creationId xmlns:p14="http://schemas.microsoft.com/office/powerpoint/2010/main" val="4024723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F030E6-3841-4D0A-91CA-52EDD470DDA3}" type="datetime1">
              <a:rPr lang="ro-RO"/>
              <a:pPr>
                <a:defRPr/>
              </a:pPr>
              <a:t>29.09.2016</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C58A98CA-ED4A-40EC-99E9-8C77D399C47F}" type="slidenum">
              <a:rPr lang="en-US"/>
              <a:pPr>
                <a:defRPr/>
              </a:pPr>
              <a:t>‹#›</a:t>
            </a:fld>
            <a:endParaRPr lang="en-US"/>
          </a:p>
        </p:txBody>
      </p:sp>
    </p:spTree>
    <p:extLst>
      <p:ext uri="{BB962C8B-B14F-4D97-AF65-F5344CB8AC3E}">
        <p14:creationId xmlns:p14="http://schemas.microsoft.com/office/powerpoint/2010/main" val="646044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63750" y="1676400"/>
            <a:ext cx="73469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Rectangle 3"/>
          <p:cNvSpPr>
            <a:spLocks noGrp="1" noChangeArrowheads="1"/>
          </p:cNvSpPr>
          <p:nvPr>
            <p:ph type="body" idx="1"/>
          </p:nvPr>
        </p:nvSpPr>
        <p:spPr bwMode="auto">
          <a:xfrm>
            <a:off x="2063750" y="2819400"/>
            <a:ext cx="734695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13926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atin typeface="Arial" charset="0"/>
              </a:defRPr>
            </a:lvl1pPr>
          </a:lstStyle>
          <a:p>
            <a:pPr>
              <a:defRPr/>
            </a:pPr>
            <a:fld id="{D6671743-643B-4E64-B111-0E0CCF823F89}" type="datetime1">
              <a:rPr lang="ro-RO"/>
              <a:pPr>
                <a:defRPr/>
              </a:pPr>
              <a:t>29.09.2016</a:t>
            </a:fld>
            <a:endParaRPr lang="ro-RO"/>
          </a:p>
        </p:txBody>
      </p:sp>
      <p:sp>
        <p:nvSpPr>
          <p:cNvPr id="13926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Arial" charset="0"/>
              </a:defRPr>
            </a:lvl1pPr>
          </a:lstStyle>
          <a:p>
            <a:pPr>
              <a:defRPr/>
            </a:pPr>
            <a:r>
              <a:rPr lang="en-US"/>
              <a:t>inspector Şăitan Traian</a:t>
            </a:r>
          </a:p>
        </p:txBody>
      </p:sp>
      <p:sp>
        <p:nvSpPr>
          <p:cNvPr id="13927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B5EE6DF5-F3C1-4947-9A25-EC00B47F25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5"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898650" y="1676400"/>
            <a:ext cx="76771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2051" name="Rectangle 3"/>
          <p:cNvSpPr>
            <a:spLocks noGrp="1" noChangeArrowheads="1"/>
          </p:cNvSpPr>
          <p:nvPr>
            <p:ph type="body" idx="1"/>
          </p:nvPr>
        </p:nvSpPr>
        <p:spPr bwMode="auto">
          <a:xfrm>
            <a:off x="1898650" y="2819400"/>
            <a:ext cx="7677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14234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atin typeface="Arial" charset="0"/>
              </a:defRPr>
            </a:lvl1pPr>
          </a:lstStyle>
          <a:p>
            <a:pPr>
              <a:defRPr/>
            </a:pPr>
            <a:fld id="{3234F93D-671A-489A-99B9-511C1E3C6AD2}" type="datetime1">
              <a:rPr lang="ro-RO"/>
              <a:pPr>
                <a:defRPr/>
              </a:pPr>
              <a:t>29.09.2016</a:t>
            </a:fld>
            <a:endParaRPr lang="ro-RO"/>
          </a:p>
        </p:txBody>
      </p:sp>
      <p:sp>
        <p:nvSpPr>
          <p:cNvPr id="14234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Arial" charset="0"/>
              </a:defRPr>
            </a:lvl1pPr>
          </a:lstStyle>
          <a:p>
            <a:pPr>
              <a:defRPr/>
            </a:pPr>
            <a:r>
              <a:rPr lang="en-US"/>
              <a:t>inspector Şăitan Traian</a:t>
            </a:r>
          </a:p>
        </p:txBody>
      </p:sp>
      <p:sp>
        <p:nvSpPr>
          <p:cNvPr id="142342"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B50E5AFA-68D4-4821-B171-EEC2747885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778"/>
            <a:ext cx="9906000" cy="1052736"/>
          </a:xfrm>
          <a:prstGeom prst="rect">
            <a:avLst/>
          </a:prstGeom>
        </p:spPr>
        <p:txBody>
          <a:bodyPr vert="horz" lIns="91440" tIns="45720" rIns="91440" bIns="45720" rtlCol="0" anchor="ctr">
            <a:noAutofit/>
          </a:bodyPr>
          <a:lstStyle/>
          <a:p>
            <a:r>
              <a:rPr lang="en-US" altLang="ko-KR" dirty="0"/>
              <a:t> Click to edit Master title</a:t>
            </a:r>
            <a:endParaRPr lang="ko-KR" alt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6671743-643B-4E64-B111-0E0CCF823F89}" type="datetime1">
              <a:rPr lang="ro-RO" smtClean="0"/>
              <a:pPr>
                <a:defRPr/>
              </a:pPr>
              <a:t>29.09.2016</a:t>
            </a:fld>
            <a:endParaRPr lang="ro-RO"/>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inspector Şăitan Traian</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EE6DF5-F3C1-4947-9A25-EC00B47F2518}" type="slidenum">
              <a:rPr lang="en-US" smtClean="0"/>
              <a:pPr>
                <a:defRPr/>
              </a:pPr>
              <a:t>‹#›</a:t>
            </a:fld>
            <a:endParaRPr lang="en-US"/>
          </a:p>
        </p:txBody>
      </p:sp>
    </p:spTree>
    <p:extLst>
      <p:ext uri="{BB962C8B-B14F-4D97-AF65-F5344CB8AC3E}">
        <p14:creationId xmlns:p14="http://schemas.microsoft.com/office/powerpoint/2010/main" val="1458801925"/>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hf hdr="0" ftr="0" dt="0"/>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 Target="slide1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 Target="slide18.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 Target="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15.xml"/><Relationship Id="rId7"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24.xml"/><Relationship Id="rId6" Type="http://schemas.openxmlformats.org/officeDocument/2006/relationships/slide" Target="slide3.xml"/><Relationship Id="rId5" Type="http://schemas.openxmlformats.org/officeDocument/2006/relationships/slide" Target="slide36.xml"/><Relationship Id="rId4"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 Target="slide2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 Target="slide24.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chart" Target="../charts/chart24.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slide" Target="slide26.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chart" Target="../charts/chart27.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slide" Target="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9.xml"/><Relationship Id="rId7" Type="http://schemas.openxmlformats.org/officeDocument/2006/relationships/slide" Target="slide63.xml"/><Relationship Id="rId2" Type="http://schemas.openxmlformats.org/officeDocument/2006/relationships/slide" Target="slide46.xml"/><Relationship Id="rId1" Type="http://schemas.openxmlformats.org/officeDocument/2006/relationships/slideLayout" Target="../slideLayouts/slideLayout24.xml"/><Relationship Id="rId6" Type="http://schemas.openxmlformats.org/officeDocument/2006/relationships/slide" Target="slide62.xml"/><Relationship Id="rId11" Type="http://schemas.openxmlformats.org/officeDocument/2006/relationships/slide" Target="slide64.xml"/><Relationship Id="rId5" Type="http://schemas.openxmlformats.org/officeDocument/2006/relationships/slide" Target="slide44.xml"/><Relationship Id="rId10" Type="http://schemas.openxmlformats.org/officeDocument/2006/relationships/slide" Target="slide52.xml"/><Relationship Id="rId4" Type="http://schemas.openxmlformats.org/officeDocument/2006/relationships/slide" Target="slide41.xml"/><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slide" Target="slide31.xml"/><Relationship Id="rId4" Type="http://schemas.openxmlformats.org/officeDocument/2006/relationships/chart" Target="../charts/chart31.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chart" Target="../charts/chart33.xml"/><Relationship Id="rId4" Type="http://schemas.openxmlformats.org/officeDocument/2006/relationships/chart" Target="../charts/chart3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chart" Target="../charts/chart34.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chart" Target="../charts/chart36.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4.xml"/><Relationship Id="rId6" Type="http://schemas.openxmlformats.org/officeDocument/2006/relationships/slide" Target="slide3.xml"/><Relationship Id="rId5" Type="http://schemas.openxmlformats.org/officeDocument/2006/relationships/chart" Target="../charts/chart40.xml"/><Relationship Id="rId4" Type="http://schemas.openxmlformats.org/officeDocument/2006/relationships/chart" Target="../charts/chart39.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hyperlink" Target="http://programe.ise.ro/actuale.aspx" TargetMode="Externa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hyperlink" Target="http://www.edu.ro/index.php/articles/23366/" TargetMode="External"/><Relationship Id="rId2" Type="http://schemas.openxmlformats.org/officeDocument/2006/relationships/slide" Target="slide3.xml"/><Relationship Id="rId1" Type="http://schemas.openxmlformats.org/officeDocument/2006/relationships/slideLayout" Target="../slideLayouts/slideLayout24.xml"/><Relationship Id="rId4" Type="http://schemas.openxmlformats.org/officeDocument/2006/relationships/hyperlink" Target="http://oldsite.edu.ro/index.php/articles/23366" TargetMode="External"/></Relationships>
</file>

<file path=ppt/slides/_rels/slide46.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5.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hyperlink" Target="http://www.edu.ro/" TargetMode="External"/><Relationship Id="rId7" Type="http://schemas.openxmlformats.org/officeDocument/2006/relationships/hyperlink" Target="https://isj.educv.ro/" TargetMode="External"/><Relationship Id="rId2" Type="http://schemas.openxmlformats.org/officeDocument/2006/relationships/slide" Target="slide3.xml"/><Relationship Id="rId1" Type="http://schemas.openxmlformats.org/officeDocument/2006/relationships/slideLayout" Target="../slideLayouts/slideLayout24.xml"/><Relationship Id="rId6" Type="http://schemas.openxmlformats.org/officeDocument/2006/relationships/hyperlink" Target="http://programe.ise.ro/" TargetMode="External"/><Relationship Id="rId5" Type="http://schemas.openxmlformats.org/officeDocument/2006/relationships/hyperlink" Target="http://www.ise.ro/" TargetMode="External"/><Relationship Id="rId4" Type="http://schemas.openxmlformats.org/officeDocument/2006/relationships/hyperlink" Target="http://www.rocnee.eu/" TargetMode="External"/></Relationships>
</file>

<file path=ppt/slides/_rels/slide6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590639"/>
            <a:ext cx="6624736" cy="954107"/>
          </a:xfrm>
          <a:prstGeom prst="rect">
            <a:avLst/>
          </a:prstGeom>
          <a:noFill/>
        </p:spPr>
        <p:txBody>
          <a:bodyPr wrap="square">
            <a:spAutoFit/>
          </a:bodyPr>
          <a:lstStyle/>
          <a:p>
            <a:pPr algn="ctr" fontAlgn="auto">
              <a:defRPr/>
            </a:pPr>
            <a:r>
              <a:rPr lang="en-US" altLang="ko-KR" sz="2800" dirty="0">
                <a:solidFill>
                  <a:schemeClr val="bg1"/>
                </a:solidFill>
                <a:latin typeface="Arial" pitchFamily="34" charset="0"/>
                <a:cs typeface="Arial" pitchFamily="34" charset="0"/>
              </a:rPr>
              <a:t>JUDEŢUL COVASNA</a:t>
            </a:r>
            <a:endParaRPr lang="ro-RO" altLang="ko-KR" sz="2800" dirty="0">
              <a:solidFill>
                <a:schemeClr val="bg1"/>
              </a:solidFill>
              <a:latin typeface="Arial" pitchFamily="34" charset="0"/>
              <a:cs typeface="Arial" pitchFamily="34" charset="0"/>
            </a:endParaRPr>
          </a:p>
          <a:p>
            <a:pPr algn="ctr" fontAlgn="auto">
              <a:defRPr/>
            </a:pPr>
            <a:r>
              <a:rPr lang="ro-RO" altLang="ko-KR" sz="2800" dirty="0">
                <a:solidFill>
                  <a:schemeClr val="bg1"/>
                </a:solidFill>
                <a:latin typeface="Arial" pitchFamily="34" charset="0"/>
                <a:cs typeface="Arial" pitchFamily="34" charset="0"/>
              </a:rPr>
              <a:t>28</a:t>
            </a:r>
            <a:r>
              <a:rPr lang="en-US" altLang="ko-KR" sz="2800" dirty="0">
                <a:solidFill>
                  <a:schemeClr val="bg1"/>
                </a:solidFill>
                <a:latin typeface="Arial" pitchFamily="34" charset="0"/>
                <a:cs typeface="Arial" pitchFamily="34" charset="0"/>
              </a:rPr>
              <a:t> SEPTEMBRIE 201</a:t>
            </a:r>
            <a:r>
              <a:rPr lang="ro-RO" altLang="ko-KR" sz="2800" dirty="0">
                <a:solidFill>
                  <a:schemeClr val="bg1"/>
                </a:solidFill>
                <a:latin typeface="Arial" pitchFamily="34" charset="0"/>
                <a:cs typeface="Arial" pitchFamily="34" charset="0"/>
              </a:rPr>
              <a:t>6</a:t>
            </a:r>
            <a:endParaRPr lang="en-US" altLang="ko-KR" sz="2800" dirty="0">
              <a:solidFill>
                <a:schemeClr val="bg1"/>
              </a:solidFill>
              <a:latin typeface="Arial" pitchFamily="34" charset="0"/>
              <a:cs typeface="Arial" pitchFamily="34" charset="0"/>
            </a:endParaRPr>
          </a:p>
        </p:txBody>
      </p:sp>
      <p:sp>
        <p:nvSpPr>
          <p:cNvPr id="5" name="TextBox 1"/>
          <p:cNvSpPr txBox="1">
            <a:spLocks noChangeArrowheads="1"/>
          </p:cNvSpPr>
          <p:nvPr/>
        </p:nvSpPr>
        <p:spPr bwMode="auto">
          <a:xfrm>
            <a:off x="-76200" y="4267200"/>
            <a:ext cx="9677400" cy="1200329"/>
          </a:xfrm>
          <a:prstGeom prst="rect">
            <a:avLst/>
          </a:prstGeom>
          <a:noFill/>
          <a:ln w="9525">
            <a:noFill/>
            <a:miter lim="800000"/>
            <a:headEnd/>
            <a:tailEnd/>
          </a:ln>
        </p:spPr>
        <p:txBody>
          <a:bodyPr wrap="square">
            <a:spAutoFit/>
          </a:bodyPr>
          <a:lstStyle/>
          <a:p>
            <a:pPr algn="ctr"/>
            <a:r>
              <a:rPr lang="es-ES" altLang="ko-KR" sz="3600" dirty="0">
                <a:solidFill>
                  <a:schemeClr val="bg1"/>
                </a:solidFill>
                <a:latin typeface="Arial" pitchFamily="34" charset="0"/>
                <a:ea typeface="맑은 고딕" pitchFamily="50" charset="-127"/>
                <a:cs typeface="Arial" pitchFamily="34" charset="0"/>
              </a:rPr>
              <a:t>ÎNTÂLNIREA DE LUCRU </a:t>
            </a:r>
            <a:br>
              <a:rPr lang="es-ES" altLang="ko-KR" sz="3600" dirty="0">
                <a:solidFill>
                  <a:schemeClr val="bg1"/>
                </a:solidFill>
                <a:latin typeface="Arial" pitchFamily="34" charset="0"/>
                <a:ea typeface="맑은 고딕" pitchFamily="50" charset="-127"/>
                <a:cs typeface="Arial" pitchFamily="34" charset="0"/>
              </a:rPr>
            </a:br>
            <a:r>
              <a:rPr lang="es-ES" altLang="ko-KR" sz="3600" dirty="0">
                <a:solidFill>
                  <a:schemeClr val="bg1"/>
                </a:solidFill>
                <a:latin typeface="Arial" pitchFamily="34" charset="0"/>
                <a:ea typeface="맑은 고딕" pitchFamily="50" charset="-127"/>
                <a:cs typeface="Arial" pitchFamily="34" charset="0"/>
              </a:rPr>
              <a:t>AL PROFESORILOR DE </a:t>
            </a:r>
            <a:r>
              <a:rPr lang="ro-RO" altLang="ko-KR" sz="3600" dirty="0">
                <a:solidFill>
                  <a:schemeClr val="bg1"/>
                </a:solidFill>
                <a:latin typeface="Arial" pitchFamily="34" charset="0"/>
                <a:ea typeface="맑은 고딕" pitchFamily="50" charset="-127"/>
                <a:cs typeface="Arial" pitchFamily="34" charset="0"/>
              </a:rPr>
              <a:t>INFOR</a:t>
            </a:r>
            <a:r>
              <a:rPr lang="es-ES" altLang="ko-KR" sz="3600" dirty="0">
                <a:solidFill>
                  <a:schemeClr val="bg1"/>
                </a:solidFill>
                <a:latin typeface="Arial" pitchFamily="34" charset="0"/>
                <a:ea typeface="맑은 고딕" pitchFamily="50" charset="-127"/>
                <a:cs typeface="Arial" pitchFamily="34" charset="0"/>
              </a:rPr>
              <a:t>MATICĂ</a:t>
            </a:r>
            <a:endParaRPr lang="en-US" altLang="ko-KR" sz="3600" dirty="0">
              <a:solidFill>
                <a:schemeClr val="bg1"/>
              </a:solidFill>
              <a:latin typeface="Arial" pitchFamily="34" charset="0"/>
              <a:ea typeface="맑은 고딕" pitchFamily="50" charset="-127"/>
              <a:cs typeface="Arial" pitchFamily="34" charset="0"/>
            </a:endParaRPr>
          </a:p>
        </p:txBody>
      </p:sp>
      <p:sp>
        <p:nvSpPr>
          <p:cNvPr id="6" name="AutoShape 10">
            <a:hlinkClick r:id="rId2" action="ppaction://hlinksldjump"/>
          </p:cNvPr>
          <p:cNvSpPr>
            <a:spLocks noChangeArrowheads="1"/>
          </p:cNvSpPr>
          <p:nvPr/>
        </p:nvSpPr>
        <p:spPr bwMode="auto">
          <a:xfrm rot="10800000">
            <a:off x="9144000" y="6169462"/>
            <a:ext cx="577850" cy="381000"/>
          </a:xfrm>
          <a:prstGeom prst="leftArrow">
            <a:avLst>
              <a:gd name="adj1" fmla="val 50000"/>
              <a:gd name="adj2" fmla="val 37917"/>
            </a:avLst>
          </a:prstGeom>
          <a:solidFill>
            <a:schemeClr val="bg1"/>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466809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C8FF93A6-BB08-4965-BF6A-B31729983993}" type="slidenum">
              <a:rPr lang="ro-RO" sz="1000">
                <a:solidFill>
                  <a:schemeClr val="tx2">
                    <a:shade val="50000"/>
                  </a:schemeClr>
                </a:solidFill>
              </a:rPr>
              <a:pPr algn="r" eaLnBrk="1" hangingPunct="1">
                <a:defRPr/>
              </a:pPr>
              <a:t>10</a:t>
            </a:fld>
            <a:endParaRPr lang="ro-RO" sz="1000">
              <a:solidFill>
                <a:schemeClr val="tx2">
                  <a:shade val="50000"/>
                </a:schemeClr>
              </a:solidFill>
            </a:endParaRPr>
          </a:p>
        </p:txBody>
      </p:sp>
      <p:sp>
        <p:nvSpPr>
          <p:cNvPr id="22532" name="AutoShape 10">
            <a:hlinkClick r:id="rId3" action="ppaction://hlinksldjump"/>
          </p:cNvPr>
          <p:cNvSpPr>
            <a:spLocks noChangeArrowheads="1"/>
          </p:cNvSpPr>
          <p:nvPr/>
        </p:nvSpPr>
        <p:spPr bwMode="auto">
          <a:xfrm rot="10800000">
            <a:off x="9052316" y="6210831"/>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Rectangle 289"/>
          <p:cNvSpPr>
            <a:spLocks noGrp="1" noChangeArrowheads="1"/>
          </p:cNvSpPr>
          <p:nvPr>
            <p:ph type="title"/>
          </p:nvPr>
        </p:nvSpPr>
        <p:spPr>
          <a:xfrm>
            <a:off x="1600200" y="381000"/>
            <a:ext cx="6172200" cy="1022657"/>
          </a:xfrm>
          <a:ln>
            <a:noFill/>
          </a:ln>
        </p:spPr>
        <p:txBody>
          <a:bodyPr>
            <a:noAutofit/>
          </a:bodyPr>
          <a:lstStyle/>
          <a:p>
            <a:pPr algn="ctr" fontAlgn="auto">
              <a:spcAft>
                <a:spcPts val="0"/>
              </a:spcAft>
            </a:pPr>
            <a:r>
              <a:rPr lang="ro-RO" sz="3200" dirty="0">
                <a:solidFill>
                  <a:schemeClr val="tx2">
                    <a:lumMod val="60000"/>
                    <a:lumOff val="40000"/>
                  </a:schemeClr>
                </a:solidFill>
                <a:effectLst>
                  <a:outerShdw blurRad="38100" dist="38100" dir="2700000" algn="tl">
                    <a:srgbClr val="000000"/>
                  </a:outerShdw>
                </a:effectLst>
                <a:latin typeface="Tahoma" pitchFamily="34" charset="0"/>
              </a:rPr>
              <a:t>EXAMENUL DE COMPETENȚE DIGITALE </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en-US" sz="3200" dirty="0"/>
          </a:p>
        </p:txBody>
      </p:sp>
      <p:graphicFrame>
        <p:nvGraphicFramePr>
          <p:cNvPr id="9" name="Chart 8"/>
          <p:cNvGraphicFramePr/>
          <p:nvPr>
            <p:extLst>
              <p:ext uri="{D42A27DB-BD31-4B8C-83A1-F6EECF244321}">
                <p14:modId xmlns:p14="http://schemas.microsoft.com/office/powerpoint/2010/main" val="1656950735"/>
              </p:ext>
            </p:extLst>
          </p:nvPr>
        </p:nvGraphicFramePr>
        <p:xfrm>
          <a:off x="914400" y="2701821"/>
          <a:ext cx="8137916" cy="350901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685800" y="1821906"/>
            <a:ext cx="9096765" cy="461665"/>
          </a:xfrm>
          <a:prstGeom prst="rect">
            <a:avLst/>
          </a:prstGeom>
        </p:spPr>
        <p:txBody>
          <a:bodyPr wrap="square">
            <a:spAutoFit/>
          </a:bodyPr>
          <a:lstStyle/>
          <a:p>
            <a:pPr marR="702310" algn="just">
              <a:spcAft>
                <a:spcPts val="0"/>
              </a:spcAft>
            </a:pPr>
            <a:r>
              <a:rPr lang="ro-RO" sz="2400" dirty="0">
                <a:solidFill>
                  <a:schemeClr val="accent1"/>
                </a:solidFill>
                <a:latin typeface="Tahoma" panose="020B0604030504040204" pitchFamily="34" charset="0"/>
                <a:ea typeface="Tahoma" panose="020B0604030504040204" pitchFamily="34" charset="0"/>
              </a:rPr>
              <a:t>Rezultatele obținute în funcție de </a:t>
            </a:r>
            <a:r>
              <a:rPr lang="ro-RO" sz="2400" u="sng" dirty="0">
                <a:solidFill>
                  <a:schemeClr val="accent1"/>
                </a:solidFill>
                <a:latin typeface="Tahoma" panose="020B0604030504040204" pitchFamily="34" charset="0"/>
                <a:ea typeface="Tahoma" panose="020B0604030504040204" pitchFamily="34" charset="0"/>
              </a:rPr>
              <a:t>promoția absolvită</a:t>
            </a:r>
            <a:endParaRPr lang="en-US" dirty="0">
              <a:solidFill>
                <a:schemeClr val="accent1"/>
              </a:solidFill>
              <a:effectLst/>
              <a:latin typeface="Tahoma" panose="020B0604030504040204" pitchFamily="34" charset="0"/>
              <a:ea typeface="Tahom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C8FF93A6-BB08-4965-BF6A-B31729983993}" type="slidenum">
              <a:rPr lang="ro-RO" sz="1000">
                <a:solidFill>
                  <a:schemeClr val="tx2">
                    <a:shade val="50000"/>
                  </a:schemeClr>
                </a:solidFill>
              </a:rPr>
              <a:pPr algn="r" eaLnBrk="1" hangingPunct="1">
                <a:defRPr/>
              </a:pPr>
              <a:t>11</a:t>
            </a:fld>
            <a:endParaRPr lang="ro-RO" sz="1000">
              <a:solidFill>
                <a:schemeClr val="tx2">
                  <a:shade val="50000"/>
                </a:schemeClr>
              </a:solidFill>
            </a:endParaRPr>
          </a:p>
        </p:txBody>
      </p:sp>
      <p:sp>
        <p:nvSpPr>
          <p:cNvPr id="22532" name="AutoShape 10">
            <a:hlinkClick r:id="rId3" action="ppaction://hlinksldjump"/>
          </p:cNvPr>
          <p:cNvSpPr>
            <a:spLocks noChangeArrowheads="1"/>
          </p:cNvSpPr>
          <p:nvPr/>
        </p:nvSpPr>
        <p:spPr bwMode="auto">
          <a:xfrm rot="10800000">
            <a:off x="9052316" y="6210831"/>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Rectangle 289"/>
          <p:cNvSpPr>
            <a:spLocks noGrp="1" noChangeArrowheads="1"/>
          </p:cNvSpPr>
          <p:nvPr>
            <p:ph type="title"/>
          </p:nvPr>
        </p:nvSpPr>
        <p:spPr>
          <a:xfrm>
            <a:off x="1371600" y="304800"/>
            <a:ext cx="6247356" cy="1143000"/>
          </a:xfrm>
          <a:ln>
            <a:noFill/>
          </a:ln>
        </p:spPr>
        <p:txBody>
          <a:bodyPr>
            <a:noAutofit/>
          </a:bodyPr>
          <a:lstStyle/>
          <a:p>
            <a:pPr algn="ctr" fontAlgn="auto">
              <a:spcAft>
                <a:spcPts val="0"/>
              </a:spcAft>
            </a:pPr>
            <a:r>
              <a:rPr lang="ro-RO" sz="3200" dirty="0">
                <a:solidFill>
                  <a:schemeClr val="tx2">
                    <a:lumMod val="60000"/>
                    <a:lumOff val="40000"/>
                  </a:schemeClr>
                </a:solidFill>
                <a:effectLst>
                  <a:outerShdw blurRad="38100" dist="38100" dir="2700000" algn="tl">
                    <a:srgbClr val="000000"/>
                  </a:outerShdw>
                </a:effectLst>
                <a:latin typeface="Tahoma" pitchFamily="34" charset="0"/>
              </a:rPr>
              <a:t>EXAMENUL DE COMPETENȚE DIGITALE </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en-US" sz="3200" dirty="0"/>
          </a:p>
        </p:txBody>
      </p:sp>
      <p:sp>
        <p:nvSpPr>
          <p:cNvPr id="2" name="Rectangle 1"/>
          <p:cNvSpPr/>
          <p:nvPr/>
        </p:nvSpPr>
        <p:spPr>
          <a:xfrm>
            <a:off x="503129" y="1658407"/>
            <a:ext cx="9127037" cy="400110"/>
          </a:xfrm>
          <a:prstGeom prst="rect">
            <a:avLst/>
          </a:prstGeom>
        </p:spPr>
        <p:txBody>
          <a:bodyPr wrap="square">
            <a:spAutoFit/>
          </a:bodyPr>
          <a:lstStyle/>
          <a:p>
            <a:pPr marR="702310" algn="just">
              <a:spcAft>
                <a:spcPts val="0"/>
              </a:spcAft>
            </a:pPr>
            <a:r>
              <a:rPr lang="ro-RO" sz="2000" dirty="0">
                <a:solidFill>
                  <a:schemeClr val="accent1"/>
                </a:solidFill>
                <a:latin typeface="Tahoma" panose="020B0604030504040204" pitchFamily="34" charset="0"/>
                <a:ea typeface="Tahoma" panose="020B0604030504040204" pitchFamily="34" charset="0"/>
              </a:rPr>
              <a:t>Rezultatele obținute în funcție de </a:t>
            </a:r>
            <a:r>
              <a:rPr lang="ro-RO" sz="2000" u="sng" dirty="0">
                <a:solidFill>
                  <a:schemeClr val="accent1"/>
                </a:solidFill>
                <a:latin typeface="Tahoma" panose="020B0604030504040204" pitchFamily="34" charset="0"/>
                <a:ea typeface="Tahoma" panose="020B0604030504040204" pitchFamily="34" charset="0"/>
              </a:rPr>
              <a:t>forma de învățământ absolvită</a:t>
            </a:r>
            <a:endParaRPr lang="en-US" sz="1600" dirty="0">
              <a:solidFill>
                <a:schemeClr val="accent1"/>
              </a:solidFill>
              <a:effectLst/>
              <a:latin typeface="Tahoma" panose="020B0604030504040204" pitchFamily="34" charset="0"/>
              <a:ea typeface="Tahoma" panose="020B0604030504040204" pitchFamily="34" charset="0"/>
            </a:endParaRPr>
          </a:p>
        </p:txBody>
      </p:sp>
      <p:graphicFrame>
        <p:nvGraphicFramePr>
          <p:cNvPr id="11" name="Chart 10"/>
          <p:cNvGraphicFramePr/>
          <p:nvPr>
            <p:extLst>
              <p:ext uri="{D42A27DB-BD31-4B8C-83A1-F6EECF244321}">
                <p14:modId xmlns:p14="http://schemas.microsoft.com/office/powerpoint/2010/main" val="3260302762"/>
              </p:ext>
            </p:extLst>
          </p:nvPr>
        </p:nvGraphicFramePr>
        <p:xfrm>
          <a:off x="838200" y="2295220"/>
          <a:ext cx="8458200" cy="37208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8001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89"/>
          <p:cNvSpPr>
            <a:spLocks noGrp="1" noChangeArrowheads="1"/>
          </p:cNvSpPr>
          <p:nvPr>
            <p:ph type="title"/>
          </p:nvPr>
        </p:nvSpPr>
        <p:spPr>
          <a:xfrm>
            <a:off x="1600200" y="381000"/>
            <a:ext cx="6096000" cy="1219200"/>
          </a:xfrm>
          <a:ln>
            <a:noFill/>
          </a:ln>
        </p:spPr>
        <p:txBody>
          <a:bodyPr/>
          <a:lstStyle/>
          <a:p>
            <a:pPr algn="ctr" fontAlgn="auto">
              <a:spcAft>
                <a:spcPts val="0"/>
              </a:spcAft>
            </a:pPr>
            <a:r>
              <a:rPr lang="ro-RO" sz="3200" dirty="0">
                <a:solidFill>
                  <a:schemeClr val="tx2">
                    <a:lumMod val="60000"/>
                    <a:lumOff val="40000"/>
                  </a:schemeClr>
                </a:solidFill>
                <a:effectLst>
                  <a:outerShdw blurRad="38100" dist="38100" dir="2700000" algn="tl">
                    <a:srgbClr val="000000"/>
                  </a:outerShdw>
                </a:effectLst>
                <a:latin typeface="Tahoma" pitchFamily="34" charset="0"/>
              </a:rPr>
              <a:t>EXAMENUL DE COMPETENȚE DIGITALE </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en-US" sz="3200" dirty="0"/>
          </a:p>
        </p:txBody>
      </p:sp>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12</a:t>
            </a:fld>
            <a:endParaRPr lang="ro-RO" sz="1000">
              <a:solidFill>
                <a:schemeClr val="tx2">
                  <a:shade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2525226330"/>
              </p:ext>
            </p:extLst>
          </p:nvPr>
        </p:nvGraphicFramePr>
        <p:xfrm>
          <a:off x="304800" y="1600200"/>
          <a:ext cx="935355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AutoShape 10">
            <a:hlinkClick r:id="rId4" action="ppaction://hlinksldjump"/>
          </p:cNvPr>
          <p:cNvSpPr>
            <a:spLocks noChangeArrowheads="1"/>
          </p:cNvSpPr>
          <p:nvPr/>
        </p:nvSpPr>
        <p:spPr bwMode="auto">
          <a:xfrm rot="10800000">
            <a:off x="8956675" y="6323492"/>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dirty="0"/>
          </a:p>
        </p:txBody>
      </p:sp>
    </p:spTree>
    <p:extLst>
      <p:ext uri="{BB962C8B-B14F-4D97-AF65-F5344CB8AC3E}">
        <p14:creationId xmlns:p14="http://schemas.microsoft.com/office/powerpoint/2010/main" val="3783462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13</a:t>
            </a:fld>
            <a:endParaRPr lang="ro-RO" sz="1000">
              <a:solidFill>
                <a:schemeClr val="tx2">
                  <a:shade val="50000"/>
                </a:schemeClr>
              </a:solidFill>
            </a:endParaRPr>
          </a:p>
        </p:txBody>
      </p:sp>
      <p:sp>
        <p:nvSpPr>
          <p:cNvPr id="8" name="Title 1"/>
          <p:cNvSpPr txBox="1">
            <a:spLocks/>
          </p:cNvSpPr>
          <p:nvPr/>
        </p:nvSpPr>
        <p:spPr>
          <a:xfrm>
            <a:off x="1546225" y="228600"/>
            <a:ext cx="6248400" cy="1052736"/>
          </a:xfrm>
          <a:prstGeom prst="rect">
            <a:avLst/>
          </a:prstGeom>
        </p:spPr>
        <p:txBody>
          <a:bodyPr vert="horz" lIns="91440" tIns="45720" rIns="91440" bIns="45720" rtlCol="0" anchor="ctr">
            <a:noAutofit/>
          </a:bodyPr>
          <a:lst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a:lstStyle>
          <a:p>
            <a:pPr algn="ctr" fontAlgn="auto">
              <a:spcAft>
                <a:spcPts val="0"/>
              </a:spcAft>
            </a:pPr>
            <a:r>
              <a:rPr lang="ro-RO" sz="3200" dirty="0">
                <a:solidFill>
                  <a:schemeClr val="tx2">
                    <a:lumMod val="60000"/>
                    <a:lumOff val="40000"/>
                  </a:schemeClr>
                </a:solidFill>
                <a:effectLst>
                  <a:outerShdw blurRad="38100" dist="38100" dir="2700000" algn="tl">
                    <a:srgbClr val="000000"/>
                  </a:outerShdw>
                </a:effectLst>
                <a:latin typeface="Tahoma" pitchFamily="34" charset="0"/>
              </a:rPr>
              <a:t>EXAMENUL DE COMPETENȚE DIGITALE </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en-US" sz="3200" dirty="0"/>
          </a:p>
        </p:txBody>
      </p:sp>
      <p:graphicFrame>
        <p:nvGraphicFramePr>
          <p:cNvPr id="9" name="Chart 8"/>
          <p:cNvGraphicFramePr>
            <a:graphicFrameLocks/>
          </p:cNvGraphicFramePr>
          <p:nvPr>
            <p:extLst>
              <p:ext uri="{D42A27DB-BD31-4B8C-83A1-F6EECF244321}">
                <p14:modId xmlns:p14="http://schemas.microsoft.com/office/powerpoint/2010/main" val="1624211907"/>
              </p:ext>
            </p:extLst>
          </p:nvPr>
        </p:nvGraphicFramePr>
        <p:xfrm>
          <a:off x="457199" y="1524000"/>
          <a:ext cx="9077325"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AutoShape 10">
            <a:hlinkClick r:id="rId4" action="ppaction://hlinksldjump"/>
          </p:cNvPr>
          <p:cNvSpPr>
            <a:spLocks noChangeArrowheads="1"/>
          </p:cNvSpPr>
          <p:nvPr/>
        </p:nvSpPr>
        <p:spPr bwMode="auto">
          <a:xfrm rot="10800000">
            <a:off x="8956675" y="6376097"/>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3670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C57ADF6E-0CE4-4849-BF52-92CC48C59676}" type="slidenum">
              <a:rPr lang="ro-RO" sz="1000">
                <a:solidFill>
                  <a:schemeClr val="tx2">
                    <a:shade val="50000"/>
                  </a:schemeClr>
                </a:solidFill>
              </a:rPr>
              <a:pPr algn="r" eaLnBrk="1" hangingPunct="1">
                <a:defRPr/>
              </a:pPr>
              <a:t>14</a:t>
            </a:fld>
            <a:endParaRPr lang="ro-RO" sz="1000">
              <a:solidFill>
                <a:schemeClr val="tx2">
                  <a:shade val="5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99805975"/>
              </p:ext>
            </p:extLst>
          </p:nvPr>
        </p:nvGraphicFramePr>
        <p:xfrm>
          <a:off x="152400" y="1524000"/>
          <a:ext cx="9429750" cy="5142667"/>
        </p:xfrm>
        <a:graphic>
          <a:graphicData uri="http://schemas.openxmlformats.org/drawingml/2006/table">
            <a:tbl>
              <a:tblPr>
                <a:tableStyleId>{3C2FFA5D-87B4-456A-9821-1D502468CF0F}</a:tableStyleId>
              </a:tblPr>
              <a:tblGrid>
                <a:gridCol w="3657600">
                  <a:extLst>
                    <a:ext uri="{9D8B030D-6E8A-4147-A177-3AD203B41FA5}">
                      <a16:colId xmlns:a16="http://schemas.microsoft.com/office/drawing/2014/main" xmlns="" val="27435505"/>
                    </a:ext>
                  </a:extLst>
                </a:gridCol>
                <a:gridCol w="381000">
                  <a:extLst>
                    <a:ext uri="{9D8B030D-6E8A-4147-A177-3AD203B41FA5}">
                      <a16:colId xmlns:a16="http://schemas.microsoft.com/office/drawing/2014/main" xmlns="" val="167426444"/>
                    </a:ext>
                  </a:extLst>
                </a:gridCol>
                <a:gridCol w="228600">
                  <a:extLst>
                    <a:ext uri="{9D8B030D-6E8A-4147-A177-3AD203B41FA5}">
                      <a16:colId xmlns:a16="http://schemas.microsoft.com/office/drawing/2014/main" xmlns="" val="2204180712"/>
                    </a:ext>
                  </a:extLst>
                </a:gridCol>
                <a:gridCol w="381000">
                  <a:extLst>
                    <a:ext uri="{9D8B030D-6E8A-4147-A177-3AD203B41FA5}">
                      <a16:colId xmlns:a16="http://schemas.microsoft.com/office/drawing/2014/main" xmlns="" val="4135169300"/>
                    </a:ext>
                  </a:extLst>
                </a:gridCol>
                <a:gridCol w="679930">
                  <a:extLst>
                    <a:ext uri="{9D8B030D-6E8A-4147-A177-3AD203B41FA5}">
                      <a16:colId xmlns:a16="http://schemas.microsoft.com/office/drawing/2014/main" xmlns="" val="1539017906"/>
                    </a:ext>
                  </a:extLst>
                </a:gridCol>
                <a:gridCol w="562788">
                  <a:extLst>
                    <a:ext uri="{9D8B030D-6E8A-4147-A177-3AD203B41FA5}">
                      <a16:colId xmlns:a16="http://schemas.microsoft.com/office/drawing/2014/main" xmlns="" val="123038056"/>
                    </a:ext>
                  </a:extLst>
                </a:gridCol>
                <a:gridCol w="575022">
                  <a:extLst>
                    <a:ext uri="{9D8B030D-6E8A-4147-A177-3AD203B41FA5}">
                      <a16:colId xmlns:a16="http://schemas.microsoft.com/office/drawing/2014/main" xmlns="" val="271735030"/>
                    </a:ext>
                  </a:extLst>
                </a:gridCol>
                <a:gridCol w="354801">
                  <a:extLst>
                    <a:ext uri="{9D8B030D-6E8A-4147-A177-3AD203B41FA5}">
                      <a16:colId xmlns:a16="http://schemas.microsoft.com/office/drawing/2014/main" xmlns="" val="2762356826"/>
                    </a:ext>
                  </a:extLst>
                </a:gridCol>
                <a:gridCol w="599490">
                  <a:extLst>
                    <a:ext uri="{9D8B030D-6E8A-4147-A177-3AD203B41FA5}">
                      <a16:colId xmlns:a16="http://schemas.microsoft.com/office/drawing/2014/main" xmlns="" val="3423369973"/>
                    </a:ext>
                  </a:extLst>
                </a:gridCol>
                <a:gridCol w="578081">
                  <a:extLst>
                    <a:ext uri="{9D8B030D-6E8A-4147-A177-3AD203B41FA5}">
                      <a16:colId xmlns:a16="http://schemas.microsoft.com/office/drawing/2014/main" xmlns="" val="117431189"/>
                    </a:ext>
                  </a:extLst>
                </a:gridCol>
                <a:gridCol w="587257">
                  <a:extLst>
                    <a:ext uri="{9D8B030D-6E8A-4147-A177-3AD203B41FA5}">
                      <a16:colId xmlns:a16="http://schemas.microsoft.com/office/drawing/2014/main" xmlns="" val="1223276953"/>
                    </a:ext>
                  </a:extLst>
                </a:gridCol>
                <a:gridCol w="844181">
                  <a:extLst>
                    <a:ext uri="{9D8B030D-6E8A-4147-A177-3AD203B41FA5}">
                      <a16:colId xmlns:a16="http://schemas.microsoft.com/office/drawing/2014/main" xmlns="" val="613607831"/>
                    </a:ext>
                  </a:extLst>
                </a:gridCol>
              </a:tblGrid>
              <a:tr h="799267">
                <a:tc>
                  <a:txBody>
                    <a:bodyPr/>
                    <a:lstStyle/>
                    <a:p>
                      <a:pPr algn="ctr" fontAlgn="ctr"/>
                      <a:r>
                        <a:rPr lang="en-US" sz="1400" b="1" u="none" strike="noStrike" dirty="0" err="1">
                          <a:effectLst/>
                          <a:latin typeface="Tahoma" panose="020B0604030504040204" pitchFamily="34" charset="0"/>
                          <a:ea typeface="Tahoma" panose="020B0604030504040204" pitchFamily="34" charset="0"/>
                          <a:cs typeface="Tahoma" panose="020B0604030504040204" pitchFamily="34" charset="0"/>
                        </a:rPr>
                        <a:t>Unitatea</a:t>
                      </a:r>
                      <a:r>
                        <a:rPr lang="en-US" sz="1400" b="1" u="none" strike="noStrike" dirty="0">
                          <a:effectLst/>
                          <a:latin typeface="Tahoma" panose="020B0604030504040204" pitchFamily="34" charset="0"/>
                          <a:ea typeface="Tahoma" panose="020B0604030504040204" pitchFamily="34" charset="0"/>
                          <a:cs typeface="Tahoma" panose="020B0604030504040204" pitchFamily="34" charset="0"/>
                        </a:rPr>
                        <a:t> de </a:t>
                      </a:r>
                      <a:r>
                        <a:rPr lang="en-US" sz="1400" b="1" u="none" strike="noStrike" dirty="0" err="1">
                          <a:effectLst/>
                          <a:latin typeface="Tahoma" panose="020B0604030504040204" pitchFamily="34" charset="0"/>
                          <a:ea typeface="Tahoma" panose="020B0604030504040204" pitchFamily="34" charset="0"/>
                          <a:cs typeface="Tahoma" panose="020B0604030504040204" pitchFamily="34" charset="0"/>
                        </a:rPr>
                        <a:t>învățământ</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ctr"/>
                      <a:r>
                        <a:rPr lang="en-US" sz="1050" b="1" u="none" strike="noStrike" dirty="0" err="1">
                          <a:effectLst/>
                          <a:latin typeface="Tahoma" panose="020B0604030504040204" pitchFamily="34" charset="0"/>
                          <a:ea typeface="Tahoma" panose="020B0604030504040204" pitchFamily="34" charset="0"/>
                          <a:cs typeface="Tahoma" panose="020B0604030504040204" pitchFamily="34" charset="0"/>
                        </a:rPr>
                        <a:t>Înscriși</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vert="vert270" anchor="ctr"/>
                </a:tc>
                <a:tc>
                  <a:txBody>
                    <a:bodyPr/>
                    <a:lstStyle/>
                    <a:p>
                      <a:pPr algn="ctr" fontAlgn="ctr"/>
                      <a:r>
                        <a:rPr lang="en-US" sz="1050" b="1" u="none" strike="noStrike" dirty="0" err="1">
                          <a:effectLst/>
                          <a:latin typeface="Tahoma" panose="020B0604030504040204" pitchFamily="34" charset="0"/>
                          <a:ea typeface="Tahoma" panose="020B0604030504040204" pitchFamily="34" charset="0"/>
                          <a:cs typeface="Tahoma" panose="020B0604030504040204" pitchFamily="34" charset="0"/>
                        </a:rPr>
                        <a:t>Absenți</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vert="vert270" anchor="ctr"/>
                </a:tc>
                <a:tc>
                  <a:txBody>
                    <a:bodyPr/>
                    <a:lstStyle/>
                    <a:p>
                      <a:pPr algn="ctr" fontAlgn="ctr"/>
                      <a:r>
                        <a:rPr lang="en-US" sz="1050" b="1" u="none" strike="noStrike" dirty="0" err="1">
                          <a:effectLst/>
                          <a:latin typeface="Tahoma" panose="020B0604030504040204" pitchFamily="34" charset="0"/>
                          <a:ea typeface="Tahoma" panose="020B0604030504040204" pitchFamily="34" charset="0"/>
                          <a:cs typeface="Tahoma" panose="020B0604030504040204" pitchFamily="34" charset="0"/>
                        </a:rPr>
                        <a:t>Prezenți</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vert="vert270" anchor="ctr"/>
                </a:tc>
                <a:tc>
                  <a:txBody>
                    <a:bodyPr/>
                    <a:lstStyle/>
                    <a:p>
                      <a:pPr algn="ctr" fontAlgn="ct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Procent</a:t>
                      </a:r>
                      <a:r>
                        <a:rPr lang="en-US" sz="1050" b="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prezență</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ctr"/>
                      <a:r>
                        <a:rPr lang="en-US" sz="1050" b="0" u="none" strike="noStrike" dirty="0">
                          <a:effectLst/>
                          <a:latin typeface="Tahoma" panose="020B0604030504040204" pitchFamily="34" charset="0"/>
                          <a:ea typeface="Tahoma" panose="020B0604030504040204" pitchFamily="34" charset="0"/>
                          <a:cs typeface="Tahoma" panose="020B0604030504040204" pitchFamily="34" charset="0"/>
                        </a:rPr>
                        <a:t>Cu </a:t>
                      </a: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certificat</a:t>
                      </a:r>
                      <a:r>
                        <a:rPr lang="en-US" sz="1050" b="0" u="none" strike="noStrike" dirty="0">
                          <a:effectLst/>
                          <a:latin typeface="Tahoma" panose="020B0604030504040204" pitchFamily="34" charset="0"/>
                          <a:ea typeface="Tahoma" panose="020B0604030504040204" pitchFamily="34" charset="0"/>
                          <a:cs typeface="Tahoma" panose="020B0604030504040204" pitchFamily="34" charset="0"/>
                        </a:rPr>
                        <a:t> ECDL</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ctr"/>
                      <a:r>
                        <a:rPr lang="en-US" sz="1050" b="0" u="none" strike="noStrike">
                          <a:effectLst/>
                          <a:latin typeface="Tahoma" panose="020B0604030504040204" pitchFamily="34" charset="0"/>
                          <a:ea typeface="Tahoma" panose="020B0604030504040204" pitchFamily="34" charset="0"/>
                          <a:cs typeface="Tahoma" panose="020B0604030504040204" pitchFamily="34" charset="0"/>
                        </a:rPr>
                        <a:t>Au susținut proba</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ctr"/>
                      <a:r>
                        <a:rPr lang="en-US" sz="1050" b="0" u="none" strike="noStrike">
                          <a:effectLst/>
                          <a:latin typeface="Tahoma" panose="020B0604030504040204" pitchFamily="34" charset="0"/>
                          <a:ea typeface="Tahoma" panose="020B0604030504040204" pitchFamily="34" charset="0"/>
                          <a:cs typeface="Tahoma" panose="020B0604030504040204" pitchFamily="34" charset="0"/>
                        </a:rPr>
                        <a:t>Fara nivel</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ct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Utilizator</a:t>
                      </a:r>
                      <a:r>
                        <a:rPr lang="en-US" sz="1050" b="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Incepator</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ct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Utilizator</a:t>
                      </a:r>
                      <a:r>
                        <a:rPr lang="en-US" sz="1050" b="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Mediu</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ct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Utilizator</a:t>
                      </a:r>
                      <a:r>
                        <a:rPr lang="en-US" sz="1050" b="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Avansat</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ct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Utilizator</a:t>
                      </a:r>
                      <a:r>
                        <a:rPr lang="en-US" sz="1050" b="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0" u="none" strike="noStrike" dirty="0" err="1">
                          <a:effectLst/>
                          <a:latin typeface="Tahoma" panose="020B0604030504040204" pitchFamily="34" charset="0"/>
                          <a:ea typeface="Tahoma" panose="020B0604030504040204" pitchFamily="34" charset="0"/>
                          <a:cs typeface="Tahoma" panose="020B0604030504040204" pitchFamily="34" charset="0"/>
                        </a:rPr>
                        <a:t>Experimentat</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32125354"/>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Pedagogic "Bod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Péter</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Târgu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Secuiesc</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62</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62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62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3323834618"/>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Teoretic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"Mikes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Kelemen</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Sfântu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Gheorghe</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109</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89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3765079766"/>
                  </a:ext>
                </a:extLst>
              </a:tr>
              <a:tr h="228600">
                <a:tc>
                  <a:txBody>
                    <a:bodyPr/>
                    <a:lstStyle/>
                    <a:p>
                      <a:pPr algn="l" fontAlgn="b"/>
                      <a:r>
                        <a:rPr lang="pt-BR" sz="1200" u="none" strike="noStrike" dirty="0">
                          <a:effectLst/>
                          <a:latin typeface="Tahoma" panose="020B0604030504040204" pitchFamily="34" charset="0"/>
                          <a:ea typeface="Tahoma" panose="020B0604030504040204" pitchFamily="34" charset="0"/>
                          <a:cs typeface="Tahoma" panose="020B0604030504040204" pitchFamily="34" charset="0"/>
                        </a:rPr>
                        <a:t>Liceul Teoretic "Nagy Mózes" Târgu Secuiesc</a:t>
                      </a:r>
                      <a:endPar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104</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73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51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3896034925"/>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Colegiul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Național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Székely</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Mikó</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Sfântu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Gheorghe</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55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3200969486"/>
                  </a:ext>
                </a:extLst>
              </a:tr>
              <a:tr h="228600">
                <a:tc>
                  <a:txBody>
                    <a:bodyPr/>
                    <a:lstStyle/>
                    <a:p>
                      <a:pPr algn="l" fontAlgn="b"/>
                      <a:r>
                        <a:rPr lang="en-US" sz="1200" u="none" strike="noStrike">
                          <a:effectLst/>
                          <a:latin typeface="Tahoma" panose="020B0604030504040204" pitchFamily="34" charset="0"/>
                          <a:ea typeface="Tahoma" panose="020B0604030504040204" pitchFamily="34" charset="0"/>
                          <a:cs typeface="Tahoma" panose="020B0604030504040204" pitchFamily="34" charset="0"/>
                        </a:rPr>
                        <a:t>Liceul de Arte "Plugor Sándor" Sfântu Gheorghe</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138372300"/>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Colegiul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Național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"Mihai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Viteazul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Sfântu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Gheorghe</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2165981477"/>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Teologic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Reformat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Târgu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Secuiesc</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45</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4275622547"/>
                  </a:ext>
                </a:extLst>
              </a:tr>
              <a:tr h="228600">
                <a:tc>
                  <a:txBody>
                    <a:bodyPr/>
                    <a:lstStyle/>
                    <a:p>
                      <a:pPr algn="l" fontAlgn="b"/>
                      <a:r>
                        <a:rPr lang="en-US" sz="1200" u="none" strike="noStrike">
                          <a:effectLst/>
                          <a:latin typeface="Tahoma" panose="020B0604030504040204" pitchFamily="34" charset="0"/>
                          <a:ea typeface="Tahoma" panose="020B0604030504040204" pitchFamily="34" charset="0"/>
                          <a:cs typeface="Tahoma" panose="020B0604030504040204" pitchFamily="34" charset="0"/>
                        </a:rPr>
                        <a:t>Liceul Teoretic "Mircea Eliade" Întorsura Buzăului</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110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99.09%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109</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8355722"/>
                  </a:ext>
                </a:extLst>
              </a:tr>
              <a:tr h="228600">
                <a:tc>
                  <a:txBody>
                    <a:bodyPr/>
                    <a:lstStyle/>
                    <a:p>
                      <a:pPr algn="l" fontAlgn="b"/>
                      <a:r>
                        <a:rPr lang="pl-PL" sz="1200" u="none" strike="noStrike">
                          <a:effectLst/>
                          <a:latin typeface="Tahoma" panose="020B0604030504040204" pitchFamily="34" charset="0"/>
                          <a:ea typeface="Tahoma" panose="020B0604030504040204" pitchFamily="34" charset="0"/>
                          <a:cs typeface="Tahoma" panose="020B0604030504040204" pitchFamily="34" charset="0"/>
                        </a:rPr>
                        <a:t>Liceul Teologic Reformat Sfântu Gheorghe</a:t>
                      </a:r>
                      <a:endParaRPr lang="pl-PL"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3630949694"/>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Tehnologic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Baróti</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Szabó</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Dávid</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Baraolt</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87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87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87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2060679965"/>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Kőrösi</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Csoma</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Sándor</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Covasna</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88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87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98.86%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87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17</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348753824"/>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Tehnologic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"Constantin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Brâncuși</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Sf</a:t>
                      </a:r>
                      <a:r>
                        <a:rPr lang="ro-RO" sz="1200" u="none" strike="noStrike" dirty="0">
                          <a:effectLst/>
                          <a:latin typeface="Tahoma" panose="020B0604030504040204" pitchFamily="34" charset="0"/>
                          <a:ea typeface="Tahoma" panose="020B0604030504040204" pitchFamily="34" charset="0"/>
                          <a:cs typeface="Tahoma" panose="020B0604030504040204" pitchFamily="34" charset="0"/>
                        </a:rPr>
                        <a:t>.</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Gheorghe</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96.67%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17</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2689611693"/>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Tehnologic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Puskás</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Tivadar</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Sfântu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Gheorghe</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96.00%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15</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1970981461"/>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Tehnologic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Kós</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Károly</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Sfântu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Gheorghe</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1114927855"/>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Tehnologic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Gábor</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Áron</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Târgu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Secuiesc</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56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78.57%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21</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460676697"/>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Tehnologic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Ec</a:t>
                      </a:r>
                      <a:r>
                        <a:rPr lang="ro-RO" sz="1200" u="none" strike="noStrike" dirty="0">
                          <a:effectLst/>
                          <a:latin typeface="Tahoma" panose="020B0604030504040204" pitchFamily="34" charset="0"/>
                          <a:ea typeface="Tahoma" panose="020B0604030504040204" pitchFamily="34" charset="0"/>
                          <a:cs typeface="Tahoma" panose="020B0604030504040204" pitchFamily="34" charset="0"/>
                        </a:rPr>
                        <a:t>.</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Adm</a:t>
                      </a:r>
                      <a:r>
                        <a:rPr lang="ro-RO" sz="1200" u="none" strike="noStrike" dirty="0">
                          <a:effectLst/>
                          <a:latin typeface="Tahoma" panose="020B0604030504040204" pitchFamily="34" charset="0"/>
                          <a:ea typeface="Tahoma" panose="020B0604030504040204" pitchFamily="34" charset="0"/>
                          <a:cs typeface="Tahoma" panose="020B0604030504040204" pitchFamily="34" charset="0"/>
                        </a:rPr>
                        <a:t>.</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Berde</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Áron</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Sf</a:t>
                      </a:r>
                      <a:r>
                        <a:rPr lang="ro-RO" sz="1200" u="none" strike="noStrike" dirty="0">
                          <a:effectLst/>
                          <a:latin typeface="Tahoma" panose="020B0604030504040204" pitchFamily="34" charset="0"/>
                          <a:ea typeface="Tahoma" panose="020B0604030504040204" pitchFamily="34" charset="0"/>
                          <a:cs typeface="Tahoma" panose="020B0604030504040204" pitchFamily="34" charset="0"/>
                        </a:rPr>
                        <a:t>.</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Gh</a:t>
                      </a:r>
                      <a:r>
                        <a:rPr lang="ro-RO" sz="1200" u="none" strike="noStrike" dirty="0">
                          <a:effectLst/>
                          <a:latin typeface="Tahoma" panose="020B0604030504040204" pitchFamily="34" charset="0"/>
                          <a:ea typeface="Tahoma" panose="020B0604030504040204" pitchFamily="34" charset="0"/>
                          <a:cs typeface="Tahoma" panose="020B0604030504040204" pitchFamily="34" charset="0"/>
                        </a:rPr>
                        <a:t>.</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31</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3136695318"/>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Tehnologic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Nicolae</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Bălcescu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Întorsura</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B</a:t>
                      </a:r>
                      <a:r>
                        <a:rPr lang="ro-RO" sz="1200" u="none" strike="noStrike" dirty="0">
                          <a:effectLst/>
                          <a:latin typeface="Tahoma" panose="020B0604030504040204" pitchFamily="34" charset="0"/>
                          <a:ea typeface="Tahoma" panose="020B0604030504040204" pitchFamily="34" charset="0"/>
                          <a:cs typeface="Tahoma" panose="020B0604030504040204" pitchFamily="34" charset="0"/>
                        </a:rPr>
                        <a:t>.</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675112567"/>
                  </a:ext>
                </a:extLst>
              </a:tr>
              <a:tr h="228600">
                <a:tc>
                  <a:txBody>
                    <a:bodyPr/>
                    <a:lstStyle/>
                    <a:p>
                      <a:pPr algn="l" fontAlgn="b"/>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Liceul</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Tehnologic</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Apor</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Péter</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Târgu</a:t>
                      </a: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a:effectLst/>
                          <a:latin typeface="Tahoma" panose="020B0604030504040204" pitchFamily="34" charset="0"/>
                          <a:ea typeface="Tahoma" panose="020B0604030504040204" pitchFamily="34" charset="0"/>
                          <a:cs typeface="Tahoma" panose="020B0604030504040204" pitchFamily="34" charset="0"/>
                        </a:rPr>
                        <a:t>Secuiesc</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57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55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96.49%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55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2812840973"/>
                  </a:ext>
                </a:extLst>
              </a:tr>
              <a:tr h="228600">
                <a:tc>
                  <a:txBody>
                    <a:bodyPr/>
                    <a:lstStyle/>
                    <a:p>
                      <a:pPr algn="l" fontAlgn="b"/>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TOTAL JUDEȚ</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1149</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18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1131</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98.43%</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58</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1073</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110</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388</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363</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tc>
                  <a:txBody>
                    <a:bodyPr/>
                    <a:lstStyle/>
                    <a:p>
                      <a:pPr algn="ctr" fontAlgn="b"/>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265</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684" marR="8684" marT="8684" marB="0" anchor="ctr"/>
                </a:tc>
                <a:extLst>
                  <a:ext uri="{0D108BD9-81ED-4DB2-BD59-A6C34878D82A}">
                    <a16:rowId xmlns:a16="http://schemas.microsoft.com/office/drawing/2014/main" xmlns="" val="48418561"/>
                  </a:ext>
                </a:extLst>
              </a:tr>
            </a:tbl>
          </a:graphicData>
        </a:graphic>
      </p:graphicFrame>
      <p:sp>
        <p:nvSpPr>
          <p:cNvPr id="8" name="AutoShape 10">
            <a:hlinkClick r:id="rId3" action="ppaction://hlinksldjump"/>
          </p:cNvPr>
          <p:cNvSpPr>
            <a:spLocks noChangeArrowheads="1"/>
          </p:cNvSpPr>
          <p:nvPr/>
        </p:nvSpPr>
        <p:spPr bwMode="auto">
          <a:xfrm>
            <a:off x="9080500" y="937419"/>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4" name="Title 3"/>
          <p:cNvSpPr>
            <a:spLocks noGrp="1"/>
          </p:cNvSpPr>
          <p:nvPr>
            <p:ph type="title"/>
          </p:nvPr>
        </p:nvSpPr>
        <p:spPr>
          <a:xfrm>
            <a:off x="0" y="256158"/>
            <a:ext cx="8229600" cy="1052736"/>
          </a:xfrm>
        </p:spPr>
        <p:txBody>
          <a:bodyPr/>
          <a:lstStyle/>
          <a:p>
            <a:pPr algn="ctr"/>
            <a:r>
              <a:rPr lang="ro-RO" sz="3200" dirty="0">
                <a:solidFill>
                  <a:schemeClr val="tx2">
                    <a:lumMod val="60000"/>
                    <a:lumOff val="40000"/>
                  </a:schemeClr>
                </a:solidFill>
                <a:effectLst>
                  <a:outerShdw blurRad="38100" dist="38100" dir="2700000" algn="tl">
                    <a:srgbClr val="000000"/>
                  </a:outerShdw>
                </a:effectLst>
                <a:latin typeface="Tahoma" pitchFamily="34" charset="0"/>
              </a:rPr>
              <a:t>EXAMENUL DE COMPETENȚE DIGITALE </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r>
              <a:rPr lang="en-US" sz="3200" dirty="0">
                <a:solidFill>
                  <a:schemeClr val="tx2">
                    <a:lumMod val="60000"/>
                    <a:lumOff val="40000"/>
                  </a:schemeClr>
                </a:solidFill>
                <a:effectLst>
                  <a:outerShdw blurRad="38100" dist="38100" dir="2700000" algn="tl">
                    <a:srgbClr val="000000"/>
                  </a:outerShdw>
                </a:effectLst>
                <a:latin typeface="Tahoma" pitchFamily="34" charset="0"/>
              </a:rPr>
              <a:t> – PROMO</a:t>
            </a:r>
            <a:r>
              <a:rPr lang="ro-RO" sz="3200" dirty="0">
                <a:solidFill>
                  <a:schemeClr val="tx2">
                    <a:lumMod val="60000"/>
                    <a:lumOff val="40000"/>
                  </a:schemeClr>
                </a:solidFill>
                <a:effectLst>
                  <a:outerShdw blurRad="38100" dist="38100" dir="2700000" algn="tl">
                    <a:srgbClr val="000000"/>
                  </a:outerShdw>
                </a:effectLst>
                <a:latin typeface="Tahoma" pitchFamily="34" charset="0"/>
              </a:rPr>
              <a:t>ȚIA CURENTĂ</a:t>
            </a:r>
            <a:endParaRPr lang="en-US" sz="3200" dirty="0"/>
          </a:p>
        </p:txBody>
      </p:sp>
    </p:spTree>
    <p:extLst>
      <p:ext uri="{BB962C8B-B14F-4D97-AF65-F5344CB8AC3E}">
        <p14:creationId xmlns:p14="http://schemas.microsoft.com/office/powerpoint/2010/main" val="1816598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062336858"/>
              </p:ext>
            </p:extLst>
          </p:nvPr>
        </p:nvGraphicFramePr>
        <p:xfrm>
          <a:off x="644193" y="1905000"/>
          <a:ext cx="8102600" cy="447493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15</a:t>
            </a:fld>
            <a:endParaRPr lang="ro-RO" sz="1000">
              <a:solidFill>
                <a:schemeClr val="tx2">
                  <a:shade val="50000"/>
                </a:schemeClr>
              </a:solidFill>
            </a:endParaRPr>
          </a:p>
        </p:txBody>
      </p:sp>
      <p:sp>
        <p:nvSpPr>
          <p:cNvPr id="115720" name="Rectangle 8"/>
          <p:cNvSpPr>
            <a:spLocks noChangeArrowheads="1"/>
          </p:cNvSpPr>
          <p:nvPr/>
        </p:nvSpPr>
        <p:spPr bwMode="auto">
          <a:xfrm>
            <a:off x="1529783" y="34041"/>
            <a:ext cx="685155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I.2.b) BACALAUREAT SESIUNEA </a:t>
            </a:r>
          </a:p>
          <a:p>
            <a:pPr algn="ct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688975" y="1371600"/>
            <a:ext cx="8153400" cy="3646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Participare și date generale</a:t>
            </a:r>
          </a:p>
        </p:txBody>
      </p:sp>
      <p:sp>
        <p:nvSpPr>
          <p:cNvPr id="36869" name="AutoShape 10">
            <a:hlinkClick r:id="rId3" action="ppaction://hlinksldjump"/>
          </p:cNvPr>
          <p:cNvSpPr>
            <a:spLocks noChangeArrowheads="1"/>
          </p:cNvSpPr>
          <p:nvPr/>
        </p:nvSpPr>
        <p:spPr bwMode="auto">
          <a:xfrm rot="10800000">
            <a:off x="8775368" y="6376751"/>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963349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16</a:t>
            </a:fld>
            <a:endParaRPr lang="ro-RO" sz="1000">
              <a:solidFill>
                <a:schemeClr val="tx2">
                  <a:shade val="50000"/>
                </a:schemeClr>
              </a:solidFill>
            </a:endParaRPr>
          </a:p>
        </p:txBody>
      </p:sp>
      <p:sp>
        <p:nvSpPr>
          <p:cNvPr id="115720" name="Rectangle 8"/>
          <p:cNvSpPr>
            <a:spLocks noChangeArrowheads="1"/>
          </p:cNvSpPr>
          <p:nvPr/>
        </p:nvSpPr>
        <p:spPr bwMode="auto">
          <a:xfrm>
            <a:off x="195262"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944562" y="914400"/>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sz="2800" dirty="0">
                <a:latin typeface="Calibri" panose="020F0502020204030204" pitchFamily="34" charset="0"/>
              </a:rPr>
              <a:t>ANALIZĂ COMPARATIVĂ </a:t>
            </a:r>
            <a:r>
              <a:rPr lang="ro-RO" sz="2800" dirty="0">
                <a:latin typeface="Calibri" panose="020F0502020204030204" pitchFamily="34" charset="0"/>
                <a:cs typeface="Times New Roman" panose="02020603050405020304" pitchFamily="18" charset="0"/>
              </a:rPr>
              <a:t>2010-2016</a:t>
            </a:r>
            <a:endParaRPr lang="ro-RO" altLang="ro-RO" sz="2800" dirty="0">
              <a:latin typeface="Calibri" panose="020F0502020204030204" pitchFamily="34" charset="0"/>
            </a:endParaRPr>
          </a:p>
        </p:txBody>
      </p:sp>
      <p:sp>
        <p:nvSpPr>
          <p:cNvPr id="36869" name="AutoShape 10">
            <a:hlinkClick r:id="rId2" action="ppaction://hlinksldjump"/>
          </p:cNvPr>
          <p:cNvSpPr>
            <a:spLocks noChangeArrowheads="1"/>
          </p:cNvSpPr>
          <p:nvPr/>
        </p:nvSpPr>
        <p:spPr bwMode="auto">
          <a:xfrm rot="10800000">
            <a:off x="8775368" y="6376751"/>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503584825"/>
              </p:ext>
            </p:extLst>
          </p:nvPr>
        </p:nvGraphicFramePr>
        <p:xfrm>
          <a:off x="983455" y="1788994"/>
          <a:ext cx="7704137" cy="4398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3590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17</a:t>
            </a:fld>
            <a:endParaRPr lang="ro-RO" sz="1000">
              <a:solidFill>
                <a:schemeClr val="tx2">
                  <a:shade val="50000"/>
                </a:schemeClr>
              </a:solidFill>
            </a:endParaRPr>
          </a:p>
        </p:txBody>
      </p:sp>
      <p:sp>
        <p:nvSpPr>
          <p:cNvPr id="115720" name="Rectangle 8"/>
          <p:cNvSpPr>
            <a:spLocks noChangeArrowheads="1"/>
          </p:cNvSpPr>
          <p:nvPr/>
        </p:nvSpPr>
        <p:spPr bwMode="auto">
          <a:xfrm>
            <a:off x="156700" y="160792"/>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664836" y="740229"/>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generale - Procent de promovare 66,67%</a:t>
            </a:r>
          </a:p>
        </p:txBody>
      </p:sp>
      <p:sp>
        <p:nvSpPr>
          <p:cNvPr id="36869" name="AutoShape 10">
            <a:hlinkClick r:id="rId2" action="ppaction://hlinksldjump"/>
          </p:cNvPr>
          <p:cNvSpPr>
            <a:spLocks noChangeArrowheads="1"/>
          </p:cNvSpPr>
          <p:nvPr/>
        </p:nvSpPr>
        <p:spPr bwMode="auto">
          <a:xfrm rot="10800000">
            <a:off x="9225674" y="6059395"/>
            <a:ext cx="577850" cy="398648"/>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10" name="Chart 9"/>
          <p:cNvGraphicFramePr>
            <a:graphicFrameLocks/>
          </p:cNvGraphicFramePr>
          <p:nvPr>
            <p:extLst>
              <p:ext uri="{D42A27DB-BD31-4B8C-83A1-F6EECF244321}">
                <p14:modId xmlns:p14="http://schemas.microsoft.com/office/powerpoint/2010/main" val="2784846107"/>
              </p:ext>
            </p:extLst>
          </p:nvPr>
        </p:nvGraphicFramePr>
        <p:xfrm>
          <a:off x="664836" y="1676400"/>
          <a:ext cx="3983364"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4221545513"/>
              </p:ext>
            </p:extLst>
          </p:nvPr>
        </p:nvGraphicFramePr>
        <p:xfrm>
          <a:off x="4946650" y="1676400"/>
          <a:ext cx="40386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6765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915400" y="6472412"/>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18</a:t>
            </a:fld>
            <a:endParaRPr lang="ro-RO" sz="1000">
              <a:solidFill>
                <a:schemeClr val="tx2">
                  <a:shade val="50000"/>
                </a:schemeClr>
              </a:solidFill>
            </a:endParaRPr>
          </a:p>
        </p:txBody>
      </p:sp>
      <p:sp>
        <p:nvSpPr>
          <p:cNvPr id="115720" name="Rectangle 8"/>
          <p:cNvSpPr>
            <a:spLocks noChangeArrowheads="1"/>
          </p:cNvSpPr>
          <p:nvPr/>
        </p:nvSpPr>
        <p:spPr bwMode="auto">
          <a:xfrm>
            <a:off x="174625" y="19025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898524" y="777628"/>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generale - Procent de promovare 66,67%</a:t>
            </a:r>
          </a:p>
        </p:txBody>
      </p:sp>
      <p:sp>
        <p:nvSpPr>
          <p:cNvPr id="36869" name="AutoShape 10">
            <a:hlinkClick r:id="rId2" action="ppaction://hlinksldjump"/>
          </p:cNvPr>
          <p:cNvSpPr>
            <a:spLocks noChangeArrowheads="1"/>
          </p:cNvSpPr>
          <p:nvPr/>
        </p:nvSpPr>
        <p:spPr bwMode="auto">
          <a:xfrm rot="10800000">
            <a:off x="9051924" y="6366010"/>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dirty="0"/>
          </a:p>
        </p:txBody>
      </p:sp>
      <p:graphicFrame>
        <p:nvGraphicFramePr>
          <p:cNvPr id="9" name="Chart 8"/>
          <p:cNvGraphicFramePr>
            <a:graphicFrameLocks/>
          </p:cNvGraphicFramePr>
          <p:nvPr>
            <p:extLst>
              <p:ext uri="{D42A27DB-BD31-4B8C-83A1-F6EECF244321}">
                <p14:modId xmlns:p14="http://schemas.microsoft.com/office/powerpoint/2010/main" val="858468708"/>
              </p:ext>
            </p:extLst>
          </p:nvPr>
        </p:nvGraphicFramePr>
        <p:xfrm>
          <a:off x="463550" y="1727374"/>
          <a:ext cx="4511674" cy="4638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923325710"/>
              </p:ext>
            </p:extLst>
          </p:nvPr>
        </p:nvGraphicFramePr>
        <p:xfrm>
          <a:off x="5111750" y="1727374"/>
          <a:ext cx="4629150" cy="4599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9424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461313786"/>
              </p:ext>
            </p:extLst>
          </p:nvPr>
        </p:nvGraphicFramePr>
        <p:xfrm>
          <a:off x="228600" y="1676400"/>
          <a:ext cx="9429749"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19</a:t>
            </a:fld>
            <a:endParaRPr lang="ro-RO" sz="1000">
              <a:solidFill>
                <a:schemeClr val="tx2">
                  <a:shade val="50000"/>
                </a:schemeClr>
              </a:solidFill>
            </a:endParaRPr>
          </a:p>
        </p:txBody>
      </p:sp>
      <p:sp>
        <p:nvSpPr>
          <p:cNvPr id="115720" name="Rectangle 8"/>
          <p:cNvSpPr>
            <a:spLocks noChangeArrowheads="1"/>
          </p:cNvSpPr>
          <p:nvPr/>
        </p:nvSpPr>
        <p:spPr bwMode="auto">
          <a:xfrm>
            <a:off x="92075" y="121798"/>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1371600" y="763979"/>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generale - Procent de promovare 66,67%</a:t>
            </a:r>
          </a:p>
        </p:txBody>
      </p:sp>
      <p:sp>
        <p:nvSpPr>
          <p:cNvPr id="36869" name="AutoShape 10">
            <a:hlinkClick r:id="rId3" action="ppaction://hlinksldjump"/>
          </p:cNvPr>
          <p:cNvSpPr>
            <a:spLocks noChangeArrowheads="1"/>
          </p:cNvSpPr>
          <p:nvPr/>
        </p:nvSpPr>
        <p:spPr bwMode="auto">
          <a:xfrm rot="10800000">
            <a:off x="8794750" y="6360299"/>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672590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397314"/>
            <a:ext cx="7581900" cy="938096"/>
          </a:xfrm>
        </p:spPr>
        <p:txBody>
          <a:bodyPr/>
          <a:lstStyle/>
          <a:p>
            <a:pPr algn="ctr" eaLnBrk="1" hangingPunct="1"/>
            <a:r>
              <a:rPr lang="ro-RO" altLang="ro-RO" b="1" dirty="0">
                <a:solidFill>
                  <a:schemeClr val="tx2">
                    <a:lumMod val="60000"/>
                    <a:lumOff val="40000"/>
                  </a:schemeClr>
                </a:solidFill>
              </a:rPr>
              <a:t>ORDINEA DE ZI</a:t>
            </a:r>
            <a:endParaRPr lang="en-US" altLang="ro-RO" b="1" dirty="0">
              <a:solidFill>
                <a:schemeClr val="tx2">
                  <a:lumMod val="60000"/>
                  <a:lumOff val="40000"/>
                </a:schemeClr>
              </a:solidFill>
            </a:endParaRPr>
          </a:p>
        </p:txBody>
      </p:sp>
      <p:sp>
        <p:nvSpPr>
          <p:cNvPr id="353283" name="Rectangle 3"/>
          <p:cNvSpPr>
            <a:spLocks noGrp="1" noChangeArrowheads="1"/>
          </p:cNvSpPr>
          <p:nvPr>
            <p:ph idx="1"/>
          </p:nvPr>
        </p:nvSpPr>
        <p:spPr>
          <a:xfrm>
            <a:off x="228600" y="1447800"/>
            <a:ext cx="9525000" cy="5562600"/>
          </a:xfrm>
        </p:spPr>
        <p:txBody>
          <a:bodyPr>
            <a:noAutofit/>
          </a:bodyPr>
          <a:lstStyle/>
          <a:p>
            <a:pPr marL="514350" indent="-514350">
              <a:lnSpc>
                <a:spcPts val="3000"/>
              </a:lnSpc>
              <a:spcBef>
                <a:spcPts val="1200"/>
              </a:spcBef>
              <a:spcAft>
                <a:spcPts val="1200"/>
              </a:spcAft>
              <a:buClr>
                <a:schemeClr val="tx2">
                  <a:lumMod val="60000"/>
                  <a:lumOff val="40000"/>
                </a:schemeClr>
              </a:buClr>
              <a:buSzPct val="110000"/>
              <a:buFont typeface="+mj-lt"/>
              <a:buAutoNum type="romanUcPeriod"/>
              <a:defRPr/>
            </a:pPr>
            <a:r>
              <a:rPr lang="ro-RO" sz="2400" dirty="0">
                <a:solidFill>
                  <a:schemeClr val="tx2">
                    <a:lumMod val="75000"/>
                  </a:schemeClr>
                </a:solidFill>
                <a:latin typeface="Tahoma" pitchFamily="34" charset="0"/>
                <a:cs typeface="Tahoma" pitchFamily="34" charset="0"/>
              </a:rPr>
              <a:t>Diagnoza procesului educațional, pentru disciplina informatică la nivelul județului, pentru anul școlar 2015-2016: </a:t>
            </a:r>
          </a:p>
          <a:p>
            <a:pPr marL="857250" lvl="1" indent="-457200">
              <a:lnSpc>
                <a:spcPts val="3000"/>
              </a:lnSpc>
              <a:spcBef>
                <a:spcPts val="1200"/>
              </a:spcBef>
              <a:buClr>
                <a:schemeClr val="tx2">
                  <a:lumMod val="60000"/>
                  <a:lumOff val="40000"/>
                </a:schemeClr>
              </a:buClr>
              <a:buSzPct val="110000"/>
              <a:buFont typeface="+mj-lt"/>
              <a:buAutoNum type="arabicPeriod"/>
              <a:defRPr/>
            </a:pPr>
            <a:r>
              <a:rPr lang="ro-RO" sz="2000" dirty="0">
                <a:latin typeface="Tahoma" pitchFamily="34" charset="0"/>
                <a:cs typeface="Tahoma" pitchFamily="34" charset="0"/>
              </a:rPr>
              <a:t>Analiza calității educației, din perspectiva monitorizării externe realizate </a:t>
            </a:r>
          </a:p>
          <a:p>
            <a:pPr marL="400050" lvl="1" indent="0">
              <a:lnSpc>
                <a:spcPts val="3000"/>
              </a:lnSpc>
              <a:spcBef>
                <a:spcPts val="1200"/>
              </a:spcBef>
              <a:buClr>
                <a:schemeClr val="tx2">
                  <a:lumMod val="60000"/>
                  <a:lumOff val="40000"/>
                </a:schemeClr>
              </a:buClr>
              <a:buSzPct val="110000"/>
              <a:buNone/>
              <a:defRPr/>
            </a:pPr>
            <a:r>
              <a:rPr lang="ro-RO" sz="2000" dirty="0">
                <a:latin typeface="Tahoma" pitchFamily="34" charset="0"/>
                <a:cs typeface="Tahoma" pitchFamily="34" charset="0"/>
              </a:rPr>
              <a:t>	prin inspecția școlară</a:t>
            </a:r>
          </a:p>
          <a:p>
            <a:pPr marL="857250" lvl="1" indent="-457200">
              <a:lnSpc>
                <a:spcPts val="3000"/>
              </a:lnSpc>
              <a:spcBef>
                <a:spcPts val="1200"/>
              </a:spcBef>
              <a:buClr>
                <a:schemeClr val="tx2">
                  <a:lumMod val="60000"/>
                  <a:lumOff val="40000"/>
                </a:schemeClr>
              </a:buClr>
              <a:buSzPct val="110000"/>
              <a:buFont typeface="+mj-lt"/>
              <a:buAutoNum type="arabicPeriod" startAt="2"/>
              <a:defRPr/>
            </a:pPr>
            <a:r>
              <a:rPr lang="ro-RO" sz="2000" dirty="0">
                <a:latin typeface="Tahoma" pitchFamily="34" charset="0"/>
                <a:cs typeface="Tahoma" pitchFamily="34" charset="0"/>
              </a:rPr>
              <a:t>Analiza rezultatelor obținute de elevi în cadrul examenelor naționale</a:t>
            </a:r>
          </a:p>
          <a:p>
            <a:pPr marL="1257300" lvl="2" indent="-457200">
              <a:lnSpc>
                <a:spcPts val="3000"/>
              </a:lnSpc>
              <a:spcBef>
                <a:spcPts val="1200"/>
              </a:spcBef>
              <a:buClr>
                <a:schemeClr val="tx2">
                  <a:lumMod val="60000"/>
                  <a:lumOff val="40000"/>
                </a:schemeClr>
              </a:buClr>
              <a:buSzPct val="110000"/>
              <a:buFont typeface="+mj-lt"/>
              <a:buAutoNum type="alphaLcParenR"/>
              <a:defRPr/>
            </a:pPr>
            <a:r>
              <a:rPr lang="ro-RO" sz="2000" dirty="0">
                <a:latin typeface="Tahoma" pitchFamily="34" charset="0"/>
                <a:cs typeface="Tahoma" pitchFamily="34" charset="0"/>
              </a:rPr>
              <a:t>Examenul de competențe digitale iunie-iulie 2016</a:t>
            </a:r>
          </a:p>
          <a:p>
            <a:pPr marL="1257300" lvl="2" indent="-457200">
              <a:lnSpc>
                <a:spcPts val="3000"/>
              </a:lnSpc>
              <a:spcBef>
                <a:spcPts val="1200"/>
              </a:spcBef>
              <a:buClr>
                <a:schemeClr val="tx2">
                  <a:lumMod val="60000"/>
                  <a:lumOff val="40000"/>
                </a:schemeClr>
              </a:buClr>
              <a:buSzPct val="110000"/>
              <a:buFont typeface="+mj-lt"/>
              <a:buAutoNum type="alphaLcParenR"/>
              <a:defRPr/>
            </a:pPr>
            <a:r>
              <a:rPr lang="ro-RO" sz="2000" dirty="0">
                <a:latin typeface="Tahoma" pitchFamily="34" charset="0"/>
                <a:cs typeface="Tahoma" pitchFamily="34" charset="0"/>
              </a:rPr>
              <a:t>Examenul de bacalaureat sesiunea iunie-iulie 2016</a:t>
            </a:r>
          </a:p>
          <a:p>
            <a:pPr marL="1257300" lvl="2" indent="-457200">
              <a:lnSpc>
                <a:spcPts val="3000"/>
              </a:lnSpc>
              <a:spcBef>
                <a:spcPts val="1200"/>
              </a:spcBef>
              <a:buClr>
                <a:schemeClr val="tx2">
                  <a:lumMod val="60000"/>
                  <a:lumOff val="40000"/>
                </a:schemeClr>
              </a:buClr>
              <a:buSzPct val="110000"/>
              <a:buFont typeface="+mj-lt"/>
              <a:buAutoNum type="alphaLcParenR"/>
              <a:defRPr/>
            </a:pPr>
            <a:r>
              <a:rPr lang="ro-RO" sz="2000" dirty="0">
                <a:latin typeface="Tahoma" pitchFamily="34" charset="0"/>
                <a:cs typeface="Tahoma" pitchFamily="34" charset="0"/>
              </a:rPr>
              <a:t>Examenul de atestare a competențelor profesionale - 2016</a:t>
            </a:r>
          </a:p>
          <a:p>
            <a:pPr marL="857250" lvl="1" indent="-457200">
              <a:lnSpc>
                <a:spcPts val="3000"/>
              </a:lnSpc>
              <a:spcBef>
                <a:spcPts val="1200"/>
              </a:spcBef>
              <a:buClr>
                <a:schemeClr val="tx2">
                  <a:lumMod val="60000"/>
                  <a:lumOff val="40000"/>
                </a:schemeClr>
              </a:buClr>
              <a:buSzPct val="110000"/>
              <a:buFont typeface="+mj-lt"/>
              <a:buAutoNum type="arabicPeriod" startAt="2"/>
              <a:defRPr/>
            </a:pPr>
            <a:r>
              <a:rPr lang="ro-RO" sz="2000" dirty="0">
                <a:latin typeface="Tahoma" pitchFamily="34" charset="0"/>
                <a:cs typeface="Tahoma" pitchFamily="34" charset="0"/>
              </a:rPr>
              <a:t>Analiza rezultatelor elevilor la olimpiadele și concursurile școlare</a:t>
            </a:r>
          </a:p>
          <a:p>
            <a:pPr marL="857250" lvl="1" indent="-457200">
              <a:lnSpc>
                <a:spcPts val="3000"/>
              </a:lnSpc>
              <a:spcBef>
                <a:spcPts val="1200"/>
              </a:spcBef>
              <a:buClr>
                <a:schemeClr val="tx2">
                  <a:lumMod val="60000"/>
                  <a:lumOff val="40000"/>
                </a:schemeClr>
              </a:buClr>
              <a:buSzPct val="110000"/>
              <a:buFont typeface="+mj-lt"/>
              <a:buAutoNum type="arabicPeriod" startAt="2"/>
              <a:defRPr/>
            </a:pPr>
            <a:r>
              <a:rPr lang="ro-RO" altLang="ro-RO" sz="2000" dirty="0">
                <a:latin typeface="Tahoma" pitchFamily="34" charset="0"/>
                <a:cs typeface="Tahoma" pitchFamily="34" charset="0"/>
              </a:rPr>
              <a:t>Resurse umane </a:t>
            </a:r>
          </a:p>
          <a:p>
            <a:pPr marL="609600" indent="-609600" eaLnBrk="1" hangingPunct="1">
              <a:lnSpc>
                <a:spcPct val="80000"/>
              </a:lnSpc>
              <a:buClr>
                <a:srgbClr val="FFFF99"/>
              </a:buClr>
              <a:buFont typeface="Wingdings" pitchFamily="2" charset="2"/>
              <a:buNone/>
              <a:defRPr/>
            </a:pPr>
            <a:endParaRPr lang="ro-RO" sz="2000" dirty="0">
              <a:latin typeface="Tahoma" pitchFamily="34" charset="0"/>
              <a:cs typeface="Tahoma" pitchFamily="34" charset="0"/>
            </a:endParaRPr>
          </a:p>
        </p:txBody>
      </p:sp>
      <p:sp>
        <p:nvSpPr>
          <p:cNvPr id="15" name="Rectangle 5"/>
          <p:cNvSpPr>
            <a:spLocks noGrp="1" noChangeArrowheads="1"/>
          </p:cNvSpPr>
          <p:nvPr>
            <p:ph type="sldNum" sz="quarter" idx="12"/>
          </p:nvPr>
        </p:nvSpPr>
        <p:spPr/>
        <p:txBody>
          <a:bodyPr/>
          <a:lstStyle/>
          <a:p>
            <a:pPr>
              <a:defRPr/>
            </a:pPr>
            <a:fld id="{DF1354FE-D8AB-4B5E-B5C8-FFFEE75CF73A}" type="slidenum">
              <a:rPr lang="ro-RO" smtClean="0"/>
              <a:pPr>
                <a:defRPr/>
              </a:pPr>
              <a:t>2</a:t>
            </a:fld>
            <a:endParaRPr lang="ro-RO" dirty="0"/>
          </a:p>
        </p:txBody>
      </p:sp>
      <p:sp>
        <p:nvSpPr>
          <p:cNvPr id="18438" name="AutoShape 4">
            <a:hlinkClick r:id="rId2" action="ppaction://hlinksldjump"/>
          </p:cNvPr>
          <p:cNvSpPr>
            <a:spLocks noChangeArrowheads="1"/>
          </p:cNvSpPr>
          <p:nvPr/>
        </p:nvSpPr>
        <p:spPr bwMode="auto">
          <a:xfrm>
            <a:off x="7289868" y="4261526"/>
            <a:ext cx="412750" cy="228600"/>
          </a:xfrm>
          <a:prstGeom prst="rightArrow">
            <a:avLst>
              <a:gd name="adj1" fmla="val 50000"/>
              <a:gd name="adj2" fmla="val 45139"/>
            </a:avLst>
          </a:prstGeom>
          <a:solidFill>
            <a:schemeClr val="accent2"/>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2" name="AutoShape 4">
            <a:hlinkClick r:id="rId3" action="ppaction://hlinksldjump"/>
          </p:cNvPr>
          <p:cNvSpPr>
            <a:spLocks noChangeArrowheads="1"/>
          </p:cNvSpPr>
          <p:nvPr/>
        </p:nvSpPr>
        <p:spPr bwMode="auto">
          <a:xfrm>
            <a:off x="7493000" y="4810746"/>
            <a:ext cx="412750" cy="228600"/>
          </a:xfrm>
          <a:prstGeom prst="rightArrow">
            <a:avLst>
              <a:gd name="adj1" fmla="val 50000"/>
              <a:gd name="adj2" fmla="val 45139"/>
            </a:avLst>
          </a:prstGeom>
          <a:solidFill>
            <a:schemeClr val="accent2"/>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3" name="AutoShape 4">
            <a:hlinkClick r:id="rId4" action="ppaction://hlinksldjump"/>
          </p:cNvPr>
          <p:cNvSpPr>
            <a:spLocks noChangeArrowheads="1"/>
          </p:cNvSpPr>
          <p:nvPr/>
        </p:nvSpPr>
        <p:spPr bwMode="auto">
          <a:xfrm>
            <a:off x="3018425" y="6415515"/>
            <a:ext cx="412750" cy="228600"/>
          </a:xfrm>
          <a:prstGeom prst="rightArrow">
            <a:avLst>
              <a:gd name="adj1" fmla="val 50000"/>
              <a:gd name="adj2" fmla="val 45139"/>
            </a:avLst>
          </a:prstGeom>
          <a:solidFill>
            <a:schemeClr val="accent2"/>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6" name="AutoShape 4">
            <a:hlinkClick r:id="rId5" action="ppaction://hlinksldjump"/>
          </p:cNvPr>
          <p:cNvSpPr>
            <a:spLocks noChangeArrowheads="1"/>
          </p:cNvSpPr>
          <p:nvPr/>
        </p:nvSpPr>
        <p:spPr bwMode="auto">
          <a:xfrm>
            <a:off x="8496300" y="5874943"/>
            <a:ext cx="412750" cy="228600"/>
          </a:xfrm>
          <a:prstGeom prst="rightArrow">
            <a:avLst>
              <a:gd name="adj1" fmla="val 50000"/>
              <a:gd name="adj2" fmla="val 45139"/>
            </a:avLst>
          </a:prstGeom>
          <a:solidFill>
            <a:schemeClr val="accent2"/>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AutoShape 10">
            <a:hlinkClick r:id="rId6" action="ppaction://hlinksldjump"/>
          </p:cNvPr>
          <p:cNvSpPr>
            <a:spLocks noChangeArrowheads="1"/>
          </p:cNvSpPr>
          <p:nvPr/>
        </p:nvSpPr>
        <p:spPr bwMode="auto">
          <a:xfrm rot="10800000">
            <a:off x="9004300" y="6052345"/>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0" name="AutoShape 4">
            <a:hlinkClick r:id="rId7" action="ppaction://hlinksldjump"/>
          </p:cNvPr>
          <p:cNvSpPr>
            <a:spLocks noChangeArrowheads="1"/>
          </p:cNvSpPr>
          <p:nvPr/>
        </p:nvSpPr>
        <p:spPr bwMode="auto">
          <a:xfrm>
            <a:off x="3733800" y="3200400"/>
            <a:ext cx="412750" cy="228600"/>
          </a:xfrm>
          <a:prstGeom prst="rightArrow">
            <a:avLst>
              <a:gd name="adj1" fmla="val 50000"/>
              <a:gd name="adj2" fmla="val 45139"/>
            </a:avLst>
          </a:prstGeom>
          <a:solidFill>
            <a:schemeClr val="accent2"/>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 name="AutoShape 4">
            <a:hlinkClick r:id="rId8" action="ppaction://hlinksldjump"/>
          </p:cNvPr>
          <p:cNvSpPr>
            <a:spLocks noChangeArrowheads="1"/>
          </p:cNvSpPr>
          <p:nvPr/>
        </p:nvSpPr>
        <p:spPr bwMode="auto">
          <a:xfrm>
            <a:off x="8321675" y="5318815"/>
            <a:ext cx="412750" cy="228600"/>
          </a:xfrm>
          <a:prstGeom prst="rightArrow">
            <a:avLst>
              <a:gd name="adj1" fmla="val 50000"/>
              <a:gd name="adj2" fmla="val 45139"/>
            </a:avLst>
          </a:prstGeom>
          <a:solidFill>
            <a:schemeClr val="accent2"/>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20</a:t>
            </a:fld>
            <a:endParaRPr lang="ro-RO" sz="1000">
              <a:solidFill>
                <a:schemeClr val="tx2">
                  <a:shade val="50000"/>
                </a:schemeClr>
              </a:solidFill>
            </a:endParaRPr>
          </a:p>
        </p:txBody>
      </p:sp>
      <p:sp>
        <p:nvSpPr>
          <p:cNvPr id="115720" name="Rectangle 8"/>
          <p:cNvSpPr>
            <a:spLocks noChangeArrowheads="1"/>
          </p:cNvSpPr>
          <p:nvPr/>
        </p:nvSpPr>
        <p:spPr bwMode="auto">
          <a:xfrm>
            <a:off x="152400" y="218099"/>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800100" y="1046468"/>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Promovabilitate pe intervale de medii (66,67%)</a:t>
            </a:r>
          </a:p>
        </p:txBody>
      </p:sp>
      <p:sp>
        <p:nvSpPr>
          <p:cNvPr id="36869" name="AutoShape 10">
            <a:hlinkClick r:id="rId2" action="ppaction://hlinksldjump"/>
          </p:cNvPr>
          <p:cNvSpPr>
            <a:spLocks noChangeArrowheads="1"/>
          </p:cNvSpPr>
          <p:nvPr/>
        </p:nvSpPr>
        <p:spPr bwMode="auto">
          <a:xfrm rot="10800000">
            <a:off x="8775368" y="6376751"/>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9" name="Chart 8"/>
          <p:cNvGraphicFramePr>
            <a:graphicFrameLocks/>
          </p:cNvGraphicFramePr>
          <p:nvPr>
            <p:extLst>
              <p:ext uri="{D42A27DB-BD31-4B8C-83A1-F6EECF244321}">
                <p14:modId xmlns:p14="http://schemas.microsoft.com/office/powerpoint/2010/main" val="3647363838"/>
              </p:ext>
            </p:extLst>
          </p:nvPr>
        </p:nvGraphicFramePr>
        <p:xfrm>
          <a:off x="800100" y="1981200"/>
          <a:ext cx="8724900" cy="4440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437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067407473"/>
              </p:ext>
            </p:extLst>
          </p:nvPr>
        </p:nvGraphicFramePr>
        <p:xfrm>
          <a:off x="685800" y="1735138"/>
          <a:ext cx="8719686" cy="481806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21</a:t>
            </a:fld>
            <a:endParaRPr lang="ro-RO" sz="1000">
              <a:solidFill>
                <a:schemeClr val="tx2">
                  <a:shade val="50000"/>
                </a:schemeClr>
              </a:solidFill>
            </a:endParaRPr>
          </a:p>
        </p:txBody>
      </p:sp>
      <p:sp>
        <p:nvSpPr>
          <p:cNvPr id="115720" name="Rectangle 8"/>
          <p:cNvSpPr>
            <a:spLocks noChangeArrowheads="1"/>
          </p:cNvSpPr>
          <p:nvPr/>
        </p:nvSpPr>
        <p:spPr bwMode="auto">
          <a:xfrm>
            <a:off x="124961" y="57435"/>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124962" y="914400"/>
            <a:ext cx="9781038"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sz="2400" dirty="0"/>
              <a:t>STATISTICA ÎN FUNCȚIE DE PROBA DE EXAMEN (</a:t>
            </a:r>
            <a:r>
              <a:rPr lang="ro-RO" altLang="ro-RO" sz="2400" dirty="0">
                <a:latin typeface="Tahoma" pitchFamily="34" charset="0"/>
              </a:rPr>
              <a:t>66,67%)</a:t>
            </a:r>
          </a:p>
        </p:txBody>
      </p:sp>
      <p:sp>
        <p:nvSpPr>
          <p:cNvPr id="36869" name="AutoShape 10">
            <a:hlinkClick r:id="rId3" action="ppaction://hlinksldjump"/>
          </p:cNvPr>
          <p:cNvSpPr>
            <a:spLocks noChangeArrowheads="1"/>
          </p:cNvSpPr>
          <p:nvPr/>
        </p:nvSpPr>
        <p:spPr bwMode="auto">
          <a:xfrm rot="10800000">
            <a:off x="8794750" y="6286500"/>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843764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22</a:t>
            </a:fld>
            <a:endParaRPr lang="ro-RO" sz="1000">
              <a:solidFill>
                <a:schemeClr val="tx2">
                  <a:shade val="50000"/>
                </a:schemeClr>
              </a:solidFill>
            </a:endParaRPr>
          </a:p>
        </p:txBody>
      </p:sp>
      <p:sp>
        <p:nvSpPr>
          <p:cNvPr id="115720" name="Rectangle 8"/>
          <p:cNvSpPr>
            <a:spLocks noChangeArrowheads="1"/>
          </p:cNvSpPr>
          <p:nvPr/>
        </p:nvSpPr>
        <p:spPr bwMode="auto">
          <a:xfrm>
            <a:off x="92075" y="84592"/>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9" name="AutoShape 10">
            <a:hlinkClick r:id="rId3" action="ppaction://hlinksldjump"/>
          </p:cNvPr>
          <p:cNvSpPr>
            <a:spLocks noChangeArrowheads="1"/>
          </p:cNvSpPr>
          <p:nvPr/>
        </p:nvSpPr>
        <p:spPr bwMode="auto">
          <a:xfrm rot="10800000">
            <a:off x="8914356" y="6231112"/>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0" name="Rectangle 289"/>
          <p:cNvSpPr>
            <a:spLocks noChangeArrowheads="1"/>
          </p:cNvSpPr>
          <p:nvPr/>
        </p:nvSpPr>
        <p:spPr bwMode="auto">
          <a:xfrm>
            <a:off x="533400" y="740229"/>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a:defRPr sz="192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defRPr>
            </a:pPr>
            <a:r>
              <a:rPr lang="en-US" sz="2400" dirty="0"/>
              <a:t>Discipline PROBA  EC</a:t>
            </a:r>
            <a:r>
              <a:rPr lang="ro-RO" sz="2400" dirty="0"/>
              <a:t> (86,00%)</a:t>
            </a:r>
            <a:endParaRPr lang="en-US" sz="2400" dirty="0"/>
          </a:p>
        </p:txBody>
      </p:sp>
      <p:graphicFrame>
        <p:nvGraphicFramePr>
          <p:cNvPr id="11" name="Chart 10"/>
          <p:cNvGraphicFramePr>
            <a:graphicFrameLocks/>
          </p:cNvGraphicFramePr>
          <p:nvPr>
            <p:extLst>
              <p:ext uri="{D42A27DB-BD31-4B8C-83A1-F6EECF244321}">
                <p14:modId xmlns:p14="http://schemas.microsoft.com/office/powerpoint/2010/main" val="1178604735"/>
              </p:ext>
            </p:extLst>
          </p:nvPr>
        </p:nvGraphicFramePr>
        <p:xfrm>
          <a:off x="381000" y="1676399"/>
          <a:ext cx="8610600" cy="49357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2879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23</a:t>
            </a:fld>
            <a:endParaRPr lang="ro-RO" sz="1000">
              <a:solidFill>
                <a:schemeClr val="tx2">
                  <a:shade val="50000"/>
                </a:schemeClr>
              </a:solidFill>
            </a:endParaRPr>
          </a:p>
        </p:txBody>
      </p:sp>
      <p:sp>
        <p:nvSpPr>
          <p:cNvPr id="115720" name="Rectangle 8"/>
          <p:cNvSpPr>
            <a:spLocks noChangeArrowheads="1"/>
          </p:cNvSpPr>
          <p:nvPr/>
        </p:nvSpPr>
        <p:spPr bwMode="auto">
          <a:xfrm>
            <a:off x="206776" y="119909"/>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86500"/>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664836" y="854942"/>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a:defRPr sz="192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defRPr>
            </a:pPr>
            <a:r>
              <a:rPr lang="hu-HU" sz="2400" dirty="0" err="1"/>
              <a:t>Discipline</a:t>
            </a:r>
            <a:r>
              <a:rPr lang="hu-HU" sz="2400" dirty="0"/>
              <a:t> PROBA ED (87,70%)</a:t>
            </a:r>
          </a:p>
        </p:txBody>
      </p:sp>
      <p:graphicFrame>
        <p:nvGraphicFramePr>
          <p:cNvPr id="10" name="Chart 9"/>
          <p:cNvGraphicFramePr>
            <a:graphicFrameLocks/>
          </p:cNvGraphicFramePr>
          <p:nvPr>
            <p:extLst>
              <p:ext uri="{D42A27DB-BD31-4B8C-83A1-F6EECF244321}">
                <p14:modId xmlns:p14="http://schemas.microsoft.com/office/powerpoint/2010/main" val="1516865427"/>
              </p:ext>
            </p:extLst>
          </p:nvPr>
        </p:nvGraphicFramePr>
        <p:xfrm>
          <a:off x="533400" y="1623270"/>
          <a:ext cx="8685756" cy="4798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420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24</a:t>
            </a:fld>
            <a:endParaRPr lang="ro-RO" sz="1000">
              <a:solidFill>
                <a:schemeClr val="tx2">
                  <a:shade val="50000"/>
                </a:schemeClr>
              </a:solidFill>
            </a:endParaRPr>
          </a:p>
        </p:txBody>
      </p:sp>
      <p:sp>
        <p:nvSpPr>
          <p:cNvPr id="115720" name="Rectangle 8"/>
          <p:cNvSpPr>
            <a:spLocks noChangeArrowheads="1"/>
          </p:cNvSpPr>
          <p:nvPr/>
        </p:nvSpPr>
        <p:spPr bwMode="auto">
          <a:xfrm>
            <a:off x="2438400" y="108571"/>
            <a:ext cx="54705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9" name="AutoShape 10">
            <a:hlinkClick r:id="rId3" action="ppaction://hlinksldjump"/>
          </p:cNvPr>
          <p:cNvSpPr>
            <a:spLocks noChangeArrowheads="1"/>
          </p:cNvSpPr>
          <p:nvPr/>
        </p:nvSpPr>
        <p:spPr bwMode="auto">
          <a:xfrm rot="10800000">
            <a:off x="8794750" y="6277429"/>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Rectangle 1"/>
          <p:cNvSpPr/>
          <p:nvPr/>
        </p:nvSpPr>
        <p:spPr>
          <a:xfrm>
            <a:off x="1470025" y="1185789"/>
            <a:ext cx="6813550" cy="830997"/>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2400" dirty="0" err="1">
                <a:solidFill>
                  <a:prstClr val="black"/>
                </a:solidFill>
                <a:latin typeface="Tahoma" panose="020B0604030504040204" pitchFamily="34" charset="0"/>
                <a:ea typeface="Tahoma" panose="020B0604030504040204" pitchFamily="34" charset="0"/>
              </a:rPr>
              <a:t>Bacalaureat</a:t>
            </a:r>
            <a:r>
              <a:rPr lang="en-US" sz="2400" dirty="0">
                <a:solidFill>
                  <a:prstClr val="black"/>
                </a:solidFill>
                <a:latin typeface="Tahoma" panose="020B0604030504040204" pitchFamily="34" charset="0"/>
                <a:ea typeface="Tahoma" panose="020B0604030504040204" pitchFamily="34" charset="0"/>
              </a:rPr>
              <a:t> </a:t>
            </a:r>
            <a:r>
              <a:rPr lang="en-US" sz="2400" dirty="0" err="1">
                <a:solidFill>
                  <a:prstClr val="black"/>
                </a:solidFill>
                <a:latin typeface="Tahoma" panose="020B0604030504040204" pitchFamily="34" charset="0"/>
                <a:ea typeface="Tahoma" panose="020B0604030504040204" pitchFamily="34" charset="0"/>
              </a:rPr>
              <a:t>sesiunea</a:t>
            </a:r>
            <a:r>
              <a:rPr lang="en-US" sz="2400" dirty="0">
                <a:solidFill>
                  <a:prstClr val="black"/>
                </a:solidFill>
                <a:latin typeface="Tahoma" panose="020B0604030504040204" pitchFamily="34" charset="0"/>
                <a:ea typeface="Tahoma" panose="020B0604030504040204" pitchFamily="34" charset="0"/>
              </a:rPr>
              <a:t> </a:t>
            </a:r>
            <a:r>
              <a:rPr lang="hu-HU" sz="2400" dirty="0" err="1">
                <a:solidFill>
                  <a:prstClr val="black"/>
                </a:solidFill>
                <a:latin typeface="Tahoma" panose="020B0604030504040204" pitchFamily="34" charset="0"/>
                <a:ea typeface="Tahoma" panose="020B0604030504040204" pitchFamily="34" charset="0"/>
              </a:rPr>
              <a:t>iunie-iulie</a:t>
            </a:r>
            <a:endParaRPr lang="hu-HU" sz="2400" dirty="0">
              <a:solidFill>
                <a:prstClr val="black"/>
              </a:solidFill>
              <a:latin typeface="Tahoma" panose="020B0604030504040204" pitchFamily="34" charset="0"/>
              <a:ea typeface="Tahoma" panose="020B0604030504040204" pitchFamily="34" charset="0"/>
            </a:endParaRPr>
          </a:p>
          <a:p>
            <a:pPr algn="ctr">
              <a:defRPr sz="1800" b="1" i="0" u="none" strike="noStrike" kern="1200" baseline="0">
                <a:solidFill>
                  <a:prstClr val="black"/>
                </a:solidFill>
                <a:latin typeface="+mn-lt"/>
                <a:ea typeface="+mn-ea"/>
                <a:cs typeface="+mn-cs"/>
              </a:defRPr>
            </a:pPr>
            <a:r>
              <a:rPr lang="ro-RO" sz="2400" dirty="0">
                <a:solidFill>
                  <a:prstClr val="black"/>
                </a:solidFill>
                <a:latin typeface="Tahoma" panose="020B0604030504040204" pitchFamily="34" charset="0"/>
                <a:ea typeface="Tahoma" panose="020B0604030504040204" pitchFamily="34" charset="0"/>
              </a:rPr>
              <a:t>Statistică comparativă INFORMATICĂ</a:t>
            </a:r>
            <a:endParaRPr lang="en-US" sz="2400" dirty="0">
              <a:solidFill>
                <a:prstClr val="black"/>
              </a:solidFill>
              <a:latin typeface="Tahoma" panose="020B0604030504040204" pitchFamily="34" charset="0"/>
              <a:ea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090297657"/>
              </p:ext>
            </p:extLst>
          </p:nvPr>
        </p:nvGraphicFramePr>
        <p:xfrm>
          <a:off x="457200" y="2160795"/>
          <a:ext cx="4572000" cy="40114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835561846"/>
              </p:ext>
            </p:extLst>
          </p:nvPr>
        </p:nvGraphicFramePr>
        <p:xfrm>
          <a:off x="5029200" y="2160795"/>
          <a:ext cx="4572000" cy="39885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3829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25</a:t>
            </a:fld>
            <a:endParaRPr lang="ro-RO" sz="1000">
              <a:solidFill>
                <a:schemeClr val="tx2">
                  <a:shade val="50000"/>
                </a:schemeClr>
              </a:solidFill>
            </a:endParaRPr>
          </a:p>
        </p:txBody>
      </p:sp>
      <p:sp>
        <p:nvSpPr>
          <p:cNvPr id="115720" name="Rectangle 8"/>
          <p:cNvSpPr>
            <a:spLocks noChangeArrowheads="1"/>
          </p:cNvSpPr>
          <p:nvPr/>
        </p:nvSpPr>
        <p:spPr bwMode="auto">
          <a:xfrm>
            <a:off x="2133600" y="304800"/>
            <a:ext cx="54705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303816"/>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9" name="Chart 8"/>
          <p:cNvGraphicFramePr>
            <a:graphicFrameLocks/>
          </p:cNvGraphicFramePr>
          <p:nvPr>
            <p:extLst>
              <p:ext uri="{D42A27DB-BD31-4B8C-83A1-F6EECF244321}">
                <p14:modId xmlns:p14="http://schemas.microsoft.com/office/powerpoint/2010/main" val="1751266988"/>
              </p:ext>
            </p:extLst>
          </p:nvPr>
        </p:nvGraphicFramePr>
        <p:xfrm>
          <a:off x="685800" y="1676400"/>
          <a:ext cx="8382000" cy="4525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3423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26</a:t>
            </a:fld>
            <a:endParaRPr lang="ro-RO" sz="1000">
              <a:solidFill>
                <a:schemeClr val="tx2">
                  <a:shade val="50000"/>
                </a:schemeClr>
              </a:solidFill>
            </a:endParaRPr>
          </a:p>
        </p:txBody>
      </p:sp>
      <p:sp>
        <p:nvSpPr>
          <p:cNvPr id="115720" name="Rectangle 8"/>
          <p:cNvSpPr>
            <a:spLocks noChangeArrowheads="1"/>
          </p:cNvSpPr>
          <p:nvPr/>
        </p:nvSpPr>
        <p:spPr bwMode="auto">
          <a:xfrm>
            <a:off x="2133600" y="304800"/>
            <a:ext cx="54705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9" name="AutoShape 10">
            <a:hlinkClick r:id="rId3" action="ppaction://hlinksldjump"/>
          </p:cNvPr>
          <p:cNvSpPr>
            <a:spLocks noChangeArrowheads="1"/>
          </p:cNvSpPr>
          <p:nvPr/>
        </p:nvSpPr>
        <p:spPr bwMode="auto">
          <a:xfrm rot="10800000">
            <a:off x="8794750" y="6303816"/>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6" name="Chart 5"/>
          <p:cNvGraphicFramePr>
            <a:graphicFrameLocks/>
          </p:cNvGraphicFramePr>
          <p:nvPr>
            <p:extLst>
              <p:ext uri="{D42A27DB-BD31-4B8C-83A1-F6EECF244321}">
                <p14:modId xmlns:p14="http://schemas.microsoft.com/office/powerpoint/2010/main" val="4006499148"/>
              </p:ext>
            </p:extLst>
          </p:nvPr>
        </p:nvGraphicFramePr>
        <p:xfrm>
          <a:off x="380999" y="2057400"/>
          <a:ext cx="4119245" cy="4495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418877969"/>
              </p:ext>
            </p:extLst>
          </p:nvPr>
        </p:nvGraphicFramePr>
        <p:xfrm>
          <a:off x="4500244" y="2108280"/>
          <a:ext cx="5024755" cy="4576537"/>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5273675" y="1405883"/>
            <a:ext cx="3810000" cy="584775"/>
          </a:xfrm>
          <a:prstGeom prst="rect">
            <a:avLst/>
          </a:prstGeom>
        </p:spPr>
        <p:txBody>
          <a:bodyPr wrap="square">
            <a:spAutoFit/>
          </a:bodyPr>
          <a:lstStyle/>
          <a:p>
            <a:pPr algn="ctr">
              <a:defRPr sz="1400" b="1" i="0" u="none" strike="noStrike" kern="1200" spc="0" baseline="0">
                <a:solidFill>
                  <a:srgbClr val="4F81BD"/>
                </a:solidFill>
                <a:latin typeface="Tahoma" panose="020B0604030504040204" pitchFamily="34" charset="0"/>
                <a:ea typeface="Tahoma" panose="020B0604030504040204" pitchFamily="34" charset="0"/>
                <a:cs typeface="Tahoma" panose="020B0604030504040204" pitchFamily="34" charset="0"/>
              </a:defRPr>
            </a:pPr>
            <a:r>
              <a:rPr lang="ro-RO" sz="1600" dirty="0">
                <a:solidFill>
                  <a:schemeClr val="accent1"/>
                </a:solidFill>
              </a:rPr>
              <a:t>Situația </a:t>
            </a:r>
            <a:r>
              <a:rPr lang="ro-RO" sz="1600" u="sng" dirty="0">
                <a:solidFill>
                  <a:schemeClr val="accent1"/>
                </a:solidFill>
              </a:rPr>
              <a:t>opțiunilor candidaților din promoția curentă </a:t>
            </a:r>
            <a:r>
              <a:rPr lang="ro-RO" sz="1600" dirty="0">
                <a:solidFill>
                  <a:schemeClr val="accent1"/>
                </a:solidFill>
              </a:rPr>
              <a:t>pentru proba </a:t>
            </a:r>
            <a:r>
              <a:rPr lang="ro-RO" sz="1600" dirty="0" err="1">
                <a:solidFill>
                  <a:schemeClr val="accent1"/>
                </a:solidFill>
              </a:rPr>
              <a:t>Ed</a:t>
            </a:r>
            <a:r>
              <a:rPr lang="ro-RO" sz="1600" dirty="0">
                <a:solidFill>
                  <a:schemeClr val="accent1"/>
                </a:solidFill>
              </a:rPr>
              <a:t>)</a:t>
            </a:r>
            <a:endParaRPr lang="en-US" sz="1600" dirty="0">
              <a:solidFill>
                <a:schemeClr val="accent1"/>
              </a:solidFill>
            </a:endParaRPr>
          </a:p>
        </p:txBody>
      </p:sp>
      <p:sp>
        <p:nvSpPr>
          <p:cNvPr id="3" name="Rectangle 2"/>
          <p:cNvSpPr/>
          <p:nvPr/>
        </p:nvSpPr>
        <p:spPr>
          <a:xfrm>
            <a:off x="152400" y="1436660"/>
            <a:ext cx="4953000" cy="584775"/>
          </a:xfrm>
          <a:prstGeom prst="rect">
            <a:avLst/>
          </a:prstGeom>
        </p:spPr>
        <p:txBody>
          <a:bodyPr>
            <a:spAutoFit/>
          </a:bodyPr>
          <a:lstStyle/>
          <a:p>
            <a:pPr algn="ctr">
              <a:defRPr sz="1400" b="0" i="0" u="none" strike="noStrike" kern="1200" spc="0" baseline="0">
                <a:solidFill>
                  <a:prstClr val="black">
                    <a:lumMod val="65000"/>
                    <a:lumOff val="35000"/>
                  </a:prstClr>
                </a:solidFill>
                <a:latin typeface="+mn-lt"/>
                <a:ea typeface="+mn-ea"/>
                <a:cs typeface="+mn-cs"/>
              </a:defRPr>
            </a:pPr>
            <a:r>
              <a:rPr lang="ro-RO" sz="1600" dirty="0">
                <a:solidFill>
                  <a:schemeClr val="accent1"/>
                </a:solidFill>
                <a:latin typeface="Tahoma" panose="020B0604030504040204" pitchFamily="34" charset="0"/>
                <a:ea typeface="Tahoma" panose="020B0604030504040204" pitchFamily="34" charset="0"/>
              </a:rPr>
              <a:t>Situația opțiunilor candidaților cu specializarea matematică-informatică pentru proba </a:t>
            </a:r>
            <a:r>
              <a:rPr lang="ro-RO" sz="1600" dirty="0" err="1">
                <a:solidFill>
                  <a:schemeClr val="accent1"/>
                </a:solidFill>
                <a:latin typeface="Tahoma" panose="020B0604030504040204" pitchFamily="34" charset="0"/>
                <a:ea typeface="Tahoma" panose="020B0604030504040204" pitchFamily="34" charset="0"/>
              </a:rPr>
              <a:t>Ed</a:t>
            </a:r>
            <a:r>
              <a:rPr lang="ro-RO" sz="1600" dirty="0">
                <a:solidFill>
                  <a:schemeClr val="accent1"/>
                </a:solidFill>
                <a:latin typeface="Tahoma" panose="020B0604030504040204" pitchFamily="34" charset="0"/>
                <a:ea typeface="Tahoma" panose="020B0604030504040204" pitchFamily="34" charset="0"/>
              </a:rPr>
              <a:t>)</a:t>
            </a:r>
            <a:endParaRPr lang="en-US" sz="1600" dirty="0">
              <a:solidFill>
                <a:schemeClr val="accent1"/>
              </a:solidFill>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465239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27</a:t>
            </a:fld>
            <a:endParaRPr lang="ro-RO" sz="1000">
              <a:solidFill>
                <a:schemeClr val="tx2">
                  <a:shade val="50000"/>
                </a:schemeClr>
              </a:solidFill>
            </a:endParaRPr>
          </a:p>
        </p:txBody>
      </p:sp>
      <p:sp>
        <p:nvSpPr>
          <p:cNvPr id="115720" name="Rectangle 8"/>
          <p:cNvSpPr>
            <a:spLocks noChangeArrowheads="1"/>
          </p:cNvSpPr>
          <p:nvPr/>
        </p:nvSpPr>
        <p:spPr bwMode="auto">
          <a:xfrm>
            <a:off x="2133600" y="304800"/>
            <a:ext cx="54705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36869" name="AutoShape 10">
            <a:hlinkClick r:id="rId3" action="ppaction://hlinksldjump"/>
          </p:cNvPr>
          <p:cNvSpPr>
            <a:spLocks noChangeArrowheads="1"/>
          </p:cNvSpPr>
          <p:nvPr/>
        </p:nvSpPr>
        <p:spPr bwMode="auto">
          <a:xfrm rot="10800000">
            <a:off x="8794750" y="6303816"/>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6" name="Chart 5"/>
          <p:cNvGraphicFramePr>
            <a:graphicFrameLocks/>
          </p:cNvGraphicFramePr>
          <p:nvPr>
            <p:extLst>
              <p:ext uri="{D42A27DB-BD31-4B8C-83A1-F6EECF244321}">
                <p14:modId xmlns:p14="http://schemas.microsoft.com/office/powerpoint/2010/main" val="2775617133"/>
              </p:ext>
            </p:extLst>
          </p:nvPr>
        </p:nvGraphicFramePr>
        <p:xfrm>
          <a:off x="228600" y="1600200"/>
          <a:ext cx="9144000" cy="47036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2459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28</a:t>
            </a:fld>
            <a:endParaRPr lang="ro-RO" sz="1000">
              <a:solidFill>
                <a:schemeClr val="tx2">
                  <a:shade val="50000"/>
                </a:schemeClr>
              </a:solidFill>
            </a:endParaRPr>
          </a:p>
        </p:txBody>
      </p:sp>
      <p:sp>
        <p:nvSpPr>
          <p:cNvPr id="36869" name="AutoShape 10">
            <a:hlinkClick r:id="rId3" action="ppaction://hlinksldjump"/>
          </p:cNvPr>
          <p:cNvSpPr>
            <a:spLocks noChangeArrowheads="1"/>
          </p:cNvSpPr>
          <p:nvPr/>
        </p:nvSpPr>
        <p:spPr bwMode="auto">
          <a:xfrm rot="10800000">
            <a:off x="8832850" y="6380481"/>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911096"/>
            <a:ext cx="8915400" cy="3772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smtClean="0">
                <a:latin typeface="Tahoma" pitchFamily="34" charset="0"/>
              </a:rPr>
              <a:t>INFORMATICĂ - PROMOȚIA </a:t>
            </a:r>
            <a:r>
              <a:rPr lang="ro-RO" altLang="ro-RO" sz="2400" dirty="0">
                <a:latin typeface="Tahoma" pitchFamily="34" charset="0"/>
              </a:rPr>
              <a:t>CURENTĂ</a:t>
            </a:r>
          </a:p>
        </p:txBody>
      </p:sp>
      <p:sp>
        <p:nvSpPr>
          <p:cNvPr id="3" name="Title 2"/>
          <p:cNvSpPr>
            <a:spLocks noGrp="1"/>
          </p:cNvSpPr>
          <p:nvPr>
            <p:ph type="title"/>
          </p:nvPr>
        </p:nvSpPr>
        <p:spPr>
          <a:xfrm>
            <a:off x="26670" y="45153"/>
            <a:ext cx="9906000" cy="1052736"/>
          </a:xfrm>
        </p:spPr>
        <p:txBody>
          <a:bodyPr/>
          <a:lstStyle/>
          <a:p>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8901473"/>
              </p:ext>
            </p:extLst>
          </p:nvPr>
        </p:nvGraphicFramePr>
        <p:xfrm>
          <a:off x="213796" y="1369329"/>
          <a:ext cx="9817934" cy="4098512"/>
        </p:xfrm>
        <a:graphic>
          <a:graphicData uri="http://schemas.openxmlformats.org/drawingml/2006/table">
            <a:tbl>
              <a:tblPr firstRow="1" bandRow="1">
                <a:tableStyleId>{5C22544A-7EE6-4342-B048-85BDC9FD1C3A}</a:tableStyleId>
              </a:tblPr>
              <a:tblGrid>
                <a:gridCol w="3477768">
                  <a:extLst>
                    <a:ext uri="{9D8B030D-6E8A-4147-A177-3AD203B41FA5}">
                      <a16:colId xmlns:a16="http://schemas.microsoft.com/office/drawing/2014/main" xmlns="" val="2331229899"/>
                    </a:ext>
                  </a:extLst>
                </a:gridCol>
                <a:gridCol w="734666">
                  <a:extLst>
                    <a:ext uri="{9D8B030D-6E8A-4147-A177-3AD203B41FA5}">
                      <a16:colId xmlns:a16="http://schemas.microsoft.com/office/drawing/2014/main" xmlns="" val="1320919709"/>
                    </a:ext>
                  </a:extLst>
                </a:gridCol>
                <a:gridCol w="613370">
                  <a:extLst>
                    <a:ext uri="{9D8B030D-6E8A-4147-A177-3AD203B41FA5}">
                      <a16:colId xmlns:a16="http://schemas.microsoft.com/office/drawing/2014/main" xmlns="" val="2075295269"/>
                    </a:ext>
                  </a:extLst>
                </a:gridCol>
                <a:gridCol w="504234">
                  <a:extLst>
                    <a:ext uri="{9D8B030D-6E8A-4147-A177-3AD203B41FA5}">
                      <a16:colId xmlns:a16="http://schemas.microsoft.com/office/drawing/2014/main" xmlns="" val="910917098"/>
                    </a:ext>
                  </a:extLst>
                </a:gridCol>
                <a:gridCol w="744566">
                  <a:extLst>
                    <a:ext uri="{9D8B030D-6E8A-4147-A177-3AD203B41FA5}">
                      <a16:colId xmlns:a16="http://schemas.microsoft.com/office/drawing/2014/main" xmlns="" val="1795469167"/>
                    </a:ext>
                  </a:extLst>
                </a:gridCol>
                <a:gridCol w="563563">
                  <a:extLst>
                    <a:ext uri="{9D8B030D-6E8A-4147-A177-3AD203B41FA5}">
                      <a16:colId xmlns:a16="http://schemas.microsoft.com/office/drawing/2014/main" xmlns="" val="2392415408"/>
                    </a:ext>
                  </a:extLst>
                </a:gridCol>
                <a:gridCol w="563563">
                  <a:extLst>
                    <a:ext uri="{9D8B030D-6E8A-4147-A177-3AD203B41FA5}">
                      <a16:colId xmlns:a16="http://schemas.microsoft.com/office/drawing/2014/main" xmlns="" val="3384145955"/>
                    </a:ext>
                  </a:extLst>
                </a:gridCol>
                <a:gridCol w="563563">
                  <a:extLst>
                    <a:ext uri="{9D8B030D-6E8A-4147-A177-3AD203B41FA5}">
                      <a16:colId xmlns:a16="http://schemas.microsoft.com/office/drawing/2014/main" xmlns="" val="3743431928"/>
                    </a:ext>
                  </a:extLst>
                </a:gridCol>
                <a:gridCol w="563563">
                  <a:extLst>
                    <a:ext uri="{9D8B030D-6E8A-4147-A177-3AD203B41FA5}">
                      <a16:colId xmlns:a16="http://schemas.microsoft.com/office/drawing/2014/main" xmlns="" val="4207836971"/>
                    </a:ext>
                  </a:extLst>
                </a:gridCol>
                <a:gridCol w="563563">
                  <a:extLst>
                    <a:ext uri="{9D8B030D-6E8A-4147-A177-3AD203B41FA5}">
                      <a16:colId xmlns:a16="http://schemas.microsoft.com/office/drawing/2014/main" xmlns="" val="2091809778"/>
                    </a:ext>
                  </a:extLst>
                </a:gridCol>
                <a:gridCol w="563563">
                  <a:extLst>
                    <a:ext uri="{9D8B030D-6E8A-4147-A177-3AD203B41FA5}">
                      <a16:colId xmlns:a16="http://schemas.microsoft.com/office/drawing/2014/main" xmlns="" val="2949495161"/>
                    </a:ext>
                  </a:extLst>
                </a:gridCol>
                <a:gridCol w="361952">
                  <a:extLst>
                    <a:ext uri="{9D8B030D-6E8A-4147-A177-3AD203B41FA5}">
                      <a16:colId xmlns:a16="http://schemas.microsoft.com/office/drawing/2014/main" xmlns="" val="2269869805"/>
                    </a:ext>
                  </a:extLst>
                </a:gridCol>
              </a:tblGrid>
              <a:tr h="725659">
                <a:tc>
                  <a:txBody>
                    <a:bodyPr/>
                    <a:lstStyle/>
                    <a:p>
                      <a:pPr algn="ctr" fontAlgn="b"/>
                      <a:r>
                        <a:rPr lang="en-US" sz="14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Unitatea</a:t>
                      </a:r>
                      <a:r>
                        <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de </a:t>
                      </a:r>
                      <a:r>
                        <a:rPr lang="en-US" sz="14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învățământ</a:t>
                      </a:r>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2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Înscriși</a:t>
                      </a:r>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12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și</a:t>
                      </a:r>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12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prezenți</a:t>
                      </a:r>
                      <a:endPar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vert="vert270" anchor="ctr"/>
                </a:tc>
                <a:tc>
                  <a:txBody>
                    <a:bodyPr/>
                    <a:lstStyle/>
                    <a:p>
                      <a:pPr algn="ctr" fontAlgn="b"/>
                      <a:r>
                        <a:rPr lang="en-US" sz="12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Respinși</a:t>
                      </a:r>
                      <a:endPar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vert="vert270" anchor="ctr"/>
                </a:tc>
                <a:tc>
                  <a:txBody>
                    <a:bodyPr/>
                    <a:lstStyle/>
                    <a:p>
                      <a:pPr algn="ctr" fontAlgn="b"/>
                      <a:r>
                        <a:rPr lang="en-US" sz="12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Admiși</a:t>
                      </a:r>
                      <a:endPar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vert="vert270" anchor="ctr"/>
                </a:tc>
                <a:tc>
                  <a:txBody>
                    <a:bodyPr/>
                    <a:lstStyle/>
                    <a:p>
                      <a:pPr algn="ctr" fontAlgn="b"/>
                      <a:r>
                        <a:rPr lang="en-US" sz="12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Procent</a:t>
                      </a:r>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12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promovare</a:t>
                      </a:r>
                      <a:endPar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4-4.99</a:t>
                      </a:r>
                    </a:p>
                  </a:txBody>
                  <a:tcPr marL="9525" marR="9525" marT="9525" marB="0" anchor="ctr"/>
                </a:tc>
                <a:tc>
                  <a:txBody>
                    <a:bodyPr/>
                    <a:lstStyle/>
                    <a:p>
                      <a:pPr algn="ctr" fontAlgn="b"/>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5-5.99</a:t>
                      </a:r>
                    </a:p>
                  </a:txBody>
                  <a:tcPr marL="9525" marR="9525" marT="9525" marB="0" anchor="ctr"/>
                </a:tc>
                <a:tc>
                  <a:txBody>
                    <a:bodyPr/>
                    <a:lstStyle/>
                    <a:p>
                      <a:pPr algn="ctr" fontAlgn="b"/>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6-6.99</a:t>
                      </a:r>
                    </a:p>
                  </a:txBody>
                  <a:tcPr marL="9525" marR="9525" marT="9525" marB="0" anchor="ctr"/>
                </a:tc>
                <a:tc>
                  <a:txBody>
                    <a:bodyPr/>
                    <a:lstStyle/>
                    <a:p>
                      <a:pPr algn="ctr" fontAlgn="b"/>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7-7.99</a:t>
                      </a:r>
                    </a:p>
                  </a:txBody>
                  <a:tcPr marL="9525" marR="9525" marT="9525" marB="0" anchor="ctr"/>
                </a:tc>
                <a:tc>
                  <a:txBody>
                    <a:bodyPr/>
                    <a:lstStyle/>
                    <a:p>
                      <a:pPr algn="ctr" fontAlgn="b"/>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8-8.99</a:t>
                      </a:r>
                    </a:p>
                  </a:txBody>
                  <a:tcPr marL="9525" marR="9525" marT="9525" marB="0" anchor="ctr"/>
                </a:tc>
                <a:tc>
                  <a:txBody>
                    <a:bodyPr/>
                    <a:lstStyle/>
                    <a:p>
                      <a:pPr algn="ctr" fontAlgn="b"/>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9-9.99</a:t>
                      </a:r>
                    </a:p>
                  </a:txBody>
                  <a:tcPr marL="9525" marR="9525" marT="9525" marB="0" anchor="ctr"/>
                </a:tc>
                <a:tc>
                  <a:txBody>
                    <a:bodyPr/>
                    <a:lstStyle/>
                    <a:p>
                      <a:pPr algn="ctr" fontAlgn="b"/>
                      <a:r>
                        <a:rPr lang="en-US"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10</a:t>
                      </a:r>
                    </a:p>
                  </a:txBody>
                  <a:tcPr marL="9525" marR="9525" marT="9525" marB="0" anchor="ctr"/>
                </a:tc>
                <a:extLst>
                  <a:ext uri="{0D108BD9-81ED-4DB2-BD59-A6C34878D82A}">
                    <a16:rowId xmlns:a16="http://schemas.microsoft.com/office/drawing/2014/main" xmlns="" val="3243324088"/>
                  </a:ext>
                </a:extLst>
              </a:tr>
              <a:tr h="306623">
                <a:tc>
                  <a:txBody>
                    <a:bodyPr/>
                    <a:lstStyle/>
                    <a:p>
                      <a:pPr algn="l" fontAlgn="b"/>
                      <a:r>
                        <a:rPr lang="en-US"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Colegiul</a:t>
                      </a:r>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Național</a:t>
                      </a:r>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"Mihai </a:t>
                      </a:r>
                      <a:r>
                        <a:rPr lang="en-US"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Viteazul</a:t>
                      </a:r>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Sfântu</a:t>
                      </a:r>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Gheorghe</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3492757213"/>
                  </a:ext>
                </a:extLst>
              </a:tr>
              <a:tr h="306623">
                <a:tc>
                  <a:txBody>
                    <a:bodyPr/>
                    <a:lstStyle/>
                    <a:p>
                      <a:pPr algn="l" fontAlgn="b"/>
                      <a:r>
                        <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Colegiul Național "Székely Mikó" Sfântu Gheorghe</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292990441"/>
                  </a:ext>
                </a:extLst>
              </a:tr>
              <a:tr h="306623">
                <a:tc>
                  <a:txBody>
                    <a:bodyPr/>
                    <a:lstStyle/>
                    <a:p>
                      <a:pPr algn="l" fontAlgn="b"/>
                      <a:r>
                        <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Liceul "Kőrösi Csoma Sándor" Covasna</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862195523"/>
                  </a:ext>
                </a:extLst>
              </a:tr>
              <a:tr h="306623">
                <a:tc>
                  <a:txBody>
                    <a:bodyPr/>
                    <a:lstStyle/>
                    <a:p>
                      <a:pPr algn="l" fontAlgn="b"/>
                      <a:r>
                        <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Liceul Pedagogic "Bod Péter" Târgu Secuiesc</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903320144"/>
                  </a:ext>
                </a:extLst>
              </a:tr>
              <a:tr h="306623">
                <a:tc>
                  <a:txBody>
                    <a:bodyPr/>
                    <a:lstStyle/>
                    <a:p>
                      <a:pPr algn="l" fontAlgn="b"/>
                      <a:r>
                        <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Liceul Tehnologic "Baróti Szabó Dávid" Baraolt</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799536912"/>
                  </a:ext>
                </a:extLst>
              </a:tr>
              <a:tr h="306623">
                <a:tc>
                  <a:txBody>
                    <a:bodyPr/>
                    <a:lstStyle/>
                    <a:p>
                      <a:pPr algn="l" fontAlgn="b"/>
                      <a:r>
                        <a:rPr lang="pl-PL"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Liceul Teologic Reformat Sfântu Gheorghe</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2864564055"/>
                  </a:ext>
                </a:extLst>
              </a:tr>
              <a:tr h="306623">
                <a:tc>
                  <a:txBody>
                    <a:bodyPr/>
                    <a:lstStyle/>
                    <a:p>
                      <a:pPr algn="l" fontAlgn="b"/>
                      <a:r>
                        <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Liceul Teologic Reformat Târgu Secuiesc</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50.00%</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482277717"/>
                  </a:ext>
                </a:extLst>
              </a:tr>
              <a:tr h="306623">
                <a:tc>
                  <a:txBody>
                    <a:bodyPr/>
                    <a:lstStyle/>
                    <a:p>
                      <a:pPr algn="l" fontAlgn="b"/>
                      <a:r>
                        <a:rPr lang="en-US"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Liceul</a:t>
                      </a:r>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Teoretic</a:t>
                      </a:r>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"Mikes </a:t>
                      </a:r>
                      <a:r>
                        <a:rPr lang="en-US"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Kelemen</a:t>
                      </a:r>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Sfântu</a:t>
                      </a:r>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Gheorghe</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extLst>
                  <a:ext uri="{0D108BD9-81ED-4DB2-BD59-A6C34878D82A}">
                    <a16:rowId xmlns:a16="http://schemas.microsoft.com/office/drawing/2014/main" xmlns="" val="3693958928"/>
                  </a:ext>
                </a:extLst>
              </a:tr>
              <a:tr h="306623">
                <a:tc>
                  <a:txBody>
                    <a:bodyPr/>
                    <a:lstStyle/>
                    <a:p>
                      <a:pPr algn="l" fontAlgn="b"/>
                      <a:r>
                        <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Liceul Teoretic "Mircea Eliade" Întorsura Buzăului</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688079293"/>
                  </a:ext>
                </a:extLst>
              </a:tr>
              <a:tr h="306623">
                <a:tc>
                  <a:txBody>
                    <a:bodyPr/>
                    <a:lstStyle/>
                    <a:p>
                      <a:pPr algn="l" fontAlgn="b"/>
                      <a:r>
                        <a:rPr lang="pt-BR"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Liceul Teoretic "Nagy Mózes" Târgu Secuiesc</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9525" marR="9525" marT="9525" marB="0" anchor="b"/>
                </a:tc>
                <a:tc>
                  <a:txBody>
                    <a:bodyPr/>
                    <a:lstStyle/>
                    <a:p>
                      <a:pPr algn="ctr" fontAlgn="b"/>
                      <a:r>
                        <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b"/>
                </a:tc>
                <a:tc>
                  <a:txBody>
                    <a:bodyPr/>
                    <a:lstStyle/>
                    <a:p>
                      <a:pPr algn="ct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b"/>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3956806122"/>
                  </a:ext>
                </a:extLst>
              </a:tr>
              <a:tr h="306623">
                <a:tc>
                  <a:txBody>
                    <a:bodyPr/>
                    <a:lstStyle/>
                    <a:p>
                      <a:pPr algn="l" fontAlgn="b"/>
                      <a:r>
                        <a:rPr lang="hu-HU"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r>
                        <a:rPr lang="hu-HU"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hu-HU"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jude</a:t>
                      </a:r>
                      <a:r>
                        <a:rPr lang="ro-R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ț</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9525" marR="9525" marT="9525" marB="0" anchor="b"/>
                </a:tc>
                <a:tc>
                  <a:txBody>
                    <a:bodyPr/>
                    <a:lstStyle/>
                    <a:p>
                      <a:pPr algn="ct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9525" marR="9525" marT="9525" marB="0" anchor="b"/>
                </a:tc>
                <a:tc>
                  <a:txBody>
                    <a:bodyPr/>
                    <a:lstStyle/>
                    <a:p>
                      <a:pPr algn="ctr" fontAlgn="b"/>
                      <a:r>
                        <a:rPr lang="en-US"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97.44%</a:t>
                      </a:r>
                    </a:p>
                  </a:txBody>
                  <a:tcPr marL="9525" marR="9525" marT="9525" marB="0" anchor="b"/>
                </a:tc>
                <a:tc>
                  <a:txBody>
                    <a:bodyPr/>
                    <a:lstStyle/>
                    <a:p>
                      <a:pPr algn="ctr"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tc>
                  <a:txBody>
                    <a:bodyPr/>
                    <a:lstStyle/>
                    <a:p>
                      <a:pPr algn="ctr"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tc>
                <a:tc>
                  <a:txBody>
                    <a:bodyPr/>
                    <a:lstStyle/>
                    <a:p>
                      <a:pPr algn="ctr"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b"/>
                </a:tc>
                <a:tc>
                  <a:txBody>
                    <a:bodyPr/>
                    <a:lstStyle/>
                    <a:p>
                      <a:pPr algn="ctr"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b"/>
                </a:tc>
                <a:tc>
                  <a:txBody>
                    <a:bodyPr/>
                    <a:lstStyle/>
                    <a:p>
                      <a:pPr algn="ct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14</a:t>
                      </a:r>
                    </a:p>
                  </a:txBody>
                  <a:tcPr marL="9525" marR="9525" marT="9525" marB="0" anchor="b"/>
                </a:tc>
                <a:tc>
                  <a:txBody>
                    <a:bodyPr/>
                    <a:lstStyle/>
                    <a:p>
                      <a:pPr algn="ct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9525" marR="9525" marT="9525" marB="0" anchor="b"/>
                </a:tc>
                <a:tc>
                  <a:txBody>
                    <a:bodyPr/>
                    <a:lstStyle/>
                    <a:p>
                      <a:pPr algn="ct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tc>
                <a:extLst>
                  <a:ext uri="{0D108BD9-81ED-4DB2-BD59-A6C34878D82A}">
                    <a16:rowId xmlns:a16="http://schemas.microsoft.com/office/drawing/2014/main" xmlns="" val="158621027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05928136"/>
              </p:ext>
            </p:extLst>
          </p:nvPr>
        </p:nvGraphicFramePr>
        <p:xfrm>
          <a:off x="990600" y="5859140"/>
          <a:ext cx="7169965" cy="795427"/>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xmlns="" val="3059378406"/>
                    </a:ext>
                  </a:extLst>
                </a:gridCol>
                <a:gridCol w="616874">
                  <a:extLst>
                    <a:ext uri="{9D8B030D-6E8A-4147-A177-3AD203B41FA5}">
                      <a16:colId xmlns:a16="http://schemas.microsoft.com/office/drawing/2014/main" xmlns="" val="2586249602"/>
                    </a:ext>
                  </a:extLst>
                </a:gridCol>
                <a:gridCol w="4571891">
                  <a:extLst>
                    <a:ext uri="{9D8B030D-6E8A-4147-A177-3AD203B41FA5}">
                      <a16:colId xmlns:a16="http://schemas.microsoft.com/office/drawing/2014/main" xmlns="" val="3009873199"/>
                    </a:ext>
                  </a:extLst>
                </a:gridCol>
              </a:tblGrid>
              <a:tr h="435609">
                <a:tc>
                  <a:txBody>
                    <a:bodyPr/>
                    <a:lstStyle/>
                    <a:p>
                      <a:pPr algn="ctr" fontAlgn="b"/>
                      <a:r>
                        <a:rPr lang="hu-HU" sz="16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Numele</a:t>
                      </a:r>
                      <a:r>
                        <a:rPr lang="hu-HU"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hu-HU" sz="16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elevului</a:t>
                      </a:r>
                      <a:endParaRPr lang="en-US"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ro-RO"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Nota</a:t>
                      </a:r>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4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Unitatea</a:t>
                      </a:r>
                      <a:r>
                        <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de </a:t>
                      </a:r>
                      <a:r>
                        <a:rPr lang="en-US" sz="1400" b="1" i="0" u="none" strike="noStrike"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învățământ</a:t>
                      </a:r>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xmlns="" val="1221206061"/>
                  </a:ext>
                </a:extLst>
              </a:tr>
              <a:tr h="359818">
                <a:tc>
                  <a:txBody>
                    <a:bodyPr/>
                    <a:lstStyle/>
                    <a:p>
                      <a:pPr algn="ctr" fontAlgn="b"/>
                      <a:r>
                        <a:rPr lang="ro-RO"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ANTAL L.</a:t>
                      </a:r>
                      <a:r>
                        <a:rPr lang="ro-RO" sz="16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L</a:t>
                      </a:r>
                      <a:r>
                        <a:rPr lang="hu-HU" sz="16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ÁSZLÓ</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ro-RO"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Liceul</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Teoretic</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"Mikes </a:t>
                      </a:r>
                      <a:r>
                        <a:rPr lang="en-US"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Kelemen</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Sfântu</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Gheorgh</a:t>
                      </a:r>
                      <a:r>
                        <a:rPr lang="hu-HU"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xmlns="" val="3898587895"/>
                  </a:ext>
                </a:extLst>
              </a:tr>
            </a:tbl>
          </a:graphicData>
        </a:graphic>
      </p:graphicFrame>
    </p:spTree>
    <p:extLst>
      <p:ext uri="{BB962C8B-B14F-4D97-AF65-F5344CB8AC3E}">
        <p14:creationId xmlns:p14="http://schemas.microsoft.com/office/powerpoint/2010/main" val="4261672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29</a:t>
            </a:fld>
            <a:endParaRPr lang="ro-RO" sz="1000">
              <a:solidFill>
                <a:schemeClr val="tx2">
                  <a:shade val="50000"/>
                </a:schemeClr>
              </a:solidFill>
            </a:endParaRPr>
          </a:p>
        </p:txBody>
      </p:sp>
      <p:sp>
        <p:nvSpPr>
          <p:cNvPr id="36869" name="AutoShape 10">
            <a:hlinkClick r:id="rId2" action="ppaction://hlinksldjump"/>
          </p:cNvPr>
          <p:cNvSpPr>
            <a:spLocks noChangeArrowheads="1"/>
          </p:cNvSpPr>
          <p:nvPr/>
        </p:nvSpPr>
        <p:spPr bwMode="auto">
          <a:xfrm>
            <a:off x="8956675" y="6223000"/>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Rectangle 289"/>
          <p:cNvSpPr>
            <a:spLocks noChangeArrowheads="1"/>
          </p:cNvSpPr>
          <p:nvPr/>
        </p:nvSpPr>
        <p:spPr bwMode="auto">
          <a:xfrm>
            <a:off x="718314" y="788135"/>
            <a:ext cx="84074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200" dirty="0">
                <a:latin typeface="Tahoma" pitchFamily="34" charset="0"/>
              </a:rPr>
              <a:t>Rezultate </a:t>
            </a:r>
            <a:r>
              <a:rPr lang="en-US" altLang="ro-RO" sz="2400" dirty="0">
                <a:solidFill>
                  <a:schemeClr val="accent1"/>
                </a:solidFill>
                <a:latin typeface="Tahoma" pitchFamily="34" charset="0"/>
              </a:rPr>
              <a:t>PROMO</a:t>
            </a:r>
            <a:r>
              <a:rPr lang="ro-RO" altLang="ro-RO" sz="2400" dirty="0">
                <a:solidFill>
                  <a:schemeClr val="accent1"/>
                </a:solidFill>
                <a:latin typeface="Tahoma" pitchFamily="34" charset="0"/>
              </a:rPr>
              <a:t>ȚIA CURENTĂ</a:t>
            </a:r>
            <a:r>
              <a:rPr lang="en-US" altLang="ro-RO" sz="2400" dirty="0">
                <a:solidFill>
                  <a:schemeClr val="accent1"/>
                </a:solidFill>
                <a:latin typeface="Tahoma" pitchFamily="34" charset="0"/>
              </a:rPr>
              <a:t> </a:t>
            </a:r>
            <a:r>
              <a:rPr lang="ro-RO" altLang="ro-RO" sz="2400" dirty="0">
                <a:solidFill>
                  <a:schemeClr val="accent1"/>
                </a:solidFill>
                <a:latin typeface="Tahoma" pitchFamily="34" charset="0"/>
              </a:rPr>
              <a:t> </a:t>
            </a:r>
            <a:r>
              <a:rPr lang="ro-RO" altLang="ro-RO" sz="2200" dirty="0">
                <a:latin typeface="Tahoma" pitchFamily="34" charset="0"/>
              </a:rPr>
              <a:t>– </a:t>
            </a:r>
            <a:r>
              <a:rPr lang="vi-VN" altLang="ro-RO" sz="2200" dirty="0">
                <a:latin typeface="Tahoma" pitchFamily="34" charset="0"/>
              </a:rPr>
              <a:t>Analiză</a:t>
            </a:r>
            <a:r>
              <a:rPr lang="ro-RO" altLang="ro-RO" sz="2200" dirty="0">
                <a:latin typeface="Tahoma" pitchFamily="34" charset="0"/>
              </a:rPr>
              <a:t> comparativă SIMULARE-BAC</a:t>
            </a:r>
          </a:p>
        </p:txBody>
      </p:sp>
      <p:sp>
        <p:nvSpPr>
          <p:cNvPr id="9" name="Rectangle 8"/>
          <p:cNvSpPr>
            <a:spLocks noChangeArrowheads="1"/>
          </p:cNvSpPr>
          <p:nvPr/>
        </p:nvSpPr>
        <p:spPr bwMode="auto">
          <a:xfrm>
            <a:off x="152400" y="208698"/>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BACALAUREAT SESIUNEA IUNIE-IULIE 2016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110442649"/>
              </p:ext>
            </p:extLst>
          </p:nvPr>
        </p:nvGraphicFramePr>
        <p:xfrm>
          <a:off x="533399" y="1676400"/>
          <a:ext cx="8899525" cy="4546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00725" y="426939"/>
            <a:ext cx="7581900" cy="492772"/>
          </a:xfrm>
        </p:spPr>
        <p:txBody>
          <a:bodyPr/>
          <a:lstStyle/>
          <a:p>
            <a:pPr algn="ctr" eaLnBrk="1" hangingPunct="1"/>
            <a:r>
              <a:rPr lang="ro-RO" altLang="ro-RO" b="1" dirty="0">
                <a:solidFill>
                  <a:schemeClr val="tx2">
                    <a:lumMod val="60000"/>
                    <a:lumOff val="40000"/>
                  </a:schemeClr>
                </a:solidFill>
              </a:rPr>
              <a:t>ORDINEA DE ZI</a:t>
            </a:r>
            <a:endParaRPr lang="en-US" altLang="ro-RO" b="1" dirty="0">
              <a:solidFill>
                <a:schemeClr val="tx2">
                  <a:lumMod val="60000"/>
                  <a:lumOff val="40000"/>
                </a:schemeClr>
              </a:solidFill>
            </a:endParaRPr>
          </a:p>
        </p:txBody>
      </p:sp>
      <p:sp>
        <p:nvSpPr>
          <p:cNvPr id="353283" name="Rectangle 3"/>
          <p:cNvSpPr>
            <a:spLocks noGrp="1" noChangeArrowheads="1"/>
          </p:cNvSpPr>
          <p:nvPr>
            <p:ph idx="1"/>
          </p:nvPr>
        </p:nvSpPr>
        <p:spPr>
          <a:xfrm>
            <a:off x="127338" y="1295400"/>
            <a:ext cx="9067800" cy="5562600"/>
          </a:xfrm>
        </p:spPr>
        <p:txBody>
          <a:bodyPr>
            <a:noAutofit/>
          </a:bodyPr>
          <a:lstStyle/>
          <a:p>
            <a:pPr marL="514350" indent="-514350" eaLnBrk="1" hangingPunct="1">
              <a:lnSpc>
                <a:spcPts val="3000"/>
              </a:lnSpc>
              <a:spcBef>
                <a:spcPts val="300"/>
              </a:spcBef>
              <a:buClr>
                <a:schemeClr val="tx2">
                  <a:lumMod val="60000"/>
                  <a:lumOff val="40000"/>
                </a:schemeClr>
              </a:buClr>
              <a:buSzPct val="110000"/>
              <a:buFont typeface="+mj-lt"/>
              <a:buAutoNum type="romanUcPeriod" startAt="2"/>
              <a:defRPr/>
            </a:pPr>
            <a:r>
              <a:rPr lang="ro-RO" sz="2400" dirty="0">
                <a:latin typeface="Tahoma" pitchFamily="34" charset="0"/>
                <a:cs typeface="Tahoma" pitchFamily="34" charset="0"/>
              </a:rPr>
              <a:t>Cadrul normativ privind organizarea procesului de învățare la disciplina matematică în anul școlar 2016-2017</a:t>
            </a:r>
          </a:p>
          <a:p>
            <a:pPr marL="914400" lvl="1" indent="-514350">
              <a:lnSpc>
                <a:spcPts val="3000"/>
              </a:lnSpc>
              <a:spcBef>
                <a:spcPts val="300"/>
              </a:spcBef>
              <a:buClr>
                <a:schemeClr val="tx2">
                  <a:lumMod val="60000"/>
                  <a:lumOff val="40000"/>
                </a:schemeClr>
              </a:buClr>
              <a:buSzPct val="110000"/>
              <a:buFont typeface="+mj-lt"/>
              <a:buAutoNum type="arabicPeriod"/>
              <a:defRPr/>
            </a:pPr>
            <a:r>
              <a:rPr lang="ro-RO" sz="2000" dirty="0">
                <a:latin typeface="Tahoma" pitchFamily="34" charset="0"/>
                <a:cs typeface="Tahoma" pitchFamily="34" charset="0"/>
              </a:rPr>
              <a:t>Structura anului </a:t>
            </a:r>
            <a:r>
              <a:rPr lang="ro-RO" sz="2000" dirty="0" err="1">
                <a:latin typeface="Tahoma" pitchFamily="34" charset="0"/>
                <a:cs typeface="Tahoma" pitchFamily="34" charset="0"/>
              </a:rPr>
              <a:t>şcolar</a:t>
            </a:r>
            <a:r>
              <a:rPr lang="ro-RO" sz="2000" dirty="0">
                <a:latin typeface="Tahoma" pitchFamily="34" charset="0"/>
                <a:cs typeface="Tahoma" pitchFamily="34" charset="0"/>
              </a:rPr>
              <a:t> 2016-20</a:t>
            </a:r>
            <a:r>
              <a:rPr lang="en-US" sz="2000" dirty="0">
                <a:latin typeface="Tahoma" pitchFamily="34" charset="0"/>
                <a:cs typeface="Tahoma" pitchFamily="34" charset="0"/>
              </a:rPr>
              <a:t>1</a:t>
            </a:r>
            <a:r>
              <a:rPr lang="ro-RO" sz="2000" dirty="0">
                <a:latin typeface="Tahoma" pitchFamily="34" charset="0"/>
                <a:cs typeface="Tahoma" pitchFamily="34" charset="0"/>
              </a:rPr>
              <a:t>7</a:t>
            </a:r>
          </a:p>
          <a:p>
            <a:pPr marL="914400" lvl="1" indent="-514350">
              <a:lnSpc>
                <a:spcPts val="3000"/>
              </a:lnSpc>
              <a:spcBef>
                <a:spcPts val="300"/>
              </a:spcBef>
              <a:buClr>
                <a:schemeClr val="tx2">
                  <a:lumMod val="60000"/>
                  <a:lumOff val="40000"/>
                </a:schemeClr>
              </a:buClr>
              <a:buSzPct val="110000"/>
              <a:buFont typeface="+mj-lt"/>
              <a:buAutoNum type="arabicPeriod"/>
              <a:defRPr/>
            </a:pPr>
            <a:r>
              <a:rPr lang="ro-RO" sz="2000" dirty="0">
                <a:latin typeface="Tahoma" pitchFamily="34" charset="0"/>
                <a:cs typeface="Tahoma" pitchFamily="34" charset="0"/>
              </a:rPr>
              <a:t>Planuri –cadru, programe </a:t>
            </a:r>
            <a:r>
              <a:rPr lang="ro-RO" sz="2000" dirty="0" err="1">
                <a:latin typeface="Tahoma" pitchFamily="34" charset="0"/>
                <a:cs typeface="Tahoma" pitchFamily="34" charset="0"/>
              </a:rPr>
              <a:t>şcolare</a:t>
            </a:r>
            <a:r>
              <a:rPr lang="ro-RO" sz="2000" dirty="0">
                <a:latin typeface="Tahoma" pitchFamily="34" charset="0"/>
                <a:cs typeface="Tahoma" pitchFamily="34" charset="0"/>
              </a:rPr>
              <a:t> </a:t>
            </a:r>
            <a:r>
              <a:rPr lang="ro-RO" sz="2000" dirty="0" err="1">
                <a:latin typeface="Tahoma" pitchFamily="34" charset="0"/>
                <a:cs typeface="Tahoma" pitchFamily="34" charset="0"/>
              </a:rPr>
              <a:t>şi</a:t>
            </a:r>
            <a:r>
              <a:rPr lang="ro-RO" sz="2000" dirty="0">
                <a:solidFill>
                  <a:schemeClr val="hlink"/>
                </a:solidFill>
                <a:latin typeface="Tahoma" pitchFamily="34" charset="0"/>
                <a:cs typeface="Tahoma" pitchFamily="34" charset="0"/>
              </a:rPr>
              <a:t> </a:t>
            </a:r>
            <a:r>
              <a:rPr lang="ro-RO" sz="2000" dirty="0">
                <a:latin typeface="Tahoma" pitchFamily="34" charset="0"/>
                <a:cs typeface="Tahoma" pitchFamily="34" charset="0"/>
              </a:rPr>
              <a:t>manuale valabile în 2016-2017</a:t>
            </a:r>
          </a:p>
          <a:p>
            <a:pPr marL="914400" lvl="1" indent="-514350">
              <a:lnSpc>
                <a:spcPts val="3000"/>
              </a:lnSpc>
              <a:spcBef>
                <a:spcPts val="300"/>
              </a:spcBef>
              <a:buClr>
                <a:schemeClr val="tx2">
                  <a:lumMod val="60000"/>
                  <a:lumOff val="40000"/>
                </a:schemeClr>
              </a:buClr>
              <a:buSzPct val="110000"/>
              <a:buFont typeface="+mj-lt"/>
              <a:buAutoNum type="arabicPeriod"/>
              <a:defRPr/>
            </a:pPr>
            <a:r>
              <a:rPr lang="ro-RO" sz="2000" dirty="0">
                <a:latin typeface="Tahoma" pitchFamily="34" charset="0"/>
                <a:cs typeface="Tahoma" pitchFamily="34" charset="0"/>
              </a:rPr>
              <a:t>Olimpiade </a:t>
            </a:r>
            <a:r>
              <a:rPr lang="ro-RO" sz="2000" dirty="0" err="1">
                <a:latin typeface="Tahoma" pitchFamily="34" charset="0"/>
                <a:cs typeface="Tahoma" pitchFamily="34" charset="0"/>
              </a:rPr>
              <a:t>şi</a:t>
            </a:r>
            <a:r>
              <a:rPr lang="ro-RO" sz="2000" dirty="0">
                <a:latin typeface="Tahoma" pitchFamily="34" charset="0"/>
                <a:cs typeface="Tahoma" pitchFamily="34" charset="0"/>
              </a:rPr>
              <a:t> concursuri în anul </a:t>
            </a:r>
            <a:r>
              <a:rPr lang="ro-RO" sz="2000" dirty="0" err="1">
                <a:latin typeface="Tahoma" pitchFamily="34" charset="0"/>
                <a:cs typeface="Tahoma" pitchFamily="34" charset="0"/>
              </a:rPr>
              <a:t>şcolar</a:t>
            </a:r>
            <a:r>
              <a:rPr lang="ro-RO" sz="2000" dirty="0">
                <a:latin typeface="Tahoma" pitchFamily="34" charset="0"/>
                <a:cs typeface="Tahoma" pitchFamily="34" charset="0"/>
              </a:rPr>
              <a:t> 2016-2017</a:t>
            </a:r>
          </a:p>
          <a:p>
            <a:pPr marL="914400" lvl="1" indent="-514350">
              <a:lnSpc>
                <a:spcPts val="3000"/>
              </a:lnSpc>
              <a:spcBef>
                <a:spcPts val="300"/>
              </a:spcBef>
              <a:buClr>
                <a:schemeClr val="tx2">
                  <a:lumMod val="60000"/>
                  <a:lumOff val="40000"/>
                </a:schemeClr>
              </a:buClr>
              <a:buSzPct val="110000"/>
              <a:buFont typeface="+mj-lt"/>
              <a:buAutoNum type="arabicPeriod"/>
              <a:defRPr/>
            </a:pPr>
            <a:r>
              <a:rPr lang="ro-RO" sz="2000" dirty="0">
                <a:latin typeface="Tahoma" pitchFamily="34" charset="0"/>
                <a:cs typeface="Tahoma" pitchFamily="34" charset="0"/>
              </a:rPr>
              <a:t>Examene şi Evaluări naţionale în  anul şcolar 2016-2017</a:t>
            </a:r>
            <a:r>
              <a:rPr lang="en-US" sz="2000" dirty="0">
                <a:latin typeface="Tahoma" pitchFamily="34" charset="0"/>
                <a:cs typeface="Tahoma" pitchFamily="34" charset="0"/>
              </a:rPr>
              <a:t> </a:t>
            </a:r>
            <a:endParaRPr lang="ro-RO" sz="2000" dirty="0">
              <a:latin typeface="Tahoma" pitchFamily="34" charset="0"/>
              <a:cs typeface="Tahoma" pitchFamily="34" charset="0"/>
            </a:endParaRPr>
          </a:p>
          <a:p>
            <a:pPr marL="914400" lvl="1" indent="-514350">
              <a:lnSpc>
                <a:spcPts val="3000"/>
              </a:lnSpc>
              <a:spcBef>
                <a:spcPts val="300"/>
              </a:spcBef>
              <a:buClr>
                <a:schemeClr val="tx2">
                  <a:lumMod val="60000"/>
                  <a:lumOff val="40000"/>
                </a:schemeClr>
              </a:buClr>
              <a:buSzPct val="110000"/>
              <a:buFont typeface="+mj-lt"/>
              <a:buAutoNum type="arabicPeriod"/>
              <a:defRPr/>
            </a:pPr>
            <a:r>
              <a:rPr lang="ro-RO" sz="2000" dirty="0">
                <a:latin typeface="Tahoma" pitchFamily="34" charset="0"/>
              </a:rPr>
              <a:t>Examenul de </a:t>
            </a:r>
            <a:r>
              <a:rPr lang="en-US" sz="2000" dirty="0" err="1">
                <a:latin typeface="Tahoma" pitchFamily="34" charset="0"/>
              </a:rPr>
              <a:t>atesta</a:t>
            </a:r>
            <a:r>
              <a:rPr lang="ro-RO" sz="2000" dirty="0">
                <a:latin typeface="Tahoma" pitchFamily="34" charset="0"/>
              </a:rPr>
              <a:t>re a competenţelor profesionale - 2017</a:t>
            </a:r>
            <a:endParaRPr lang="ro-RO" sz="2000" dirty="0">
              <a:latin typeface="Tahoma" pitchFamily="34" charset="0"/>
              <a:cs typeface="Tahoma" pitchFamily="34" charset="0"/>
            </a:endParaRPr>
          </a:p>
          <a:p>
            <a:pPr marL="514350" indent="-514350">
              <a:lnSpc>
                <a:spcPts val="3000"/>
              </a:lnSpc>
              <a:spcBef>
                <a:spcPts val="300"/>
              </a:spcBef>
              <a:buClr>
                <a:schemeClr val="tx2">
                  <a:lumMod val="60000"/>
                  <a:lumOff val="40000"/>
                </a:schemeClr>
              </a:buClr>
              <a:buSzPct val="110000"/>
              <a:buFont typeface="+mj-lt"/>
              <a:buAutoNum type="romanUcPeriod" startAt="2"/>
              <a:defRPr/>
            </a:pPr>
            <a:r>
              <a:rPr lang="ro-RO" sz="2400" dirty="0">
                <a:latin typeface="Tahoma" pitchFamily="34" charset="0"/>
                <a:cs typeface="Tahoma" pitchFamily="34" charset="0"/>
              </a:rPr>
              <a:t>Diverse</a:t>
            </a:r>
          </a:p>
          <a:p>
            <a:pPr marL="914400" lvl="1" indent="-514350">
              <a:lnSpc>
                <a:spcPts val="3000"/>
              </a:lnSpc>
              <a:spcBef>
                <a:spcPts val="300"/>
              </a:spcBef>
              <a:buClr>
                <a:schemeClr val="tx2">
                  <a:lumMod val="60000"/>
                  <a:lumOff val="40000"/>
                </a:schemeClr>
              </a:buClr>
              <a:buSzPct val="110000"/>
              <a:buFont typeface="+mj-lt"/>
              <a:buAutoNum type="arabicPeriod"/>
              <a:defRPr/>
            </a:pPr>
            <a:r>
              <a:rPr lang="ro-RO" altLang="ro-RO" sz="2000" dirty="0">
                <a:latin typeface="Tahoma" pitchFamily="34" charset="0"/>
                <a:cs typeface="Tahoma" pitchFamily="34" charset="0"/>
              </a:rPr>
              <a:t>Portofoliul cadrului didactic </a:t>
            </a:r>
          </a:p>
          <a:p>
            <a:pPr marL="914400" lvl="1" indent="-514350">
              <a:lnSpc>
                <a:spcPts val="3000"/>
              </a:lnSpc>
              <a:spcBef>
                <a:spcPts val="300"/>
              </a:spcBef>
              <a:buClr>
                <a:schemeClr val="tx2">
                  <a:lumMod val="60000"/>
                  <a:lumOff val="40000"/>
                </a:schemeClr>
              </a:buClr>
              <a:buSzPct val="110000"/>
              <a:buFont typeface="+mj-lt"/>
              <a:buAutoNum type="arabicPeriod"/>
              <a:defRPr/>
            </a:pPr>
            <a:r>
              <a:rPr lang="ro-RO" altLang="ro-RO" sz="2000" dirty="0">
                <a:latin typeface="Tahoma" pitchFamily="34" charset="0"/>
                <a:cs typeface="Tahoma" pitchFamily="34" charset="0"/>
              </a:rPr>
              <a:t>Selecția metodiștilor pentru anul școlar 2016-2017</a:t>
            </a:r>
          </a:p>
          <a:p>
            <a:pPr marL="914400" lvl="1" indent="-514350">
              <a:lnSpc>
                <a:spcPts val="3000"/>
              </a:lnSpc>
              <a:spcBef>
                <a:spcPts val="300"/>
              </a:spcBef>
              <a:buClr>
                <a:schemeClr val="tx2">
                  <a:lumMod val="60000"/>
                  <a:lumOff val="40000"/>
                </a:schemeClr>
              </a:buClr>
              <a:buSzPct val="110000"/>
              <a:buFont typeface="+mj-lt"/>
              <a:buAutoNum type="arabicPeriod"/>
              <a:defRPr/>
            </a:pPr>
            <a:r>
              <a:rPr lang="ro-RO" sz="2000" dirty="0">
                <a:latin typeface="Tahoma" pitchFamily="34" charset="0"/>
                <a:cs typeface="Tahoma" pitchFamily="34" charset="0"/>
              </a:rPr>
              <a:t>Cercul pedagogic în semestrul II</a:t>
            </a:r>
          </a:p>
          <a:p>
            <a:pPr marL="914400" lvl="1" indent="-514350">
              <a:lnSpc>
                <a:spcPts val="3000"/>
              </a:lnSpc>
              <a:spcBef>
                <a:spcPts val="300"/>
              </a:spcBef>
              <a:buClr>
                <a:schemeClr val="tx2">
                  <a:lumMod val="60000"/>
                  <a:lumOff val="40000"/>
                </a:schemeClr>
              </a:buClr>
              <a:buSzPct val="110000"/>
              <a:buFont typeface="+mj-lt"/>
              <a:buAutoNum type="arabicPeriod"/>
              <a:defRPr/>
            </a:pPr>
            <a:r>
              <a:rPr lang="ro-RO" sz="2000" dirty="0">
                <a:latin typeface="Tahoma" pitchFamily="34" charset="0"/>
                <a:cs typeface="Tahoma" pitchFamily="34" charset="0"/>
              </a:rPr>
              <a:t>Linkuri utile</a:t>
            </a:r>
          </a:p>
          <a:p>
            <a:pPr marL="609600" indent="-609600" eaLnBrk="1" hangingPunct="1">
              <a:lnSpc>
                <a:spcPct val="80000"/>
              </a:lnSpc>
              <a:buClr>
                <a:srgbClr val="FFFF99"/>
              </a:buClr>
              <a:buFont typeface="Wingdings" pitchFamily="2" charset="2"/>
              <a:buNone/>
              <a:defRPr/>
            </a:pPr>
            <a:endParaRPr lang="ro-RO" sz="2000" dirty="0">
              <a:latin typeface="Tahoma" pitchFamily="34" charset="0"/>
              <a:cs typeface="Tahoma" pitchFamily="34" charset="0"/>
            </a:endParaRPr>
          </a:p>
        </p:txBody>
      </p:sp>
      <p:sp>
        <p:nvSpPr>
          <p:cNvPr id="15" name="Rectangle 5"/>
          <p:cNvSpPr>
            <a:spLocks noGrp="1" noChangeArrowheads="1"/>
          </p:cNvSpPr>
          <p:nvPr>
            <p:ph type="sldNum" sz="quarter" idx="12"/>
          </p:nvPr>
        </p:nvSpPr>
        <p:spPr/>
        <p:txBody>
          <a:bodyPr/>
          <a:lstStyle/>
          <a:p>
            <a:pPr>
              <a:defRPr/>
            </a:pPr>
            <a:fld id="{DF1354FE-D8AB-4B5E-B5C8-FFFEE75CF73A}" type="slidenum">
              <a:rPr lang="ro-RO" smtClean="0"/>
              <a:pPr>
                <a:defRPr/>
              </a:pPr>
              <a:t>3</a:t>
            </a:fld>
            <a:endParaRPr lang="ro-RO"/>
          </a:p>
        </p:txBody>
      </p:sp>
      <p:sp>
        <p:nvSpPr>
          <p:cNvPr id="18439" name="AutoShape 6">
            <a:hlinkClick r:id="rId2" action="ppaction://hlinksldjump"/>
          </p:cNvPr>
          <p:cNvSpPr>
            <a:spLocks noChangeArrowheads="1"/>
          </p:cNvSpPr>
          <p:nvPr/>
        </p:nvSpPr>
        <p:spPr bwMode="auto">
          <a:xfrm>
            <a:off x="6686550" y="3043991"/>
            <a:ext cx="412750" cy="228600"/>
          </a:xfrm>
          <a:prstGeom prst="rightArrow">
            <a:avLst>
              <a:gd name="adj1" fmla="val 50000"/>
              <a:gd name="adj2" fmla="val 45139"/>
            </a:avLst>
          </a:prstGeom>
          <a:solidFill>
            <a:schemeClr val="accent4"/>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0" name="AutoShape 7">
            <a:hlinkClick r:id="rId3" action="ppaction://hlinksldjump"/>
          </p:cNvPr>
          <p:cNvSpPr>
            <a:spLocks noChangeArrowheads="1"/>
          </p:cNvSpPr>
          <p:nvPr/>
        </p:nvSpPr>
        <p:spPr bwMode="auto">
          <a:xfrm>
            <a:off x="7533921" y="3482976"/>
            <a:ext cx="412750" cy="228600"/>
          </a:xfrm>
          <a:prstGeom prst="rightArrow">
            <a:avLst>
              <a:gd name="adj1" fmla="val 50000"/>
              <a:gd name="adj2" fmla="val 45139"/>
            </a:avLst>
          </a:prstGeom>
          <a:solidFill>
            <a:schemeClr val="accent5">
              <a:lumMod val="75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4" name="AutoShape 4">
            <a:hlinkClick r:id="rId4" action="ppaction://hlinksldjump"/>
          </p:cNvPr>
          <p:cNvSpPr>
            <a:spLocks noChangeArrowheads="1"/>
          </p:cNvSpPr>
          <p:nvPr/>
        </p:nvSpPr>
        <p:spPr bwMode="auto">
          <a:xfrm>
            <a:off x="5029200" y="2209800"/>
            <a:ext cx="412750" cy="228600"/>
          </a:xfrm>
          <a:prstGeom prst="rightArrow">
            <a:avLst>
              <a:gd name="adj1" fmla="val 50000"/>
              <a:gd name="adj2" fmla="val 45139"/>
            </a:avLst>
          </a:prstGeom>
          <a:solidFill>
            <a:schemeClr val="accent4"/>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5" name="AutoShape 4">
            <a:hlinkClick r:id="rId5" action="ppaction://hlinksldjump"/>
          </p:cNvPr>
          <p:cNvSpPr>
            <a:spLocks noChangeArrowheads="1"/>
          </p:cNvSpPr>
          <p:nvPr/>
        </p:nvSpPr>
        <p:spPr bwMode="auto">
          <a:xfrm>
            <a:off x="8683794" y="2667000"/>
            <a:ext cx="412750" cy="228600"/>
          </a:xfrm>
          <a:prstGeom prst="rightArrow">
            <a:avLst>
              <a:gd name="adj1" fmla="val 50000"/>
              <a:gd name="adj2" fmla="val 45139"/>
            </a:avLst>
          </a:prstGeom>
          <a:solidFill>
            <a:schemeClr val="accent4"/>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7" name="AutoShape 4">
            <a:hlinkClick r:id="rId6" action="ppaction://hlinksldjump"/>
          </p:cNvPr>
          <p:cNvSpPr>
            <a:spLocks noChangeArrowheads="1"/>
          </p:cNvSpPr>
          <p:nvPr/>
        </p:nvSpPr>
        <p:spPr bwMode="auto">
          <a:xfrm>
            <a:off x="6884836" y="5167808"/>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8" name="AutoShape 4">
            <a:hlinkClick r:id="rId7" action="ppaction://hlinksldjump"/>
          </p:cNvPr>
          <p:cNvSpPr>
            <a:spLocks noChangeArrowheads="1"/>
          </p:cNvSpPr>
          <p:nvPr/>
        </p:nvSpPr>
        <p:spPr bwMode="auto">
          <a:xfrm>
            <a:off x="4875652" y="5599079"/>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 name="AutoShape 4">
            <a:hlinkClick r:id="rId8" action="ppaction://hlinksldjump"/>
          </p:cNvPr>
          <p:cNvSpPr>
            <a:spLocks noChangeArrowheads="1"/>
          </p:cNvSpPr>
          <p:nvPr/>
        </p:nvSpPr>
        <p:spPr bwMode="auto">
          <a:xfrm>
            <a:off x="4343400" y="4736548"/>
            <a:ext cx="412750" cy="228600"/>
          </a:xfrm>
          <a:prstGeom prst="rightArrow">
            <a:avLst>
              <a:gd name="adj1" fmla="val 50000"/>
              <a:gd name="adj2" fmla="val 45139"/>
            </a:avLst>
          </a:prstGeom>
          <a:solidFill>
            <a:schemeClr val="accent3">
              <a:lumMod val="75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6" name="AutoShape 10">
            <a:hlinkClick r:id="rId9" action="ppaction://hlinksldjump"/>
          </p:cNvPr>
          <p:cNvSpPr>
            <a:spLocks noChangeArrowheads="1"/>
          </p:cNvSpPr>
          <p:nvPr/>
        </p:nvSpPr>
        <p:spPr bwMode="auto">
          <a:xfrm>
            <a:off x="8832850" y="5981700"/>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9" name="AutoShape 7">
            <a:hlinkClick r:id="rId10" action="ppaction://hlinksldjump"/>
          </p:cNvPr>
          <p:cNvSpPr>
            <a:spLocks noChangeArrowheads="1"/>
          </p:cNvSpPr>
          <p:nvPr/>
        </p:nvSpPr>
        <p:spPr bwMode="auto">
          <a:xfrm>
            <a:off x="7835765" y="3887385"/>
            <a:ext cx="412750" cy="228600"/>
          </a:xfrm>
          <a:prstGeom prst="rightArrow">
            <a:avLst>
              <a:gd name="adj1" fmla="val 50000"/>
              <a:gd name="adj2" fmla="val 45139"/>
            </a:avLst>
          </a:prstGeom>
          <a:solidFill>
            <a:schemeClr val="accent5">
              <a:lumMod val="75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0" name="AutoShape 4">
            <a:hlinkClick r:id="rId11" action="ppaction://hlinksldjump"/>
          </p:cNvPr>
          <p:cNvSpPr>
            <a:spLocks noChangeArrowheads="1"/>
          </p:cNvSpPr>
          <p:nvPr/>
        </p:nvSpPr>
        <p:spPr bwMode="auto">
          <a:xfrm>
            <a:off x="2590800" y="5999532"/>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819988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338" y="228600"/>
            <a:ext cx="8413750" cy="838200"/>
          </a:xfrm>
        </p:spPr>
        <p:txBody>
          <a:bodyPr/>
          <a:lstStyle/>
          <a:p>
            <a:pPr algn="ctr"/>
            <a:r>
              <a:rPr lang="ro-RO" altLang="ro-RO" sz="2800" dirty="0">
                <a:solidFill>
                  <a:schemeClr val="tx2">
                    <a:lumMod val="60000"/>
                    <a:lumOff val="40000"/>
                  </a:schemeClr>
                </a:solidFill>
                <a:latin typeface="Tahoma" pitchFamily="34" charset="0"/>
                <a:cs typeface="Tahoma" pitchFamily="34" charset="0"/>
              </a:rPr>
              <a:t>EXAMENUL DE ATESTARE A COMPETENȚELOR</a:t>
            </a:r>
            <a:br>
              <a:rPr lang="ro-RO" altLang="ro-RO" sz="2800" dirty="0">
                <a:solidFill>
                  <a:schemeClr val="tx2">
                    <a:lumMod val="60000"/>
                    <a:lumOff val="40000"/>
                  </a:schemeClr>
                </a:solidFill>
                <a:latin typeface="Tahoma" pitchFamily="34" charset="0"/>
                <a:cs typeface="Tahoma" pitchFamily="34" charset="0"/>
              </a:rPr>
            </a:br>
            <a:r>
              <a:rPr lang="ro-RO" altLang="ro-RO" sz="2800" dirty="0">
                <a:solidFill>
                  <a:schemeClr val="tx2">
                    <a:lumMod val="60000"/>
                    <a:lumOff val="40000"/>
                  </a:schemeClr>
                </a:solidFill>
                <a:latin typeface="Tahoma" pitchFamily="34" charset="0"/>
                <a:cs typeface="Tahoma" pitchFamily="34" charset="0"/>
              </a:rPr>
              <a:t>PROFESIONALE - 2016</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a:pPr>
                <a:defRPr/>
              </a:pPr>
              <a:t>30</a:t>
            </a:fld>
            <a:endParaRPr lang="ro-RO"/>
          </a:p>
        </p:txBody>
      </p:sp>
      <p:graphicFrame>
        <p:nvGraphicFramePr>
          <p:cNvPr id="10" name="Chart 9"/>
          <p:cNvGraphicFramePr>
            <a:graphicFrameLocks/>
          </p:cNvGraphicFramePr>
          <p:nvPr>
            <p:extLst>
              <p:ext uri="{D42A27DB-BD31-4B8C-83A1-F6EECF244321}">
                <p14:modId xmlns:p14="http://schemas.microsoft.com/office/powerpoint/2010/main" val="609354074"/>
              </p:ext>
            </p:extLst>
          </p:nvPr>
        </p:nvGraphicFramePr>
        <p:xfrm>
          <a:off x="533400" y="1524000"/>
          <a:ext cx="45720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542736684"/>
              </p:ext>
            </p:extLst>
          </p:nvPr>
        </p:nvGraphicFramePr>
        <p:xfrm>
          <a:off x="5181600" y="1600200"/>
          <a:ext cx="45720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64641581"/>
              </p:ext>
            </p:extLst>
          </p:nvPr>
        </p:nvGraphicFramePr>
        <p:xfrm>
          <a:off x="8731250" y="4267200"/>
          <a:ext cx="762000" cy="222885"/>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xmlns="" val="20000"/>
                    </a:ext>
                  </a:extLst>
                </a:gridCol>
              </a:tblGrid>
              <a:tr h="190500">
                <a:tc>
                  <a:txBody>
                    <a:bodyPr/>
                    <a:lstStyle/>
                    <a:p>
                      <a:pPr algn="r" fontAlgn="b"/>
                      <a:r>
                        <a:rPr lang="hu-HU" sz="1400" b="1" u="none" strike="noStrike" dirty="0">
                          <a:effectLst/>
                          <a:latin typeface="Tahoma" panose="020B0604030504040204" pitchFamily="34" charset="0"/>
                          <a:ea typeface="Tahoma" panose="020B0604030504040204" pitchFamily="34" charset="0"/>
                          <a:cs typeface="Tahoma" panose="020B0604030504040204" pitchFamily="34" charset="0"/>
                        </a:rPr>
                        <a:t>66.49%</a:t>
                      </a:r>
                      <a:endParaRPr lang="hu-HU"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71750781"/>
              </p:ext>
            </p:extLst>
          </p:nvPr>
        </p:nvGraphicFramePr>
        <p:xfrm>
          <a:off x="6934200" y="4267200"/>
          <a:ext cx="990600" cy="222885"/>
        </p:xfrm>
        <a:graphic>
          <a:graphicData uri="http://schemas.openxmlformats.org/drawingml/2006/table">
            <a:tbl>
              <a:tblPr>
                <a:tableStyleId>{5C22544A-7EE6-4342-B048-85BDC9FD1C3A}</a:tableStyleId>
              </a:tblPr>
              <a:tblGrid>
                <a:gridCol w="990600">
                  <a:extLst>
                    <a:ext uri="{9D8B030D-6E8A-4147-A177-3AD203B41FA5}">
                      <a16:colId xmlns:a16="http://schemas.microsoft.com/office/drawing/2014/main" xmlns="" val="20000"/>
                    </a:ext>
                  </a:extLst>
                </a:gridCol>
              </a:tblGrid>
              <a:tr h="190500">
                <a:tc>
                  <a:txBody>
                    <a:bodyPr/>
                    <a:lstStyle/>
                    <a:p>
                      <a:pPr algn="r" fontAlgn="b"/>
                      <a:r>
                        <a:rPr lang="hu-HU" sz="1400" b="1" u="none" strike="noStrike" dirty="0">
                          <a:effectLst/>
                          <a:latin typeface="Tahoma" panose="020B0604030504040204" pitchFamily="34" charset="0"/>
                          <a:ea typeface="Tahoma" panose="020B0604030504040204" pitchFamily="34" charset="0"/>
                          <a:cs typeface="Tahoma" panose="020B0604030504040204" pitchFamily="34" charset="0"/>
                        </a:rPr>
                        <a:t>77.30%</a:t>
                      </a:r>
                      <a:endParaRPr lang="hu-HU"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0"/>
                  </a:ext>
                </a:extLst>
              </a:tr>
            </a:tbl>
          </a:graphicData>
        </a:graphic>
      </p:graphicFrame>
      <p:sp>
        <p:nvSpPr>
          <p:cNvPr id="5" name="TextBox 4"/>
          <p:cNvSpPr txBox="1"/>
          <p:nvPr/>
        </p:nvSpPr>
        <p:spPr>
          <a:xfrm>
            <a:off x="533400" y="1143000"/>
            <a:ext cx="2133600" cy="369332"/>
          </a:xfrm>
          <a:prstGeom prst="rect">
            <a:avLst/>
          </a:prstGeom>
          <a:noFill/>
        </p:spPr>
        <p:txBody>
          <a:bodyPr wrap="square" rtlCol="0">
            <a:spAutoFit/>
          </a:bodyPr>
          <a:lstStyle/>
          <a:p>
            <a:r>
              <a:rPr lang="ro-RO" dirty="0">
                <a:solidFill>
                  <a:srgbClr val="C00000"/>
                </a:solidFill>
              </a:rPr>
              <a:t>PARTICIPARE</a:t>
            </a:r>
            <a:endParaRPr lang="hu-HU" dirty="0">
              <a:solidFill>
                <a:srgbClr val="C00000"/>
              </a:solidFill>
            </a:endParaRPr>
          </a:p>
        </p:txBody>
      </p:sp>
      <p:sp>
        <p:nvSpPr>
          <p:cNvPr id="49218" name="AutoShape 10">
            <a:hlinkClick r:id="rId5" action="ppaction://hlinksldjump"/>
          </p:cNvPr>
          <p:cNvSpPr>
            <a:spLocks noChangeArrowheads="1"/>
          </p:cNvSpPr>
          <p:nvPr/>
        </p:nvSpPr>
        <p:spPr bwMode="auto">
          <a:xfrm rot="10800000">
            <a:off x="8382000" y="6255026"/>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338" y="228600"/>
            <a:ext cx="8413750" cy="838200"/>
          </a:xfrm>
        </p:spPr>
        <p:txBody>
          <a:bodyPr/>
          <a:lstStyle/>
          <a:p>
            <a:pPr algn="ctr"/>
            <a:r>
              <a:rPr lang="ro-RO" altLang="ro-RO" sz="2800" dirty="0">
                <a:solidFill>
                  <a:schemeClr val="tx2">
                    <a:lumMod val="60000"/>
                    <a:lumOff val="40000"/>
                  </a:schemeClr>
                </a:solidFill>
                <a:latin typeface="Tahoma" pitchFamily="34" charset="0"/>
                <a:cs typeface="Tahoma" pitchFamily="34" charset="0"/>
              </a:rPr>
              <a:t>EXAMENUL DE ATESTARE A COMPETENȚELOR</a:t>
            </a:r>
            <a:br>
              <a:rPr lang="ro-RO" altLang="ro-RO" sz="2800" dirty="0">
                <a:solidFill>
                  <a:schemeClr val="tx2">
                    <a:lumMod val="60000"/>
                    <a:lumOff val="40000"/>
                  </a:schemeClr>
                </a:solidFill>
                <a:latin typeface="Tahoma" pitchFamily="34" charset="0"/>
                <a:cs typeface="Tahoma" pitchFamily="34" charset="0"/>
              </a:rPr>
            </a:br>
            <a:r>
              <a:rPr lang="ro-RO" altLang="ro-RO" sz="2800" dirty="0">
                <a:solidFill>
                  <a:schemeClr val="tx2">
                    <a:lumMod val="60000"/>
                    <a:lumOff val="40000"/>
                  </a:schemeClr>
                </a:solidFill>
                <a:latin typeface="Tahoma" pitchFamily="34" charset="0"/>
                <a:cs typeface="Tahoma" pitchFamily="34" charset="0"/>
              </a:rPr>
              <a:t>PROFESIONALE - 2016</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a:pPr>
                <a:defRPr/>
              </a:pPr>
              <a:t>31</a:t>
            </a:fld>
            <a:endParaRPr lang="ro-RO"/>
          </a:p>
        </p:txBody>
      </p:sp>
      <p:sp>
        <p:nvSpPr>
          <p:cNvPr id="49218" name="AutoShape 10">
            <a:hlinkClick r:id="rId3" action="ppaction://hlinksldjump"/>
          </p:cNvPr>
          <p:cNvSpPr>
            <a:spLocks noChangeArrowheads="1"/>
          </p:cNvSpPr>
          <p:nvPr/>
        </p:nvSpPr>
        <p:spPr bwMode="auto">
          <a:xfrm rot="10800000">
            <a:off x="8534400" y="6445526"/>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5" name="Chart 4"/>
          <p:cNvGraphicFramePr>
            <a:graphicFrameLocks/>
          </p:cNvGraphicFramePr>
          <p:nvPr>
            <p:extLst>
              <p:ext uri="{D42A27DB-BD31-4B8C-83A1-F6EECF244321}">
                <p14:modId xmlns:p14="http://schemas.microsoft.com/office/powerpoint/2010/main" val="349021244"/>
              </p:ext>
            </p:extLst>
          </p:nvPr>
        </p:nvGraphicFramePr>
        <p:xfrm>
          <a:off x="228600" y="1295400"/>
          <a:ext cx="4524375" cy="4876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080524599"/>
              </p:ext>
            </p:extLst>
          </p:nvPr>
        </p:nvGraphicFramePr>
        <p:xfrm>
          <a:off x="5118100" y="1447800"/>
          <a:ext cx="4635500" cy="4800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49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338" y="228600"/>
            <a:ext cx="8413750" cy="838200"/>
          </a:xfrm>
        </p:spPr>
        <p:txBody>
          <a:bodyPr/>
          <a:lstStyle/>
          <a:p>
            <a:pPr algn="ctr"/>
            <a:r>
              <a:rPr lang="ro-RO" altLang="ro-RO" sz="2800" dirty="0">
                <a:solidFill>
                  <a:schemeClr val="tx2">
                    <a:lumMod val="60000"/>
                    <a:lumOff val="40000"/>
                  </a:schemeClr>
                </a:solidFill>
                <a:latin typeface="Tahoma" pitchFamily="34" charset="0"/>
                <a:cs typeface="Tahoma" pitchFamily="34" charset="0"/>
              </a:rPr>
              <a:t>EXAMENUL DE ATESTARE A COMPETENȚELOR</a:t>
            </a:r>
            <a:br>
              <a:rPr lang="ro-RO" altLang="ro-RO" sz="2800" dirty="0">
                <a:solidFill>
                  <a:schemeClr val="tx2">
                    <a:lumMod val="60000"/>
                    <a:lumOff val="40000"/>
                  </a:schemeClr>
                </a:solidFill>
                <a:latin typeface="Tahoma" pitchFamily="34" charset="0"/>
                <a:cs typeface="Tahoma" pitchFamily="34" charset="0"/>
              </a:rPr>
            </a:br>
            <a:r>
              <a:rPr lang="ro-RO" altLang="ro-RO" sz="2800" dirty="0">
                <a:solidFill>
                  <a:schemeClr val="tx2">
                    <a:lumMod val="60000"/>
                    <a:lumOff val="40000"/>
                  </a:schemeClr>
                </a:solidFill>
                <a:latin typeface="Tahoma" pitchFamily="34" charset="0"/>
                <a:cs typeface="Tahoma" pitchFamily="34" charset="0"/>
              </a:rPr>
              <a:t>PROFESIONALE - 2016</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a:pPr>
                <a:defRPr/>
              </a:pPr>
              <a:t>32</a:t>
            </a:fld>
            <a:endParaRPr lang="ro-RO"/>
          </a:p>
        </p:txBody>
      </p:sp>
      <p:sp>
        <p:nvSpPr>
          <p:cNvPr id="49218" name="AutoShape 10">
            <a:hlinkClick r:id="rId3" action="ppaction://hlinksldjump"/>
          </p:cNvPr>
          <p:cNvSpPr>
            <a:spLocks noChangeArrowheads="1"/>
          </p:cNvSpPr>
          <p:nvPr/>
        </p:nvSpPr>
        <p:spPr bwMode="auto">
          <a:xfrm rot="10800000">
            <a:off x="8382000" y="6290227"/>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5" name="Chart 4"/>
          <p:cNvGraphicFramePr>
            <a:graphicFrameLocks/>
          </p:cNvGraphicFramePr>
          <p:nvPr>
            <p:extLst>
              <p:ext uri="{D42A27DB-BD31-4B8C-83A1-F6EECF244321}">
                <p14:modId xmlns:p14="http://schemas.microsoft.com/office/powerpoint/2010/main" val="2780022766"/>
              </p:ext>
            </p:extLst>
          </p:nvPr>
        </p:nvGraphicFramePr>
        <p:xfrm>
          <a:off x="1219200" y="1371600"/>
          <a:ext cx="7893050" cy="480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2122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338" y="228600"/>
            <a:ext cx="8413750" cy="838200"/>
          </a:xfrm>
        </p:spPr>
        <p:txBody>
          <a:bodyPr/>
          <a:lstStyle/>
          <a:p>
            <a:pPr algn="ctr"/>
            <a:r>
              <a:rPr lang="ro-RO" altLang="ro-RO" sz="2800" dirty="0">
                <a:solidFill>
                  <a:schemeClr val="tx2">
                    <a:lumMod val="60000"/>
                    <a:lumOff val="40000"/>
                  </a:schemeClr>
                </a:solidFill>
                <a:latin typeface="Tahoma" pitchFamily="34" charset="0"/>
                <a:cs typeface="Tahoma" pitchFamily="34" charset="0"/>
              </a:rPr>
              <a:t>EXAMENUL DE ATESTARE A COMPETENȚELOR</a:t>
            </a:r>
            <a:br>
              <a:rPr lang="ro-RO" altLang="ro-RO" sz="2800" dirty="0">
                <a:solidFill>
                  <a:schemeClr val="tx2">
                    <a:lumMod val="60000"/>
                    <a:lumOff val="40000"/>
                  </a:schemeClr>
                </a:solidFill>
                <a:latin typeface="Tahoma" pitchFamily="34" charset="0"/>
                <a:cs typeface="Tahoma" pitchFamily="34" charset="0"/>
              </a:rPr>
            </a:br>
            <a:r>
              <a:rPr lang="ro-RO" altLang="ro-RO" sz="2800" dirty="0">
                <a:solidFill>
                  <a:schemeClr val="tx2">
                    <a:lumMod val="60000"/>
                    <a:lumOff val="40000"/>
                  </a:schemeClr>
                </a:solidFill>
                <a:latin typeface="Tahoma" pitchFamily="34" charset="0"/>
                <a:cs typeface="Tahoma" pitchFamily="34" charset="0"/>
              </a:rPr>
              <a:t>PROFESIONALE - 2016</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a:pPr>
                <a:defRPr/>
              </a:pPr>
              <a:t>33</a:t>
            </a:fld>
            <a:endParaRPr lang="ro-RO"/>
          </a:p>
        </p:txBody>
      </p:sp>
      <p:sp>
        <p:nvSpPr>
          <p:cNvPr id="49218" name="AutoShape 10">
            <a:hlinkClick r:id="rId3" action="ppaction://hlinksldjump"/>
          </p:cNvPr>
          <p:cNvSpPr>
            <a:spLocks noChangeArrowheads="1"/>
          </p:cNvSpPr>
          <p:nvPr/>
        </p:nvSpPr>
        <p:spPr bwMode="auto">
          <a:xfrm rot="10800000">
            <a:off x="8296275" y="6142589"/>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5" name="Table 4"/>
          <p:cNvGraphicFramePr>
            <a:graphicFrameLocks noGrp="1"/>
          </p:cNvGraphicFramePr>
          <p:nvPr>
            <p:extLst>
              <p:ext uri="{D42A27DB-BD31-4B8C-83A1-F6EECF244321}">
                <p14:modId xmlns:p14="http://schemas.microsoft.com/office/powerpoint/2010/main" val="3946693871"/>
              </p:ext>
            </p:extLst>
          </p:nvPr>
        </p:nvGraphicFramePr>
        <p:xfrm>
          <a:off x="57152" y="1476376"/>
          <a:ext cx="9812097" cy="4389121"/>
        </p:xfrm>
        <a:graphic>
          <a:graphicData uri="http://schemas.openxmlformats.org/drawingml/2006/table">
            <a:tbl>
              <a:tblPr/>
              <a:tblGrid>
                <a:gridCol w="2907030">
                  <a:extLst>
                    <a:ext uri="{9D8B030D-6E8A-4147-A177-3AD203B41FA5}">
                      <a16:colId xmlns:a16="http://schemas.microsoft.com/office/drawing/2014/main" xmlns="" val="20000"/>
                    </a:ext>
                  </a:extLst>
                </a:gridCol>
                <a:gridCol w="323249"/>
                <a:gridCol w="323249">
                  <a:extLst>
                    <a:ext uri="{9D8B030D-6E8A-4147-A177-3AD203B41FA5}">
                      <a16:colId xmlns:a16="http://schemas.microsoft.com/office/drawing/2014/main" xmlns="" val="20001"/>
                    </a:ext>
                  </a:extLst>
                </a:gridCol>
                <a:gridCol w="634255">
                  <a:extLst>
                    <a:ext uri="{9D8B030D-6E8A-4147-A177-3AD203B41FA5}">
                      <a16:colId xmlns:a16="http://schemas.microsoft.com/office/drawing/2014/main" xmlns="" val="20002"/>
                    </a:ext>
                  </a:extLst>
                </a:gridCol>
                <a:gridCol w="518907">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762000">
                  <a:extLst>
                    <a:ext uri="{9D8B030D-6E8A-4147-A177-3AD203B41FA5}">
                      <a16:colId xmlns:a16="http://schemas.microsoft.com/office/drawing/2014/main" xmlns="" val="20006"/>
                    </a:ext>
                  </a:extLst>
                </a:gridCol>
                <a:gridCol w="457200">
                  <a:extLst>
                    <a:ext uri="{9D8B030D-6E8A-4147-A177-3AD203B41FA5}">
                      <a16:colId xmlns:a16="http://schemas.microsoft.com/office/drawing/2014/main" xmlns="" val="20007"/>
                    </a:ext>
                  </a:extLst>
                </a:gridCol>
                <a:gridCol w="762000">
                  <a:extLst>
                    <a:ext uri="{9D8B030D-6E8A-4147-A177-3AD203B41FA5}">
                      <a16:colId xmlns:a16="http://schemas.microsoft.com/office/drawing/2014/main" xmlns="" val="20008"/>
                    </a:ext>
                  </a:extLst>
                </a:gridCol>
                <a:gridCol w="1295407"/>
              </a:tblGrid>
              <a:tr h="546322">
                <a:tc rowSpan="2">
                  <a:txBody>
                    <a:bodyPr/>
                    <a:lstStyle/>
                    <a:p>
                      <a:pPr algn="ctr" fontAlgn="ctr"/>
                      <a:r>
                        <a:rPr lang="vi-VN" sz="1200" b="1" i="0" u="none" strike="noStrike" dirty="0">
                          <a:solidFill>
                            <a:schemeClr val="tx1"/>
                          </a:solidFill>
                          <a:effectLst/>
                          <a:latin typeface="+mn-lt"/>
                          <a:ea typeface="Tahoma" panose="020B0604030504040204" pitchFamily="34" charset="0"/>
                          <a:cs typeface="Tahoma" panose="020B0604030504040204" pitchFamily="34" charset="0"/>
                        </a:rPr>
                        <a:t>Unitatea de învățământ</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hu-HU" sz="1100" b="1" i="0" u="none" strike="noStrike" dirty="0">
                          <a:solidFill>
                            <a:schemeClr val="tx1"/>
                          </a:solidFill>
                          <a:effectLst/>
                          <a:latin typeface="+mn-lt"/>
                        </a:rPr>
                        <a:t>Nr.elevi înscriși în clasa a XII-a</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Nr. elevi </a:t>
                      </a:r>
                    </a:p>
                    <a:p>
                      <a:pPr algn="ctr" fontAlgn="ctr"/>
                      <a:r>
                        <a:rPr lang="ro-RO" sz="1100" b="1" i="0" u="none" strike="noStrike" dirty="0" err="1" smtClean="0">
                          <a:solidFill>
                            <a:schemeClr val="tx1"/>
                          </a:solidFill>
                          <a:effectLst/>
                          <a:latin typeface="+mn-lt"/>
                          <a:ea typeface="Tahoma" panose="020B0604030504040204" pitchFamily="34" charset="0"/>
                          <a:cs typeface="Tahoma" panose="020B0604030504040204" pitchFamily="34" charset="0"/>
                        </a:rPr>
                        <a:t>Prezeți</a:t>
                      </a:r>
                      <a:r>
                        <a:rPr lang="ro-RO" sz="1100" b="1" i="0" u="none" strike="noStrike" dirty="0" smtClean="0">
                          <a:solidFill>
                            <a:schemeClr val="tx1"/>
                          </a:solidFill>
                          <a:effectLst/>
                          <a:latin typeface="+mn-lt"/>
                          <a:ea typeface="Tahoma" panose="020B0604030504040204" pitchFamily="34" charset="0"/>
                          <a:cs typeface="Tahoma" panose="020B0604030504040204" pitchFamily="34" charset="0"/>
                        </a:rPr>
                        <a:t> la atestat</a:t>
                      </a:r>
                      <a:endParaRPr lang="ro-RO"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5505" marR="5505" marT="550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Medie </a:t>
                      </a:r>
                    </a:p>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proiect</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gridSpan="3">
                  <a:txBody>
                    <a:bodyPr/>
                    <a:lstStyle/>
                    <a:p>
                      <a:pPr algn="ctr" fontAlgn="b"/>
                      <a:r>
                        <a:rPr lang="vi-VN" sz="1600" b="1" i="0" u="none" strike="noStrike" dirty="0">
                          <a:solidFill>
                            <a:schemeClr val="tx1"/>
                          </a:solidFill>
                          <a:effectLst/>
                          <a:latin typeface="+mn-lt"/>
                          <a:ea typeface="Tahoma" panose="020B0604030504040204" pitchFamily="34" charset="0"/>
                          <a:cs typeface="Tahoma" panose="020B0604030504040204" pitchFamily="34" charset="0"/>
                        </a:rPr>
                        <a:t> Proba practică</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ro-RO"/>
                    </a:p>
                  </a:txBody>
                  <a:tcPr/>
                </a:tc>
                <a:tc hMerge="1">
                  <a:txBody>
                    <a:bodyPr/>
                    <a:lstStyle/>
                    <a:p>
                      <a:endParaRPr lang="ro-RO"/>
                    </a:p>
                  </a:txBody>
                  <a:tcPr/>
                </a:tc>
                <a:tc rowSpan="2">
                  <a:txBody>
                    <a:bodyPr/>
                    <a:lstStyle/>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Media</a:t>
                      </a:r>
                    </a:p>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proba </a:t>
                      </a:r>
                    </a:p>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practica</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vi-VN" sz="1100" b="1" i="0" u="none" strike="noStrike">
                          <a:solidFill>
                            <a:schemeClr val="tx1"/>
                          </a:solidFill>
                          <a:effectLst/>
                          <a:latin typeface="+mn-lt"/>
                          <a:ea typeface="Tahoma" panose="020B0604030504040204" pitchFamily="34" charset="0"/>
                          <a:cs typeface="Tahoma" panose="020B0604030504040204" pitchFamily="34" charset="0"/>
                        </a:rPr>
                        <a:t>Media finală</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Procent </a:t>
                      </a:r>
                    </a:p>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promovare</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hu-HU" sz="1100" b="1" i="0" u="none" strike="noStrike" dirty="0" smtClean="0">
                          <a:solidFill>
                            <a:schemeClr val="tx1"/>
                          </a:solidFill>
                          <a:effectLst/>
                          <a:latin typeface="+mn-lt"/>
                        </a:rPr>
                        <a:t>Procent absolvenți de clasa a XII-a cu atestat</a:t>
                      </a:r>
                      <a:endParaRPr lang="hu-HU" sz="1100" b="1"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730654">
                <a:tc vMerge="1">
                  <a:txBody>
                    <a:bodyPr/>
                    <a:lstStyle/>
                    <a:p>
                      <a:endParaRPr lang="ro-RO"/>
                    </a:p>
                  </a:txBody>
                  <a:tcPr/>
                </a:tc>
                <a:tc vMerge="1">
                  <a:txBody>
                    <a:bodyPr/>
                    <a:lstStyle/>
                    <a:p>
                      <a:endParaRPr lang="hu-HU" dirty="0"/>
                    </a:p>
                  </a:txBody>
                  <a:tcPr marL="9525" marR="9525" marT="9525" marB="0" anchor="b">
                    <a:lnB w="6350" cap="flat" cmpd="sng" algn="ctr">
                      <a:solidFill>
                        <a:srgbClr val="000000"/>
                      </a:solidFill>
                      <a:prstDash val="solid"/>
                      <a:round/>
                      <a:headEnd type="none" w="med" len="med"/>
                      <a:tailEnd type="none" w="med" len="med"/>
                    </a:lnB>
                  </a:tcPr>
                </a:tc>
                <a:tc vMerge="1">
                  <a:txBody>
                    <a:bodyPr/>
                    <a:lstStyle/>
                    <a:p>
                      <a:endParaRPr lang="ro-RO"/>
                    </a:p>
                  </a:txBody>
                  <a:tcPr/>
                </a:tc>
                <a:tc vMerge="1">
                  <a:txBody>
                    <a:bodyPr/>
                    <a:lstStyle/>
                    <a:p>
                      <a:endParaRPr lang="ro-RO"/>
                    </a:p>
                  </a:txBody>
                  <a:tcPr/>
                </a:tc>
                <a:tc>
                  <a:txBody>
                    <a:bodyPr/>
                    <a:lstStyle/>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Medie Baze </a:t>
                      </a:r>
                    </a:p>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de date</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Medie </a:t>
                      </a:r>
                    </a:p>
                    <a:p>
                      <a:pPr algn="ctr" fontAlgn="ctr"/>
                      <a:r>
                        <a:rPr lang="ro-RO" sz="1100" b="1" i="0" u="none" strike="noStrike" dirty="0">
                          <a:solidFill>
                            <a:schemeClr val="tx1"/>
                          </a:solidFill>
                          <a:effectLst/>
                          <a:latin typeface="+mn-lt"/>
                          <a:ea typeface="Tahoma" panose="020B0604030504040204" pitchFamily="34" charset="0"/>
                          <a:cs typeface="Tahoma" panose="020B0604030504040204" pitchFamily="34" charset="0"/>
                        </a:rPr>
                        <a:t>Programare</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it-IT" sz="1100" b="1" i="0" u="none" strike="noStrike" dirty="0">
                          <a:solidFill>
                            <a:schemeClr val="tx1"/>
                          </a:solidFill>
                          <a:effectLst/>
                          <a:latin typeface="+mn-lt"/>
                          <a:ea typeface="Tahoma" panose="020B0604030504040204" pitchFamily="34" charset="0"/>
                          <a:cs typeface="Tahoma" panose="020B0604030504040204" pitchFamily="34" charset="0"/>
                        </a:rPr>
                        <a:t>Sisteme</a:t>
                      </a:r>
                      <a:endParaRPr lang="ro-RO" sz="1100" b="1" i="0" u="none" strike="noStrike" dirty="0">
                        <a:solidFill>
                          <a:schemeClr val="tx1"/>
                        </a:solidFill>
                        <a:effectLst/>
                        <a:latin typeface="+mn-lt"/>
                        <a:ea typeface="Tahoma" panose="020B0604030504040204" pitchFamily="34" charset="0"/>
                        <a:cs typeface="Tahoma" panose="020B0604030504040204" pitchFamily="34" charset="0"/>
                      </a:endParaRPr>
                    </a:p>
                    <a:p>
                      <a:pPr algn="ctr" fontAlgn="ctr"/>
                      <a:r>
                        <a:rPr lang="it-IT" sz="1100" b="1" i="0" u="none" strike="noStrike" dirty="0">
                          <a:solidFill>
                            <a:schemeClr val="tx1"/>
                          </a:solidFill>
                          <a:effectLst/>
                          <a:latin typeface="+mn-lt"/>
                          <a:ea typeface="Tahoma" panose="020B0604030504040204" pitchFamily="34" charset="0"/>
                          <a:cs typeface="Tahoma" panose="020B0604030504040204" pitchFamily="34" charset="0"/>
                        </a:rPr>
                        <a:t>de operare</a:t>
                      </a:r>
                      <a:endParaRPr lang="ro-RO" sz="1100" b="1" i="0" u="none" strike="noStrike" dirty="0">
                        <a:solidFill>
                          <a:schemeClr val="tx1"/>
                        </a:solidFill>
                        <a:effectLst/>
                        <a:latin typeface="+mn-lt"/>
                        <a:ea typeface="Tahoma" panose="020B0604030504040204" pitchFamily="34" charset="0"/>
                        <a:cs typeface="Tahoma" panose="020B0604030504040204" pitchFamily="34" charset="0"/>
                      </a:endParaRPr>
                    </a:p>
                    <a:p>
                      <a:pPr algn="ctr" fontAlgn="ctr"/>
                      <a:r>
                        <a:rPr lang="it-IT" sz="1100" b="1" i="0" u="none" strike="noStrike" dirty="0">
                          <a:solidFill>
                            <a:schemeClr val="tx1"/>
                          </a:solidFill>
                          <a:effectLst/>
                          <a:latin typeface="+mn-lt"/>
                          <a:ea typeface="Tahoma" panose="020B0604030504040204" pitchFamily="34" charset="0"/>
                          <a:cs typeface="Tahoma" panose="020B0604030504040204" pitchFamily="34" charset="0"/>
                        </a:rPr>
                        <a:t> si Office</a:t>
                      </a:r>
                    </a:p>
                  </a:txBody>
                  <a:tcPr marL="5505" marR="5505" marT="5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ro-RO"/>
                    </a:p>
                  </a:txBody>
                  <a:tcPr/>
                </a:tc>
                <a:tc vMerge="1">
                  <a:txBody>
                    <a:bodyPr/>
                    <a:lstStyle/>
                    <a:p>
                      <a:endParaRPr lang="ro-RO"/>
                    </a:p>
                  </a:txBody>
                  <a:tcPr/>
                </a:tc>
                <a:tc vMerge="1">
                  <a:txBody>
                    <a:bodyPr/>
                    <a:lstStyle/>
                    <a:p>
                      <a:endParaRPr lang="ro-RO"/>
                    </a:p>
                  </a:txBody>
                  <a:tcPr/>
                </a:tc>
                <a:tc vMerge="1">
                  <a:txBody>
                    <a:bodyPr/>
                    <a:lstStyle/>
                    <a:p>
                      <a:endParaRPr lang="hu-HU" dirty="0"/>
                    </a:p>
                  </a:txBody>
                  <a:tcPr marL="9525" marR="9525" marT="9525" marB="0" anchor="b">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9161">
                <a:tc>
                  <a:txBody>
                    <a:bodyPr/>
                    <a:lstStyle/>
                    <a:p>
                      <a:pPr algn="l" fontAlgn="b"/>
                      <a:r>
                        <a:rPr lang="hu-HU" sz="1200" b="1" i="0" u="none" strike="noStrike" dirty="0">
                          <a:effectLst/>
                          <a:latin typeface="+mn-lt"/>
                        </a:rPr>
                        <a:t>Liceul Teoretic ”Nagy Mózes”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2467">
                <a:tc>
                  <a:txBody>
                    <a:bodyPr/>
                    <a:lstStyle/>
                    <a:p>
                      <a:pPr algn="l" fontAlgn="b"/>
                      <a:r>
                        <a:rPr lang="hu-HU" sz="1200" b="1" i="0" u="none" strike="noStrike" dirty="0">
                          <a:effectLst/>
                          <a:latin typeface="+mn-lt"/>
                        </a:rPr>
                        <a:t>Liceul Pedagogic "Bod Péter"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91.67%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2467">
                <a:tc>
                  <a:txBody>
                    <a:bodyPr/>
                    <a:lstStyle/>
                    <a:p>
                      <a:pPr algn="l" fontAlgn="b"/>
                      <a:r>
                        <a:rPr lang="hu-HU" sz="1200" b="1" i="0" u="none" strike="noStrike" dirty="0">
                          <a:effectLst/>
                          <a:latin typeface="+mn-lt"/>
                        </a:rPr>
                        <a:t>Colegiul Național ”Mihai Viteazul”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7.91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88.89%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23550">
                <a:tc>
                  <a:txBody>
                    <a:bodyPr/>
                    <a:lstStyle/>
                    <a:p>
                      <a:pPr algn="l" fontAlgn="b"/>
                      <a:r>
                        <a:rPr lang="hu-HU" sz="1200" b="1" i="0" u="none" strike="noStrike" dirty="0">
                          <a:effectLst/>
                          <a:latin typeface="+mn-lt"/>
                        </a:rPr>
                        <a:t>Liceul Teolgic Reformat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7.87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6.37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7.72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87.50%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87.50%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2467">
                <a:tc>
                  <a:txBody>
                    <a:bodyPr/>
                    <a:lstStyle/>
                    <a:p>
                      <a:pPr algn="l" fontAlgn="b"/>
                      <a:r>
                        <a:rPr lang="hu-HU" sz="1200" b="1" i="0" u="none" strike="noStrike" dirty="0">
                          <a:effectLst/>
                          <a:latin typeface="+mn-lt"/>
                        </a:rPr>
                        <a:t>Liceul Teoretic ”Mikes Kelemen”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83.33%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52467">
                <a:tc>
                  <a:txBody>
                    <a:bodyPr/>
                    <a:lstStyle/>
                    <a:p>
                      <a:pPr algn="l" fontAlgn="b"/>
                      <a:r>
                        <a:rPr lang="hu-HU" sz="1200" b="1" i="0" u="none" strike="noStrike" dirty="0">
                          <a:effectLst/>
                          <a:latin typeface="+mn-lt"/>
                        </a:rPr>
                        <a:t>Lceul Teoretic ”Mircea Eliade”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9.47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77.27%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59161">
                <a:tc>
                  <a:txBody>
                    <a:bodyPr/>
                    <a:lstStyle/>
                    <a:p>
                      <a:pPr algn="l" fontAlgn="b"/>
                      <a:r>
                        <a:rPr lang="hu-HU" sz="1200" b="1" i="0" u="none" strike="noStrike" dirty="0">
                          <a:effectLst/>
                          <a:latin typeface="+mn-lt"/>
                        </a:rPr>
                        <a:t>Liceul Tehnologic "Baróti Szabó Dávid"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33.33%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7938">
                <a:tc>
                  <a:txBody>
                    <a:bodyPr/>
                    <a:lstStyle/>
                    <a:p>
                      <a:pPr algn="l" fontAlgn="b"/>
                      <a:r>
                        <a:rPr lang="hu-HU" sz="1200" b="1" i="0" u="none" strike="noStrike" dirty="0">
                          <a:effectLst/>
                          <a:latin typeface="+mn-lt"/>
                        </a:rPr>
                        <a:t>Colegiul Național "Székely Mikó"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a:effectLst/>
                          <a:latin typeface="Arial"/>
                        </a:rPr>
                        <a:t>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dirty="0">
                          <a:effectLst/>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24.49%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52467">
                <a:tc>
                  <a:txBody>
                    <a:bodyPr/>
                    <a:lstStyle/>
                    <a:p>
                      <a:pPr algn="l" fontAlgn="b"/>
                      <a:r>
                        <a:rPr lang="hu-HU" sz="1200" b="1" i="0" u="none" strike="noStrike" dirty="0">
                          <a:effectLst/>
                          <a:latin typeface="+mn-lt"/>
                          <a:ea typeface="Tahoma" panose="020B0604030504040204" pitchFamily="34" charset="0"/>
                          <a:cs typeface="Tahoma" panose="020B0604030504040204" pitchFamily="34" charset="0"/>
                        </a:rPr>
                        <a:t>Total județ</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9.22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a:effectLst/>
                          <a:latin typeface="Arial"/>
                        </a:rPr>
                        <a:t>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a:effectLst/>
                          <a:latin typeface="Arial"/>
                        </a:rPr>
                        <a:t>7.39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a:effectLst/>
                          <a:latin typeface="Arial"/>
                        </a:rPr>
                        <a:t>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a:effectLst/>
                          <a:latin typeface="Arial"/>
                        </a:rPr>
                        <a:t>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9.22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98.40%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1" i="0" u="none" strike="noStrike" dirty="0">
                          <a:effectLst/>
                          <a:latin typeface="Arial"/>
                        </a:rPr>
                        <a:t>66.49%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709920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149844622"/>
              </p:ext>
            </p:extLst>
          </p:nvPr>
        </p:nvGraphicFramePr>
        <p:xfrm>
          <a:off x="533400" y="1721126"/>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9154" name="Rectangle 2"/>
          <p:cNvSpPr>
            <a:spLocks noGrp="1" noChangeArrowheads="1"/>
          </p:cNvSpPr>
          <p:nvPr>
            <p:ph type="title"/>
          </p:nvPr>
        </p:nvSpPr>
        <p:spPr>
          <a:xfrm>
            <a:off x="-33338" y="228600"/>
            <a:ext cx="8413750" cy="838200"/>
          </a:xfrm>
        </p:spPr>
        <p:txBody>
          <a:bodyPr/>
          <a:lstStyle/>
          <a:p>
            <a:pPr algn="ctr"/>
            <a:r>
              <a:rPr lang="ro-RO" altLang="ro-RO" sz="2800" dirty="0">
                <a:solidFill>
                  <a:schemeClr val="tx2">
                    <a:lumMod val="60000"/>
                    <a:lumOff val="40000"/>
                  </a:schemeClr>
                </a:solidFill>
                <a:latin typeface="Tahoma" pitchFamily="34" charset="0"/>
                <a:cs typeface="Tahoma" pitchFamily="34" charset="0"/>
              </a:rPr>
              <a:t>EXAMENUL DE ATESTARE A COMPETENȚELOR</a:t>
            </a:r>
            <a:br>
              <a:rPr lang="ro-RO" altLang="ro-RO" sz="2800" dirty="0">
                <a:solidFill>
                  <a:schemeClr val="tx2">
                    <a:lumMod val="60000"/>
                    <a:lumOff val="40000"/>
                  </a:schemeClr>
                </a:solidFill>
                <a:latin typeface="Tahoma" pitchFamily="34" charset="0"/>
                <a:cs typeface="Tahoma" pitchFamily="34" charset="0"/>
              </a:rPr>
            </a:br>
            <a:r>
              <a:rPr lang="ro-RO" altLang="ro-RO" sz="2800" dirty="0">
                <a:solidFill>
                  <a:schemeClr val="tx2">
                    <a:lumMod val="60000"/>
                    <a:lumOff val="40000"/>
                  </a:schemeClr>
                </a:solidFill>
                <a:latin typeface="Tahoma" pitchFamily="34" charset="0"/>
                <a:cs typeface="Tahoma" pitchFamily="34" charset="0"/>
              </a:rPr>
              <a:t>PROFESIONALE - 2016</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a:pPr>
                <a:defRPr/>
              </a:pPr>
              <a:t>34</a:t>
            </a:fld>
            <a:endParaRPr lang="ro-RO"/>
          </a:p>
        </p:txBody>
      </p:sp>
      <p:sp>
        <p:nvSpPr>
          <p:cNvPr id="49218" name="AutoShape 10">
            <a:hlinkClick r:id="rId4" action="ppaction://hlinksldjump"/>
          </p:cNvPr>
          <p:cNvSpPr>
            <a:spLocks noChangeArrowheads="1"/>
          </p:cNvSpPr>
          <p:nvPr/>
        </p:nvSpPr>
        <p:spPr bwMode="auto">
          <a:xfrm rot="10800000">
            <a:off x="8324850" y="6128302"/>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036355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338" y="228600"/>
            <a:ext cx="8413750" cy="838200"/>
          </a:xfrm>
        </p:spPr>
        <p:txBody>
          <a:bodyPr/>
          <a:lstStyle/>
          <a:p>
            <a:pPr algn="ctr"/>
            <a:r>
              <a:rPr lang="ro-RO" altLang="ro-RO" sz="2800" dirty="0">
                <a:solidFill>
                  <a:schemeClr val="tx2">
                    <a:lumMod val="60000"/>
                    <a:lumOff val="40000"/>
                  </a:schemeClr>
                </a:solidFill>
                <a:latin typeface="Tahoma" pitchFamily="34" charset="0"/>
                <a:cs typeface="Tahoma" pitchFamily="34" charset="0"/>
              </a:rPr>
              <a:t>EXAMENUL DE ATESTARE A COMPETENȚELOR</a:t>
            </a:r>
            <a:br>
              <a:rPr lang="ro-RO" altLang="ro-RO" sz="2800" dirty="0">
                <a:solidFill>
                  <a:schemeClr val="tx2">
                    <a:lumMod val="60000"/>
                    <a:lumOff val="40000"/>
                  </a:schemeClr>
                </a:solidFill>
                <a:latin typeface="Tahoma" pitchFamily="34" charset="0"/>
                <a:cs typeface="Tahoma" pitchFamily="34" charset="0"/>
              </a:rPr>
            </a:br>
            <a:r>
              <a:rPr lang="ro-RO" altLang="ro-RO" sz="2800" dirty="0">
                <a:solidFill>
                  <a:schemeClr val="tx2">
                    <a:lumMod val="60000"/>
                    <a:lumOff val="40000"/>
                  </a:schemeClr>
                </a:solidFill>
                <a:latin typeface="Tahoma" pitchFamily="34" charset="0"/>
                <a:cs typeface="Tahoma" pitchFamily="34" charset="0"/>
              </a:rPr>
              <a:t>PROFESIONALE - 2016</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a:pPr>
                <a:defRPr/>
              </a:pPr>
              <a:t>35</a:t>
            </a:fld>
            <a:endParaRPr lang="ro-RO"/>
          </a:p>
        </p:txBody>
      </p:sp>
      <p:sp>
        <p:nvSpPr>
          <p:cNvPr id="49218" name="AutoShape 10">
            <a:hlinkClick r:id="rId3" action="ppaction://hlinksldjump"/>
          </p:cNvPr>
          <p:cNvSpPr>
            <a:spLocks noChangeArrowheads="1"/>
          </p:cNvSpPr>
          <p:nvPr/>
        </p:nvSpPr>
        <p:spPr bwMode="auto">
          <a:xfrm>
            <a:off x="8485187" y="6137827"/>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7" name="Chart 6"/>
          <p:cNvGraphicFramePr>
            <a:graphicFrameLocks/>
          </p:cNvGraphicFramePr>
          <p:nvPr>
            <p:extLst>
              <p:ext uri="{D42A27DB-BD31-4B8C-83A1-F6EECF244321}">
                <p14:modId xmlns:p14="http://schemas.microsoft.com/office/powerpoint/2010/main" val="83216853"/>
              </p:ext>
            </p:extLst>
          </p:nvPr>
        </p:nvGraphicFramePr>
        <p:xfrm>
          <a:off x="304800" y="1066800"/>
          <a:ext cx="93726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3784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6387" y="152400"/>
            <a:ext cx="8953500" cy="685800"/>
          </a:xfrm>
        </p:spPr>
        <p:txBody>
          <a:bodyPr/>
          <a:lstStyle/>
          <a:p>
            <a:pPr algn="ctr" eaLnBrk="1" hangingPunct="1"/>
            <a:r>
              <a:rPr lang="ro-RO" altLang="ro-RO" sz="2800" b="1" dirty="0">
                <a:solidFill>
                  <a:schemeClr val="tx2">
                    <a:lumMod val="60000"/>
                    <a:lumOff val="40000"/>
                  </a:schemeClr>
                </a:solidFill>
                <a:latin typeface="Tahoma" pitchFamily="34" charset="0"/>
                <a:cs typeface="Tahoma" pitchFamily="34" charset="0"/>
              </a:rPr>
              <a:t>OLIMPIADE ŞI CONCURSURI  AN</a:t>
            </a:r>
            <a:r>
              <a:rPr lang="en-US" altLang="ro-RO" sz="2800" b="1" dirty="0">
                <a:solidFill>
                  <a:schemeClr val="tx2">
                    <a:lumMod val="60000"/>
                    <a:lumOff val="40000"/>
                  </a:schemeClr>
                </a:solidFill>
                <a:latin typeface="Tahoma" pitchFamily="34" charset="0"/>
                <a:cs typeface="Tahoma" pitchFamily="34" charset="0"/>
              </a:rPr>
              <a:t>.</a:t>
            </a:r>
            <a:r>
              <a:rPr lang="ro-RO" altLang="ro-RO" sz="2800" b="1" dirty="0">
                <a:solidFill>
                  <a:schemeClr val="tx2">
                    <a:lumMod val="60000"/>
                    <a:lumOff val="40000"/>
                  </a:schemeClr>
                </a:solidFill>
                <a:latin typeface="Tahoma" pitchFamily="34" charset="0"/>
                <a:cs typeface="Tahoma" pitchFamily="34" charset="0"/>
              </a:rPr>
              <a:t> ŞC</a:t>
            </a:r>
            <a:r>
              <a:rPr lang="en-US" altLang="ro-RO" sz="2800" b="1" dirty="0">
                <a:solidFill>
                  <a:schemeClr val="tx2">
                    <a:lumMod val="60000"/>
                    <a:lumOff val="40000"/>
                  </a:schemeClr>
                </a:solidFill>
                <a:latin typeface="Tahoma" pitchFamily="34" charset="0"/>
                <a:cs typeface="Tahoma" pitchFamily="34" charset="0"/>
              </a:rPr>
              <a:t>.</a:t>
            </a:r>
            <a:r>
              <a:rPr lang="ro-RO" altLang="ro-RO" sz="2800" b="1" dirty="0">
                <a:solidFill>
                  <a:schemeClr val="tx2">
                    <a:lumMod val="60000"/>
                    <a:lumOff val="40000"/>
                  </a:schemeClr>
                </a:solidFill>
                <a:latin typeface="Tahoma" pitchFamily="34" charset="0"/>
                <a:cs typeface="Tahoma" pitchFamily="34" charset="0"/>
              </a:rPr>
              <a:t> 2015-2016</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a:pPr>
                <a:defRPr/>
              </a:pPr>
              <a:t>36</a:t>
            </a:fld>
            <a:endParaRPr lang="ro-RO"/>
          </a:p>
        </p:txBody>
      </p:sp>
      <p:sp>
        <p:nvSpPr>
          <p:cNvPr id="49218" name="AutoShape 10">
            <a:hlinkClick r:id="rId3" action="ppaction://hlinksldjump"/>
          </p:cNvPr>
          <p:cNvSpPr>
            <a:spLocks noChangeArrowheads="1"/>
          </p:cNvSpPr>
          <p:nvPr/>
        </p:nvSpPr>
        <p:spPr bwMode="auto">
          <a:xfrm rot="10800000">
            <a:off x="8534400" y="6445526"/>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2" name="Table 1"/>
          <p:cNvGraphicFramePr>
            <a:graphicFrameLocks noGrp="1"/>
          </p:cNvGraphicFramePr>
          <p:nvPr>
            <p:extLst>
              <p:ext uri="{D42A27DB-BD31-4B8C-83A1-F6EECF244321}">
                <p14:modId xmlns:p14="http://schemas.microsoft.com/office/powerpoint/2010/main" val="2996292297"/>
              </p:ext>
            </p:extLst>
          </p:nvPr>
        </p:nvGraphicFramePr>
        <p:xfrm>
          <a:off x="76200" y="1752600"/>
          <a:ext cx="9714606" cy="3257194"/>
        </p:xfrm>
        <a:graphic>
          <a:graphicData uri="http://schemas.openxmlformats.org/drawingml/2006/table">
            <a:tbl>
              <a:tblPr>
                <a:tableStyleId>{5C22544A-7EE6-4342-B048-85BDC9FD1C3A}</a:tableStyleId>
              </a:tblPr>
              <a:tblGrid>
                <a:gridCol w="347607">
                  <a:extLst>
                    <a:ext uri="{9D8B030D-6E8A-4147-A177-3AD203B41FA5}">
                      <a16:colId xmlns:a16="http://schemas.microsoft.com/office/drawing/2014/main" xmlns="" val="20000"/>
                    </a:ext>
                  </a:extLst>
                </a:gridCol>
                <a:gridCol w="4374515">
                  <a:extLst>
                    <a:ext uri="{9D8B030D-6E8A-4147-A177-3AD203B41FA5}">
                      <a16:colId xmlns:a16="http://schemas.microsoft.com/office/drawing/2014/main" xmlns="" val="20001"/>
                    </a:ext>
                  </a:extLst>
                </a:gridCol>
                <a:gridCol w="533400">
                  <a:extLst>
                    <a:ext uri="{9D8B030D-6E8A-4147-A177-3AD203B41FA5}">
                      <a16:colId xmlns:a16="http://schemas.microsoft.com/office/drawing/2014/main" xmlns="" val="20002"/>
                    </a:ext>
                  </a:extLst>
                </a:gridCol>
                <a:gridCol w="457200">
                  <a:extLst>
                    <a:ext uri="{9D8B030D-6E8A-4147-A177-3AD203B41FA5}">
                      <a16:colId xmlns:a16="http://schemas.microsoft.com/office/drawing/2014/main" xmlns="" val="20003"/>
                    </a:ext>
                  </a:extLst>
                </a:gridCol>
                <a:gridCol w="609600">
                  <a:extLst>
                    <a:ext uri="{9D8B030D-6E8A-4147-A177-3AD203B41FA5}">
                      <a16:colId xmlns:a16="http://schemas.microsoft.com/office/drawing/2014/main" xmlns="" val="20004"/>
                    </a:ext>
                  </a:extLst>
                </a:gridCol>
                <a:gridCol w="789971">
                  <a:extLst>
                    <a:ext uri="{9D8B030D-6E8A-4147-A177-3AD203B41FA5}">
                      <a16:colId xmlns:a16="http://schemas.microsoft.com/office/drawing/2014/main" xmlns="" val="20006"/>
                    </a:ext>
                  </a:extLst>
                </a:gridCol>
                <a:gridCol w="381000">
                  <a:extLst>
                    <a:ext uri="{9D8B030D-6E8A-4147-A177-3AD203B41FA5}">
                      <a16:colId xmlns:a16="http://schemas.microsoft.com/office/drawing/2014/main" xmlns="" val="20008"/>
                    </a:ext>
                  </a:extLst>
                </a:gridCol>
                <a:gridCol w="533400">
                  <a:extLst>
                    <a:ext uri="{9D8B030D-6E8A-4147-A177-3AD203B41FA5}">
                      <a16:colId xmlns:a16="http://schemas.microsoft.com/office/drawing/2014/main" xmlns="" val="20009"/>
                    </a:ext>
                  </a:extLst>
                </a:gridCol>
                <a:gridCol w="381000">
                  <a:extLst>
                    <a:ext uri="{9D8B030D-6E8A-4147-A177-3AD203B41FA5}">
                      <a16:colId xmlns:a16="http://schemas.microsoft.com/office/drawing/2014/main" xmlns="" val="20010"/>
                    </a:ext>
                  </a:extLst>
                </a:gridCol>
                <a:gridCol w="488645">
                  <a:extLst>
                    <a:ext uri="{9D8B030D-6E8A-4147-A177-3AD203B41FA5}">
                      <a16:colId xmlns:a16="http://schemas.microsoft.com/office/drawing/2014/main" xmlns="" val="20011"/>
                    </a:ext>
                  </a:extLst>
                </a:gridCol>
                <a:gridCol w="818268">
                  <a:extLst>
                    <a:ext uri="{9D8B030D-6E8A-4147-A177-3AD203B41FA5}">
                      <a16:colId xmlns:a16="http://schemas.microsoft.com/office/drawing/2014/main" xmlns="" val="2304694191"/>
                    </a:ext>
                  </a:extLst>
                </a:gridCol>
              </a:tblGrid>
              <a:tr h="909026">
                <a:tc rowSpan="2">
                  <a:txBody>
                    <a:bodyPr/>
                    <a:lstStyle/>
                    <a:p>
                      <a:pPr algn="ctr" fontAlgn="ctr"/>
                      <a:r>
                        <a:rPr lang="ro-RO" sz="14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Nr.</a:t>
                      </a:r>
                    </a:p>
                    <a:p>
                      <a:pPr algn="ctr" fontAlgn="ctr"/>
                      <a:r>
                        <a:rPr lang="ro-RO" sz="14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crt.</a:t>
                      </a:r>
                      <a:endParaRPr lang="ro-RO" sz="14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rowSpan="2">
                  <a:txBody>
                    <a:bodyPr/>
                    <a:lstStyle/>
                    <a:p>
                      <a:pPr algn="ctr" fontAlgn="ctr"/>
                      <a:r>
                        <a:rPr lang="ro-RO" sz="1600" b="0" u="none" strike="noStrike">
                          <a:ln>
                            <a:solidFill>
                              <a:schemeClr val="tx1"/>
                            </a:solidFill>
                          </a:ln>
                          <a:effectLst/>
                          <a:latin typeface="Calibri" panose="020F0502020204030204" pitchFamily="34" charset="0"/>
                          <a:ea typeface="Tahoma" panose="020B0604030504040204" pitchFamily="34" charset="0"/>
                          <a:cs typeface="Tahoma" panose="020B0604030504040204" pitchFamily="34" charset="0"/>
                        </a:rPr>
                        <a:t>Denumirea concursului/olimpiadei</a:t>
                      </a:r>
                      <a:endParaRPr lang="ro-RO" sz="1600" b="0" i="0" u="none" strike="noStrike">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gridSpan="4">
                  <a:txBody>
                    <a:bodyPr/>
                    <a:lstStyle/>
                    <a:p>
                      <a:pPr algn="ctr" fontAlgn="ctr"/>
                      <a:r>
                        <a:rPr lang="pt-BR" sz="14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Număr elevi participanți pe etape</a:t>
                      </a:r>
                      <a:endParaRPr lang="pt-BR" sz="14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hMerge="1">
                  <a:txBody>
                    <a:bodyPr/>
                    <a:lstStyle/>
                    <a:p>
                      <a:endParaRPr lang="ro-RO"/>
                    </a:p>
                  </a:txBody>
                  <a:tcPr/>
                </a:tc>
                <a:tc hMerge="1">
                  <a:txBody>
                    <a:bodyPr/>
                    <a:lstStyle/>
                    <a:p>
                      <a:endParaRPr lang="ro-RO"/>
                    </a:p>
                  </a:txBody>
                  <a:tcPr/>
                </a:tc>
                <a:tc hMerge="1">
                  <a:txBody>
                    <a:bodyPr/>
                    <a:lstStyle/>
                    <a:p>
                      <a:endParaRPr lang="ro-RO"/>
                    </a:p>
                  </a:txBody>
                  <a:tcPr/>
                </a:tc>
                <a:tc gridSpan="5">
                  <a:txBody>
                    <a:bodyPr/>
                    <a:lstStyle/>
                    <a:p>
                      <a:pPr algn="ctr" fontAlgn="ctr"/>
                      <a:r>
                        <a:rPr lang="it-IT" sz="14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Nr. premii obținute la ultima etapă a concursului</a:t>
                      </a:r>
                      <a:endParaRPr lang="it-IT" sz="14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pPr algn="ctr" fontAlgn="ctr"/>
                      <a:endParaRPr lang="it-IT" sz="14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532875">
                <a:tc vMerge="1">
                  <a:txBody>
                    <a:bodyPr/>
                    <a:lstStyle/>
                    <a:p>
                      <a:endParaRPr lang="ro-RO"/>
                    </a:p>
                  </a:txBody>
                  <a:tcPr/>
                </a:tc>
                <a:tc vMerge="1">
                  <a:txBody>
                    <a:bodyPr/>
                    <a:lstStyle/>
                    <a:p>
                      <a:endParaRPr lang="ro-RO"/>
                    </a:p>
                  </a:txBody>
                  <a:tcPr/>
                </a:tc>
                <a:tc>
                  <a:txBody>
                    <a:bodyPr/>
                    <a:lstStyle/>
                    <a:p>
                      <a:pPr algn="ctr" fontAlgn="ctr"/>
                      <a:r>
                        <a:rPr lang="vi-VN" sz="105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Școală</a:t>
                      </a:r>
                      <a:endParaRPr lang="vi-VN" sz="105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0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Zonă</a:t>
                      </a:r>
                      <a:endParaRPr lang="vi-VN" sz="10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0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Județeană</a:t>
                      </a:r>
                      <a:endParaRPr lang="vi-VN" sz="10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05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Națională</a:t>
                      </a:r>
                      <a:endParaRPr lang="vi-VN" sz="105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ro-RO" sz="14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I</a:t>
                      </a:r>
                      <a:endParaRPr lang="ro-RO" sz="14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ro-RO" sz="14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II</a:t>
                      </a:r>
                      <a:endParaRPr lang="ro-RO" sz="14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ro-RO" sz="14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III</a:t>
                      </a:r>
                      <a:endParaRPr lang="ro-RO" sz="14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ro-RO" sz="1400" b="0" u="none" strike="noStrike" dirty="0">
                          <a:ln>
                            <a:solidFill>
                              <a:schemeClr val="tx1"/>
                            </a:solidFill>
                          </a:ln>
                          <a:effectLst/>
                          <a:latin typeface="Calibri" panose="020F0502020204030204" pitchFamily="34" charset="0"/>
                          <a:ea typeface="Tahoma" panose="020B0604030504040204" pitchFamily="34" charset="0"/>
                          <a:cs typeface="Tahoma" panose="020B0604030504040204" pitchFamily="34" charset="0"/>
                        </a:rPr>
                        <a:t>M</a:t>
                      </a:r>
                      <a:endParaRPr lang="ro-RO" sz="14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ro-RO" sz="1400" b="0" i="0" u="none" strike="noStrike" dirty="0">
                          <a:ln>
                            <a:solidFill>
                              <a:schemeClr val="tx1"/>
                            </a:solidFill>
                          </a:ln>
                          <a:solidFill>
                            <a:srgbClr val="000000"/>
                          </a:solidFill>
                          <a:effectLst/>
                          <a:latin typeface="Calibri" panose="020F0502020204030204" pitchFamily="34" charset="0"/>
                          <a:ea typeface="Tahoma" panose="020B0604030504040204" pitchFamily="34" charset="0"/>
                          <a:cs typeface="Tahoma" panose="020B0604030504040204" pitchFamily="34" charset="0"/>
                        </a:rPr>
                        <a:t>Medalie</a:t>
                      </a: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29130">
                <a:tc>
                  <a:txBody>
                    <a:bodyPr/>
                    <a:lstStyle/>
                    <a:p>
                      <a:pPr algn="ctr" fontAlgn="ctr"/>
                      <a:r>
                        <a:rPr lang="hu-HU" sz="1400" b="1" i="0" u="none" strike="noStrike" dirty="0">
                          <a:solidFill>
                            <a:srgbClr val="000000"/>
                          </a:solidFill>
                          <a:effectLst/>
                          <a:latin typeface="Calibri"/>
                        </a:rPr>
                        <a:t>1</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ctr"/>
                      <a:r>
                        <a:rPr lang="hu-HU" sz="1400" b="1" i="0" u="none" strike="noStrike" dirty="0">
                          <a:solidFill>
                            <a:srgbClr val="000000"/>
                          </a:solidFill>
                          <a:effectLst/>
                          <a:latin typeface="Calibri"/>
                        </a:rPr>
                        <a:t>Olimpiada de INFORMATICĂ</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ctr"/>
                      <a:endParaRPr lang="hu-HU" sz="14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90</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36</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4</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hu-HU" sz="1600" b="1" i="0" u="none" strike="noStrike" dirty="0">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hu-HU" sz="1600" b="1" i="0" u="none" strike="noStrike" dirty="0">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hu-HU" sz="1600" b="1" i="0" u="none" strike="noStrike" dirty="0">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hu-HU" sz="1600" b="1" i="0" u="none" strike="noStrike" dirty="0">
                          <a:solidFill>
                            <a:srgbClr val="000000"/>
                          </a:solidFill>
                          <a:effectLst/>
                          <a:latin typeface="Calibri"/>
                        </a:rPr>
                        <a:t>2</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436761">
                <a:tc>
                  <a:txBody>
                    <a:bodyPr/>
                    <a:lstStyle/>
                    <a:p>
                      <a:pPr algn="ctr" fontAlgn="ctr"/>
                      <a:r>
                        <a:rPr lang="hu-HU" sz="1400" b="1" i="0" u="none" strike="noStrike">
                          <a:solidFill>
                            <a:srgbClr val="000000"/>
                          </a:solidFill>
                          <a:effectLst/>
                          <a:latin typeface="Calibri"/>
                        </a:rPr>
                        <a:t>2</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ctr"/>
                      <a:r>
                        <a:rPr lang="ro-RO" sz="1400" b="1" i="0" u="none" strike="noStrike" dirty="0">
                          <a:solidFill>
                            <a:srgbClr val="000000"/>
                          </a:solidFill>
                          <a:effectLst/>
                          <a:latin typeface="Calibri"/>
                        </a:rPr>
                        <a:t>Olimpiada</a:t>
                      </a:r>
                      <a:r>
                        <a:rPr lang="ro-RO" sz="1400" b="1" i="0" u="none" strike="noStrike" baseline="0" dirty="0">
                          <a:solidFill>
                            <a:srgbClr val="000000"/>
                          </a:solidFill>
                          <a:effectLst/>
                          <a:latin typeface="Calibri"/>
                        </a:rPr>
                        <a:t> de TEHNOLOGIA INFORMAȚIEI ȘI COMUNICĂRII</a:t>
                      </a:r>
                      <a:r>
                        <a:rPr lang="pt-BR" sz="1400" b="1" i="0" u="none" strike="noStrike" dirty="0">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ctr"/>
                      <a:endParaRPr lang="hu-HU" sz="14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91</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5</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hu-HU" sz="1600" b="1" i="0" u="none" strike="noStrike" dirty="0">
                          <a:solidFill>
                            <a:srgbClr val="000000"/>
                          </a:solidFill>
                          <a:effectLst/>
                          <a:latin typeface="Calibri"/>
                        </a:rPr>
                        <a:t>1</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313464">
                <a:tc>
                  <a:txBody>
                    <a:bodyPr/>
                    <a:lstStyle/>
                    <a:p>
                      <a:pPr algn="ctr" fontAlgn="ctr"/>
                      <a:r>
                        <a:rPr lang="hu-HU" sz="1400" b="1" i="0" u="none" strike="noStrike">
                          <a:solidFill>
                            <a:srgbClr val="000000"/>
                          </a:solidFill>
                          <a:effectLst/>
                          <a:latin typeface="Calibri"/>
                        </a:rPr>
                        <a:t>3</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ctr"/>
                      <a:r>
                        <a:rPr lang="vi-VN" sz="1400" b="1" i="0" u="none" strike="noStrike" dirty="0">
                          <a:solidFill>
                            <a:srgbClr val="000000"/>
                          </a:solidFill>
                          <a:effectLst/>
                          <a:latin typeface="Calibri"/>
                        </a:rPr>
                        <a:t>Concursul multidisciplinar “Bolyai Farkas” </a:t>
                      </a:r>
                      <a:r>
                        <a:rPr lang="ro-RO" sz="1400" b="1" i="0" u="none" strike="noStrike" dirty="0">
                          <a:solidFill>
                            <a:srgbClr val="000000"/>
                          </a:solidFill>
                          <a:effectLst/>
                          <a:latin typeface="Calibri"/>
                        </a:rPr>
                        <a:t>- Informatică</a:t>
                      </a:r>
                      <a:endParaRPr lang="vi-VN" sz="14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ctr"/>
                      <a:r>
                        <a:rPr lang="hu-HU" sz="1400" b="1" i="0" u="none" strike="noStrike">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1</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hu-HU" sz="1600" b="1" i="0" u="none" strike="noStrike" dirty="0">
                          <a:solidFill>
                            <a:srgbClr val="000000"/>
                          </a:solidFill>
                          <a:effectLst/>
                          <a:latin typeface="Calibri"/>
                        </a:rPr>
                        <a:t>1</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422474">
                <a:tc>
                  <a:txBody>
                    <a:bodyPr/>
                    <a:lstStyle/>
                    <a:p>
                      <a:pPr algn="ctr" fontAlgn="ctr"/>
                      <a:r>
                        <a:rPr lang="hu-HU" sz="1400" b="1" i="0" u="none" strike="noStrike">
                          <a:solidFill>
                            <a:srgbClr val="000000"/>
                          </a:solidFill>
                          <a:effectLst/>
                          <a:latin typeface="Calibri"/>
                        </a:rPr>
                        <a:t>4</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ctr"/>
                      <a:r>
                        <a:rPr lang="it-IT" sz="1400" b="1" i="0" u="none" strike="noStrike" dirty="0">
                          <a:solidFill>
                            <a:srgbClr val="000000"/>
                          </a:solidFill>
                          <a:effectLst/>
                          <a:latin typeface="Calibri"/>
                        </a:rPr>
                        <a:t>Concursul multidisciplinar “Bolyai Farkas” </a:t>
                      </a:r>
                      <a:r>
                        <a:rPr lang="ro-RO" sz="1400" b="1" i="0" u="none" strike="noStrike" dirty="0">
                          <a:solidFill>
                            <a:srgbClr val="000000"/>
                          </a:solidFill>
                          <a:effectLst/>
                          <a:latin typeface="Calibri"/>
                        </a:rPr>
                        <a:t>- TIC</a:t>
                      </a:r>
                      <a:endParaRPr lang="it-IT" sz="14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ctr"/>
                      <a:r>
                        <a:rPr lang="hu-HU" sz="1400" b="1" i="0" u="none" strike="noStrike">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ro-RO" sz="1600" b="1" i="0" u="none" strike="noStrike" dirty="0" smtClean="0">
                          <a:solidFill>
                            <a:srgbClr val="000000"/>
                          </a:solidFill>
                          <a:effectLst/>
                          <a:latin typeface="Calibri"/>
                        </a:rPr>
                        <a:t>2</a:t>
                      </a: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1</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5"/>
                  </a:ext>
                </a:extLst>
              </a:tr>
              <a:tr h="313464">
                <a:tc>
                  <a:txBody>
                    <a:bodyPr/>
                    <a:lstStyle/>
                    <a:p>
                      <a:pPr algn="ctr" fontAlgn="ctr"/>
                      <a:r>
                        <a:rPr lang="hu-HU" sz="1400" b="1" i="0" u="none" strike="noStrike" dirty="0">
                          <a:solidFill>
                            <a:srgbClr val="000000"/>
                          </a:solidFill>
                          <a:effectLst/>
                          <a:latin typeface="Calibri"/>
                        </a:rPr>
                        <a:t> </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ctr"/>
                      <a:r>
                        <a:rPr lang="hu-HU" sz="1600" b="1" i="0" u="none" strike="noStrike" dirty="0">
                          <a:solidFill>
                            <a:srgbClr val="000000"/>
                          </a:solidFill>
                          <a:effectLst/>
                          <a:latin typeface="Calibri"/>
                        </a:rPr>
                        <a:t>TOTAL</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90</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125</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smtClean="0">
                          <a:solidFill>
                            <a:srgbClr val="000000"/>
                          </a:solidFill>
                          <a:effectLst/>
                          <a:latin typeface="Calibri"/>
                        </a:rPr>
                        <a:t>12</a:t>
                      </a: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hu-HU" sz="1600" b="1" i="0" u="none" strike="noStrike" dirty="0">
                          <a:solidFill>
                            <a:srgbClr val="000000"/>
                          </a:solidFill>
                          <a:effectLst/>
                          <a:latin typeface="Calibri"/>
                        </a:rPr>
                        <a:t>1</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hu-HU" sz="1600" b="1" i="0" u="none" strike="noStrike" dirty="0">
                          <a:solidFill>
                            <a:srgbClr val="000000"/>
                          </a:solidFill>
                          <a:effectLst/>
                          <a:latin typeface="Calibri"/>
                        </a:rPr>
                        <a:t>1</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endParaRPr lang="hu-HU" sz="1600" b="1" i="0" u="none" strike="noStrike" dirty="0">
                        <a:solidFill>
                          <a:srgbClr val="000000"/>
                        </a:solidFill>
                        <a:effectLst/>
                        <a:latin typeface="Calibri"/>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hu-HU" sz="1600" b="1" i="0" u="none" strike="noStrike" dirty="0">
                          <a:solidFill>
                            <a:srgbClr val="000000"/>
                          </a:solidFill>
                          <a:effectLst/>
                          <a:latin typeface="Calibri"/>
                        </a:rPr>
                        <a:t>1</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hu-HU" sz="1600" b="1" i="0" u="none" strike="noStrike" dirty="0">
                          <a:solidFill>
                            <a:srgbClr val="000000"/>
                          </a:solidFill>
                          <a:effectLst/>
                          <a:latin typeface="Calibri"/>
                        </a:rPr>
                        <a:t>2</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507773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 y="214317"/>
            <a:ext cx="8953500" cy="762000"/>
          </a:xfrm>
        </p:spPr>
        <p:txBody>
          <a:bodyPr/>
          <a:lstStyle/>
          <a:p>
            <a:pPr algn="ctr"/>
            <a:r>
              <a:rPr lang="ro-RO" altLang="ro-RO" sz="2800" b="1" dirty="0">
                <a:solidFill>
                  <a:schemeClr val="tx2">
                    <a:lumMod val="60000"/>
                    <a:lumOff val="40000"/>
                  </a:schemeClr>
                </a:solidFill>
                <a:latin typeface="Tahoma" pitchFamily="34" charset="0"/>
                <a:cs typeface="Tahoma" pitchFamily="34" charset="0"/>
              </a:rPr>
              <a:t>OLIMPIADE ŞI CONCURSURI  AN</a:t>
            </a:r>
            <a:r>
              <a:rPr lang="en-US" altLang="ro-RO" sz="2800" b="1" dirty="0">
                <a:solidFill>
                  <a:schemeClr val="tx2">
                    <a:lumMod val="60000"/>
                    <a:lumOff val="40000"/>
                  </a:schemeClr>
                </a:solidFill>
                <a:latin typeface="Tahoma" pitchFamily="34" charset="0"/>
                <a:cs typeface="Tahoma" pitchFamily="34" charset="0"/>
              </a:rPr>
              <a:t>.</a:t>
            </a:r>
            <a:r>
              <a:rPr lang="ro-RO" altLang="ro-RO" sz="2800" b="1" dirty="0">
                <a:solidFill>
                  <a:schemeClr val="tx2">
                    <a:lumMod val="60000"/>
                    <a:lumOff val="40000"/>
                  </a:schemeClr>
                </a:solidFill>
                <a:latin typeface="Tahoma" pitchFamily="34" charset="0"/>
                <a:cs typeface="Tahoma" pitchFamily="34" charset="0"/>
              </a:rPr>
              <a:t> ŞC</a:t>
            </a:r>
            <a:r>
              <a:rPr lang="en-US" altLang="ro-RO" sz="2800" b="1" dirty="0">
                <a:solidFill>
                  <a:schemeClr val="tx2">
                    <a:lumMod val="60000"/>
                    <a:lumOff val="40000"/>
                  </a:schemeClr>
                </a:solidFill>
                <a:latin typeface="Tahoma" pitchFamily="34" charset="0"/>
                <a:cs typeface="Tahoma" pitchFamily="34" charset="0"/>
              </a:rPr>
              <a:t>.</a:t>
            </a:r>
            <a:r>
              <a:rPr lang="ro-RO" altLang="ro-RO" sz="2800" b="1" dirty="0">
                <a:solidFill>
                  <a:schemeClr val="tx2">
                    <a:lumMod val="60000"/>
                    <a:lumOff val="40000"/>
                  </a:schemeClr>
                </a:solidFill>
                <a:latin typeface="Tahoma" pitchFamily="34" charset="0"/>
                <a:cs typeface="Tahoma" pitchFamily="34" charset="0"/>
              </a:rPr>
              <a:t> 2015-2016</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smtClean="0"/>
              <a:pPr>
                <a:defRPr/>
              </a:pPr>
              <a:t>37</a:t>
            </a:fld>
            <a:endParaRPr lang="ro-RO" dirty="0"/>
          </a:p>
        </p:txBody>
      </p:sp>
      <p:sp>
        <p:nvSpPr>
          <p:cNvPr id="8" name="AutoShape 10">
            <a:hlinkClick r:id="rId2" action="ppaction://hlinksldjump"/>
          </p:cNvPr>
          <p:cNvSpPr>
            <a:spLocks noChangeArrowheads="1"/>
          </p:cNvSpPr>
          <p:nvPr/>
        </p:nvSpPr>
        <p:spPr bwMode="auto">
          <a:xfrm rot="10800000">
            <a:off x="9067800" y="6057900"/>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2" name="Table 1"/>
          <p:cNvGraphicFramePr>
            <a:graphicFrameLocks noGrp="1"/>
          </p:cNvGraphicFramePr>
          <p:nvPr>
            <p:extLst>
              <p:ext uri="{D42A27DB-BD31-4B8C-83A1-F6EECF244321}">
                <p14:modId xmlns:p14="http://schemas.microsoft.com/office/powerpoint/2010/main" val="1159513363"/>
              </p:ext>
            </p:extLst>
          </p:nvPr>
        </p:nvGraphicFramePr>
        <p:xfrm>
          <a:off x="118817" y="2477434"/>
          <a:ext cx="9710983" cy="2704166"/>
        </p:xfrm>
        <a:graphic>
          <a:graphicData uri="http://schemas.openxmlformats.org/drawingml/2006/table">
            <a:tbl>
              <a:tblPr>
                <a:tableStyleId>{5C22544A-7EE6-4342-B048-85BDC9FD1C3A}</a:tableStyleId>
              </a:tblPr>
              <a:tblGrid>
                <a:gridCol w="3742817">
                  <a:extLst>
                    <a:ext uri="{9D8B030D-6E8A-4147-A177-3AD203B41FA5}">
                      <a16:colId xmlns:a16="http://schemas.microsoft.com/office/drawing/2014/main" xmlns="" val="20000"/>
                    </a:ext>
                  </a:extLst>
                </a:gridCol>
                <a:gridCol w="9229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762000">
                  <a:extLst>
                    <a:ext uri="{9D8B030D-6E8A-4147-A177-3AD203B41FA5}">
                      <a16:colId xmlns:a16="http://schemas.microsoft.com/office/drawing/2014/main" xmlns="" val="20005"/>
                    </a:ext>
                  </a:extLst>
                </a:gridCol>
                <a:gridCol w="762000">
                  <a:extLst>
                    <a:ext uri="{9D8B030D-6E8A-4147-A177-3AD203B41FA5}">
                      <a16:colId xmlns:a16="http://schemas.microsoft.com/office/drawing/2014/main" xmlns="" val="20006"/>
                    </a:ext>
                  </a:extLst>
                </a:gridCol>
                <a:gridCol w="625666">
                  <a:extLst>
                    <a:ext uri="{9D8B030D-6E8A-4147-A177-3AD203B41FA5}">
                      <a16:colId xmlns:a16="http://schemas.microsoft.com/office/drawing/2014/main" xmlns="" val="20007"/>
                    </a:ext>
                  </a:extLst>
                </a:gridCol>
              </a:tblGrid>
              <a:tr h="528825">
                <a:tc>
                  <a:txBody>
                    <a:bodyPr/>
                    <a:lstStyle/>
                    <a:p>
                      <a:pPr algn="ctr" fontAlgn="ctr"/>
                      <a:r>
                        <a:rPr lang="ro-RO" sz="1800" b="1" u="none" strike="noStrike" dirty="0">
                          <a:effectLst/>
                          <a:latin typeface="Tahoma" panose="020B0604030504040204" pitchFamily="34" charset="0"/>
                          <a:ea typeface="Tahoma" panose="020B0604030504040204" pitchFamily="34" charset="0"/>
                          <a:cs typeface="Tahoma" panose="020B0604030504040204" pitchFamily="34" charset="0"/>
                        </a:rPr>
                        <a:t>Etapa </a:t>
                      </a:r>
                      <a:endParaRPr lang="ro-RO" sz="18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PREMIUL I</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PREMIUL II</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PREMIUL III</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MENȚIUNE</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Medalie argint</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Medalie bronz</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Total</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44083">
                <a:tc>
                  <a:txBody>
                    <a:bodyPr/>
                    <a:lstStyle/>
                    <a:p>
                      <a:pPr algn="l" fontAlgn="b"/>
                      <a:r>
                        <a:rPr lang="ro-RO" sz="1600" b="0" u="none" strike="noStrike" dirty="0">
                          <a:effectLst/>
                          <a:latin typeface="Tahoma" panose="020B0604030504040204" pitchFamily="34" charset="0"/>
                          <a:ea typeface="Tahoma" panose="020B0604030504040204" pitchFamily="34" charset="0"/>
                          <a:cs typeface="Tahoma" panose="020B0604030504040204" pitchFamily="34" charset="0"/>
                        </a:rPr>
                        <a:t>Olimpiada de informatică</a:t>
                      </a:r>
                      <a:endParaRPr lang="vi-VN"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indent="0" algn="r" defTabSz="914400" rtl="0" eaLnBrk="1" fontAlgn="b" latinLnBrk="1" hangingPunct="1">
                        <a:lnSpc>
                          <a:spcPct val="100000"/>
                        </a:lnSpc>
                        <a:spcBef>
                          <a:spcPts val="0"/>
                        </a:spcBef>
                        <a:spcAft>
                          <a:spcPts val="0"/>
                        </a:spcAft>
                        <a:buClrTx/>
                        <a:buSzTx/>
                        <a:buFontTx/>
                        <a:buNone/>
                        <a:tabLst/>
                        <a:defRPr/>
                      </a:pPr>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44083">
                <a:tc>
                  <a:txBody>
                    <a:bodyPr/>
                    <a:lstStyle/>
                    <a:p>
                      <a:pPr algn="l" fontAlgn="b"/>
                      <a:r>
                        <a:rPr lang="ro-R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Olimpiada de tehnologia Informației</a:t>
                      </a:r>
                      <a:endParaRPr lang="vi-VN"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a:t>
                      </a:r>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44083">
                <a:tc>
                  <a:txBody>
                    <a:bodyPr/>
                    <a:lstStyle/>
                    <a:p>
                      <a:pPr algn="l" fontAlgn="b"/>
                      <a:r>
                        <a:rPr lang="vi-VN" sz="1600" b="0" u="none" strike="noStrike" dirty="0">
                          <a:effectLst/>
                          <a:latin typeface="Tahoma" panose="020B0604030504040204" pitchFamily="34" charset="0"/>
                          <a:ea typeface="Tahoma" panose="020B0604030504040204" pitchFamily="34" charset="0"/>
                          <a:cs typeface="Tahoma" panose="020B0604030504040204" pitchFamily="34" charset="0"/>
                        </a:rPr>
                        <a:t>Națională</a:t>
                      </a:r>
                      <a:r>
                        <a:rPr lang="ro-RO" sz="1600" b="0" u="none" strike="noStrike" dirty="0">
                          <a:effectLst/>
                          <a:latin typeface="Tahoma" panose="020B0604030504040204" pitchFamily="34" charset="0"/>
                          <a:ea typeface="Tahoma" panose="020B0604030504040204" pitchFamily="34" charset="0"/>
                          <a:cs typeface="Tahoma" panose="020B0604030504040204" pitchFamily="34" charset="0"/>
                        </a:rPr>
                        <a:t> ONI</a:t>
                      </a:r>
                      <a:endParaRPr lang="vi-VN"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endParaRPr lang="hu-HU"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44083">
                <a:tc>
                  <a:txBody>
                    <a:bodyPr/>
                    <a:lstStyle/>
                    <a:p>
                      <a:pPr algn="l" fontAlgn="b"/>
                      <a:r>
                        <a:rPr lang="ro-RO" sz="1600" b="0" u="none" strike="noStrike" dirty="0">
                          <a:effectLst/>
                          <a:latin typeface="Tahoma" panose="020B0604030504040204" pitchFamily="34" charset="0"/>
                          <a:ea typeface="Tahoma" panose="020B0604030504040204" pitchFamily="34" charset="0"/>
                          <a:cs typeface="Tahoma" panose="020B0604030504040204" pitchFamily="34" charset="0"/>
                        </a:rPr>
                        <a:t>Națională ONTI</a:t>
                      </a:r>
                      <a:endParaRPr lang="vi-VN"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ro-RO" sz="2000" b="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44083">
                <a:tc>
                  <a:txBody>
                    <a:bodyPr/>
                    <a:lstStyle/>
                    <a:p>
                      <a:pPr algn="l" fontAlgn="b"/>
                      <a:r>
                        <a:rPr lang="vi-VN"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Concursul multidisciplinar “Bolyai Farkas”</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endPar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endPar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ro-RO"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454926">
                <a:tc>
                  <a:txBody>
                    <a:bodyPr/>
                    <a:lstStyle/>
                    <a:p>
                      <a:pPr algn="l" fontAlgn="b"/>
                      <a:r>
                        <a:rPr lang="ro-RO" sz="2400" u="none" strike="noStrike" dirty="0">
                          <a:effectLst/>
                          <a:latin typeface="Tahoma" panose="020B0604030504040204" pitchFamily="34" charset="0"/>
                          <a:ea typeface="Tahoma" panose="020B0604030504040204" pitchFamily="34" charset="0"/>
                          <a:cs typeface="Tahoma" panose="020B0604030504040204" pitchFamily="34" charset="0"/>
                        </a:rPr>
                        <a:t>Total</a:t>
                      </a:r>
                      <a:endParaRPr lang="ro-RO" sz="2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ro-RO"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ro-RO"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ro-RO"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ro-RO"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ro-RO"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ro-RO"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ro-RO"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bl>
          </a:graphicData>
        </a:graphic>
      </p:graphicFrame>
      <p:sp>
        <p:nvSpPr>
          <p:cNvPr id="4" name="TextBox 3"/>
          <p:cNvSpPr txBox="1"/>
          <p:nvPr/>
        </p:nvSpPr>
        <p:spPr>
          <a:xfrm>
            <a:off x="381000" y="1408093"/>
            <a:ext cx="8839200" cy="954107"/>
          </a:xfrm>
          <a:prstGeom prst="rect">
            <a:avLst/>
          </a:prstGeom>
          <a:noFill/>
        </p:spPr>
        <p:txBody>
          <a:bodyPr wrap="square" rtlCol="0">
            <a:spAutoFit/>
          </a:bodyPr>
          <a:lstStyle/>
          <a:p>
            <a:r>
              <a:rPr lang="ro-RO" sz="2800" dirty="0">
                <a:solidFill>
                  <a:schemeClr val="accent6">
                    <a:lumMod val="75000"/>
                  </a:schemeClr>
                </a:solidFill>
                <a:latin typeface="Tahoma" panose="020B0604030504040204" pitchFamily="34" charset="0"/>
                <a:ea typeface="Tahoma" panose="020B0604030504040204" pitchFamily="34" charset="0"/>
              </a:rPr>
              <a:t>PREMII OBȚINUTE ÎN ANUL ȘCOLAR 2015-2016</a:t>
            </a:r>
          </a:p>
          <a:p>
            <a:endParaRPr lang="ro-RO" sz="2800" dirty="0">
              <a:solidFill>
                <a:schemeClr val="accent6">
                  <a:lumMod val="75000"/>
                </a:schemeClr>
              </a:solidFill>
            </a:endParaRPr>
          </a:p>
        </p:txBody>
      </p:sp>
    </p:spTree>
    <p:extLst>
      <p:ext uri="{BB962C8B-B14F-4D97-AF65-F5344CB8AC3E}">
        <p14:creationId xmlns:p14="http://schemas.microsoft.com/office/powerpoint/2010/main" val="2961872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96654"/>
            <a:ext cx="9906000" cy="698289"/>
          </a:xfrm>
        </p:spPr>
        <p:txBody>
          <a:bodyPr/>
          <a:lstStyle/>
          <a:p>
            <a:pPr algn="ctr" eaLnBrk="1" hangingPunct="1"/>
            <a:r>
              <a:rPr lang="ro-RO" altLang="ro-RO" sz="2800" b="1" dirty="0">
                <a:solidFill>
                  <a:schemeClr val="tx2">
                    <a:lumMod val="60000"/>
                    <a:lumOff val="40000"/>
                  </a:schemeClr>
                </a:solidFill>
                <a:latin typeface="Tahoma" pitchFamily="34" charset="0"/>
                <a:cs typeface="Tahoma" pitchFamily="34" charset="0"/>
              </a:rPr>
              <a:t>REZULTATE 2015-2016 - OLIMPIADE ŞI CONCURSURI</a:t>
            </a: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38</a:t>
            </a:fld>
            <a:endParaRPr lang="ro-RO" sz="1000">
              <a:solidFill>
                <a:schemeClr val="tx2">
                  <a:shade val="50000"/>
                </a:schemeClr>
              </a:solidFill>
            </a:endParaRPr>
          </a:p>
        </p:txBody>
      </p:sp>
      <p:sp>
        <p:nvSpPr>
          <p:cNvPr id="50180" name="AutoShape 10">
            <a:hlinkClick r:id="rId2" action="ppaction://hlinksldjump"/>
          </p:cNvPr>
          <p:cNvSpPr>
            <a:spLocks noChangeArrowheads="1"/>
          </p:cNvSpPr>
          <p:nvPr/>
        </p:nvSpPr>
        <p:spPr bwMode="auto">
          <a:xfrm rot="10800000">
            <a:off x="8992170" y="6190629"/>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5" name="Rectangle 2"/>
          <p:cNvSpPr>
            <a:spLocks noChangeArrowheads="1"/>
          </p:cNvSpPr>
          <p:nvPr/>
        </p:nvSpPr>
        <p:spPr bwMode="auto">
          <a:xfrm>
            <a:off x="609600" y="1090224"/>
            <a:ext cx="5875113"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1" hangingPunct="1"/>
            <a:r>
              <a:rPr lang="vi-VN" sz="2400" dirty="0">
                <a:latin typeface="Calibri" pitchFamily="34" charset="0"/>
                <a:ea typeface="Times New Roman" pitchFamily="18" charset="0"/>
                <a:cs typeface="Arial" pitchFamily="34" charset="0"/>
              </a:rPr>
              <a:t>Olimpiada de informatică</a:t>
            </a:r>
            <a:r>
              <a:rPr lang="ro-RO" sz="2400" dirty="0">
                <a:latin typeface="Calibri" pitchFamily="34" charset="0"/>
                <a:ea typeface="Times New Roman" pitchFamily="18" charset="0"/>
                <a:cs typeface="Arial" pitchFamily="34" charset="0"/>
              </a:rPr>
              <a:t> </a:t>
            </a:r>
            <a:r>
              <a:rPr kumimoji="0" lang="ro-RO" sz="2400" i="0" u="none" strike="noStrike" cap="none" normalizeH="0" baseline="0" dirty="0">
                <a:ln>
                  <a:noFill/>
                </a:ln>
                <a:effectLst/>
                <a:latin typeface="Calibri" pitchFamily="34" charset="0"/>
                <a:ea typeface="Times New Roman" pitchFamily="18" charset="0"/>
                <a:cs typeface="Arial" pitchFamily="34" charset="0"/>
              </a:rPr>
              <a:t>- Etapa națională</a:t>
            </a:r>
            <a:endParaRPr kumimoji="0" lang="ro-RO" sz="4000" i="0" u="none" strike="noStrike" cap="none" normalizeH="0" baseline="0" dirty="0">
              <a:ln>
                <a:noFill/>
              </a:ln>
              <a:effectLst/>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91673109"/>
              </p:ext>
            </p:extLst>
          </p:nvPr>
        </p:nvGraphicFramePr>
        <p:xfrm>
          <a:off x="266796" y="1752600"/>
          <a:ext cx="9550875" cy="1811667"/>
        </p:xfrm>
        <a:graphic>
          <a:graphicData uri="http://schemas.openxmlformats.org/drawingml/2006/table">
            <a:tbl>
              <a:tblPr>
                <a:tableStyleId>{5C22544A-7EE6-4342-B048-85BDC9FD1C3A}</a:tableStyleId>
              </a:tblPr>
              <a:tblGrid>
                <a:gridCol w="1943004">
                  <a:extLst>
                    <a:ext uri="{9D8B030D-6E8A-4147-A177-3AD203B41FA5}">
                      <a16:colId xmlns:a16="http://schemas.microsoft.com/office/drawing/2014/main" xmlns="" val="20000"/>
                    </a:ext>
                  </a:extLst>
                </a:gridCol>
                <a:gridCol w="549275">
                  <a:extLst>
                    <a:ext uri="{9D8B030D-6E8A-4147-A177-3AD203B41FA5}">
                      <a16:colId xmlns:a16="http://schemas.microsoft.com/office/drawing/2014/main" xmlns="" val="20001"/>
                    </a:ext>
                  </a:extLst>
                </a:gridCol>
                <a:gridCol w="2992247">
                  <a:extLst>
                    <a:ext uri="{9D8B030D-6E8A-4147-A177-3AD203B41FA5}">
                      <a16:colId xmlns:a16="http://schemas.microsoft.com/office/drawing/2014/main" xmlns="" val="20002"/>
                    </a:ext>
                  </a:extLst>
                </a:gridCol>
                <a:gridCol w="1592834">
                  <a:extLst>
                    <a:ext uri="{9D8B030D-6E8A-4147-A177-3AD203B41FA5}">
                      <a16:colId xmlns:a16="http://schemas.microsoft.com/office/drawing/2014/main" xmlns="" val="20003"/>
                    </a:ext>
                  </a:extLst>
                </a:gridCol>
                <a:gridCol w="720915">
                  <a:extLst>
                    <a:ext uri="{9D8B030D-6E8A-4147-A177-3AD203B41FA5}">
                      <a16:colId xmlns:a16="http://schemas.microsoft.com/office/drawing/2014/main" xmlns="" val="20004"/>
                    </a:ext>
                  </a:extLst>
                </a:gridCol>
                <a:gridCol w="1752600">
                  <a:extLst>
                    <a:ext uri="{9D8B030D-6E8A-4147-A177-3AD203B41FA5}">
                      <a16:colId xmlns:a16="http://schemas.microsoft.com/office/drawing/2014/main" xmlns="" val="20005"/>
                    </a:ext>
                  </a:extLst>
                </a:gridCol>
              </a:tblGrid>
              <a:tr h="817257">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Numele și prenumele elevului</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Clasa</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vi-VN" sz="1400" b="1" u="none" strike="noStrike" dirty="0">
                          <a:effectLst/>
                          <a:latin typeface="Tahoma" panose="020B0604030504040204" pitchFamily="34" charset="0"/>
                          <a:ea typeface="Tahoma" panose="020B0604030504040204" pitchFamily="34" charset="0"/>
                          <a:cs typeface="Tahoma" panose="020B0604030504040204" pitchFamily="34" charset="0"/>
                        </a:rPr>
                        <a:t>Unitatea de învățământ</a:t>
                      </a:r>
                      <a:endParaRPr lang="vi-VN"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Localitatea</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Premiul obținut</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vi-VN" sz="1400" b="1" u="none" strike="noStrike" dirty="0">
                          <a:effectLst/>
                          <a:latin typeface="Tahoma" panose="020B0604030504040204" pitchFamily="34" charset="0"/>
                          <a:ea typeface="Tahoma" panose="020B0604030504040204" pitchFamily="34" charset="0"/>
                          <a:cs typeface="Tahoma" panose="020B0604030504040204" pitchFamily="34" charset="0"/>
                        </a:rPr>
                        <a:t>Profesor pregătitor</a:t>
                      </a:r>
                      <a:endParaRPr lang="vi-VN"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81310">
                <a:tc>
                  <a:txBody>
                    <a:bodyPr/>
                    <a:lstStyle/>
                    <a:p>
                      <a:pPr algn="l" fontAlgn="b"/>
                      <a:r>
                        <a:rPr lang="hu-HU"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Vitalyos Norbert</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hu-HU"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Liceul Teoretic "Nagy Mózes"</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Târgu Secuiesc</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hu-HU"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Medalie argint</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Budai Edit</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462426">
                <a:tc>
                  <a:txBody>
                    <a:bodyPr/>
                    <a:lstStyle/>
                    <a:p>
                      <a:pPr algn="l" fontAlgn="b"/>
                      <a:r>
                        <a:rPr lang="hu-HU"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Tumó Szilard-Zsolt</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hu-HU"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Colegiul Național "Székely Mikó"</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Sfântu Gheorghe</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hu-HU"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Medalie bronz</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Kubánda Miklós</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7" name="Rectangle 2"/>
          <p:cNvSpPr>
            <a:spLocks noChangeArrowheads="1"/>
          </p:cNvSpPr>
          <p:nvPr/>
        </p:nvSpPr>
        <p:spPr bwMode="auto">
          <a:xfrm>
            <a:off x="609600" y="3805535"/>
            <a:ext cx="76200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1" hangingPunct="1"/>
            <a:r>
              <a:rPr lang="vi-VN" sz="2400" dirty="0">
                <a:latin typeface="Calibri" pitchFamily="34" charset="0"/>
                <a:ea typeface="Times New Roman" pitchFamily="18" charset="0"/>
                <a:cs typeface="Arial" pitchFamily="34" charset="0"/>
              </a:rPr>
              <a:t>Olimpiada de</a:t>
            </a:r>
            <a:r>
              <a:rPr lang="ro-RO" sz="2400" dirty="0">
                <a:latin typeface="Calibri" pitchFamily="34" charset="0"/>
                <a:ea typeface="Times New Roman" pitchFamily="18" charset="0"/>
                <a:cs typeface="Arial" pitchFamily="34" charset="0"/>
              </a:rPr>
              <a:t> tehnologia informației </a:t>
            </a:r>
            <a:r>
              <a:rPr kumimoji="0" lang="ro-RO" sz="2400" i="0" u="none" strike="noStrike" cap="none" normalizeH="0" baseline="0" dirty="0">
                <a:ln>
                  <a:noFill/>
                </a:ln>
                <a:effectLst/>
                <a:latin typeface="Calibri" pitchFamily="34" charset="0"/>
                <a:ea typeface="Times New Roman" pitchFamily="18" charset="0"/>
                <a:cs typeface="Arial" pitchFamily="34" charset="0"/>
              </a:rPr>
              <a:t>- Etapa națională</a:t>
            </a:r>
            <a:endParaRPr kumimoji="0" lang="ro-RO" sz="4000" i="0" u="none" strike="noStrike" cap="none" normalizeH="0" baseline="0" dirty="0">
              <a:ln>
                <a:noFill/>
              </a:ln>
              <a:effectLst/>
              <a:latin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75802904"/>
              </p:ext>
            </p:extLst>
          </p:nvPr>
        </p:nvGraphicFramePr>
        <p:xfrm>
          <a:off x="366909" y="4495800"/>
          <a:ext cx="9386691" cy="1558302"/>
        </p:xfrm>
        <a:graphic>
          <a:graphicData uri="http://schemas.openxmlformats.org/drawingml/2006/table">
            <a:tbl>
              <a:tblPr>
                <a:tableStyleId>{5C22544A-7EE6-4342-B048-85BDC9FD1C3A}</a:tableStyleId>
              </a:tblPr>
              <a:tblGrid>
                <a:gridCol w="1447799">
                  <a:extLst>
                    <a:ext uri="{9D8B030D-6E8A-4147-A177-3AD203B41FA5}">
                      <a16:colId xmlns:a16="http://schemas.microsoft.com/office/drawing/2014/main" xmlns="" val="20000"/>
                    </a:ext>
                  </a:extLst>
                </a:gridCol>
                <a:gridCol w="549275">
                  <a:extLst>
                    <a:ext uri="{9D8B030D-6E8A-4147-A177-3AD203B41FA5}">
                      <a16:colId xmlns:a16="http://schemas.microsoft.com/office/drawing/2014/main" xmlns="" val="20001"/>
                    </a:ext>
                  </a:extLst>
                </a:gridCol>
                <a:gridCol w="2757107">
                  <a:extLst>
                    <a:ext uri="{9D8B030D-6E8A-4147-A177-3AD203B41FA5}">
                      <a16:colId xmlns:a16="http://schemas.microsoft.com/office/drawing/2014/main" xmlns="" val="20002"/>
                    </a:ext>
                  </a:extLst>
                </a:gridCol>
                <a:gridCol w="1640586">
                  <a:extLst>
                    <a:ext uri="{9D8B030D-6E8A-4147-A177-3AD203B41FA5}">
                      <a16:colId xmlns:a16="http://schemas.microsoft.com/office/drawing/2014/main" xmlns="" val="20003"/>
                    </a:ext>
                  </a:extLst>
                </a:gridCol>
                <a:gridCol w="914239">
                  <a:extLst>
                    <a:ext uri="{9D8B030D-6E8A-4147-A177-3AD203B41FA5}">
                      <a16:colId xmlns:a16="http://schemas.microsoft.com/office/drawing/2014/main" xmlns="" val="20004"/>
                    </a:ext>
                  </a:extLst>
                </a:gridCol>
                <a:gridCol w="2077685">
                  <a:extLst>
                    <a:ext uri="{9D8B030D-6E8A-4147-A177-3AD203B41FA5}">
                      <a16:colId xmlns:a16="http://schemas.microsoft.com/office/drawing/2014/main" xmlns="" val="20005"/>
                    </a:ext>
                  </a:extLst>
                </a:gridCol>
              </a:tblGrid>
              <a:tr h="817257">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Numele și prenumele elevului</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Clasa</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vi-VN" sz="1400" b="1" u="none" strike="noStrike" dirty="0">
                          <a:effectLst/>
                          <a:latin typeface="Tahoma" panose="020B0604030504040204" pitchFamily="34" charset="0"/>
                          <a:ea typeface="Tahoma" panose="020B0604030504040204" pitchFamily="34" charset="0"/>
                          <a:cs typeface="Tahoma" panose="020B0604030504040204" pitchFamily="34" charset="0"/>
                        </a:rPr>
                        <a:t>Unitatea de învățământ</a:t>
                      </a:r>
                      <a:endParaRPr lang="vi-VN"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Localitatea</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Premiul </a:t>
                      </a:r>
                    </a:p>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obținut</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vi-VN" sz="1400" b="1" u="none" strike="noStrike" dirty="0">
                          <a:effectLst/>
                          <a:latin typeface="Tahoma" panose="020B0604030504040204" pitchFamily="34" charset="0"/>
                          <a:ea typeface="Tahoma" panose="020B0604030504040204" pitchFamily="34" charset="0"/>
                          <a:cs typeface="Tahoma" panose="020B0604030504040204" pitchFamily="34" charset="0"/>
                        </a:rPr>
                        <a:t>Profesor pregătitor</a:t>
                      </a:r>
                      <a:endParaRPr lang="vi-VN"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81310">
                <a:tc>
                  <a:txBody>
                    <a:bodyPr/>
                    <a:lstStyle/>
                    <a:p>
                      <a:pPr algn="l" fontAlgn="b"/>
                      <a:r>
                        <a:rPr lang="hu-HU"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Neșa Rareș</a:t>
                      </a: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Liceul Teoretic ”Mircea Eliade”</a:t>
                      </a: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vi-VN"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Întosura Buzăului</a:t>
                      </a: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Mențiune/Medalie argint</a:t>
                      </a: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Boian Nicolae Dionisie, Neșa Alin</a:t>
                      </a:r>
                    </a:p>
                  </a:txBody>
                  <a:tcPr marL="9525" marR="9525" marT="9525"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805714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0383951"/>
              </p:ext>
            </p:extLst>
          </p:nvPr>
        </p:nvGraphicFramePr>
        <p:xfrm>
          <a:off x="220023" y="2514600"/>
          <a:ext cx="9197359" cy="1463040"/>
        </p:xfrm>
        <a:graphic>
          <a:graphicData uri="http://schemas.openxmlformats.org/drawingml/2006/table">
            <a:tbl>
              <a:tblPr>
                <a:tableStyleId>{5C22544A-7EE6-4342-B048-85BDC9FD1C3A}</a:tableStyleId>
              </a:tblPr>
              <a:tblGrid>
                <a:gridCol w="2311419">
                  <a:extLst>
                    <a:ext uri="{9D8B030D-6E8A-4147-A177-3AD203B41FA5}">
                      <a16:colId xmlns:a16="http://schemas.microsoft.com/office/drawing/2014/main" xmlns="" val="20000"/>
                    </a:ext>
                  </a:extLst>
                </a:gridCol>
                <a:gridCol w="571566">
                  <a:extLst>
                    <a:ext uri="{9D8B030D-6E8A-4147-A177-3AD203B41FA5}">
                      <a16:colId xmlns:a16="http://schemas.microsoft.com/office/drawing/2014/main" xmlns="" val="20001"/>
                    </a:ext>
                  </a:extLst>
                </a:gridCol>
                <a:gridCol w="2765030">
                  <a:extLst>
                    <a:ext uri="{9D8B030D-6E8A-4147-A177-3AD203B41FA5}">
                      <a16:colId xmlns:a16="http://schemas.microsoft.com/office/drawing/2014/main" xmlns="" val="20002"/>
                    </a:ext>
                  </a:extLst>
                </a:gridCol>
                <a:gridCol w="1190939">
                  <a:extLst>
                    <a:ext uri="{9D8B030D-6E8A-4147-A177-3AD203B41FA5}">
                      <a16:colId xmlns:a16="http://schemas.microsoft.com/office/drawing/2014/main" xmlns="" val="20003"/>
                    </a:ext>
                  </a:extLst>
                </a:gridCol>
                <a:gridCol w="871388">
                  <a:extLst>
                    <a:ext uri="{9D8B030D-6E8A-4147-A177-3AD203B41FA5}">
                      <a16:colId xmlns:a16="http://schemas.microsoft.com/office/drawing/2014/main" xmlns="" val="20004"/>
                    </a:ext>
                  </a:extLst>
                </a:gridCol>
                <a:gridCol w="1487017">
                  <a:extLst>
                    <a:ext uri="{9D8B030D-6E8A-4147-A177-3AD203B41FA5}">
                      <a16:colId xmlns:a16="http://schemas.microsoft.com/office/drawing/2014/main" xmlns="" val="20005"/>
                    </a:ext>
                  </a:extLst>
                </a:gridCol>
              </a:tblGrid>
              <a:tr h="676542">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Numele și prenumele </a:t>
                      </a:r>
                    </a:p>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elevului</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167" marR="9167" marT="916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Clasa</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167" marR="9167" marT="916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vi-VN" sz="1400" b="1" u="none" strike="noStrike" dirty="0">
                          <a:effectLst/>
                          <a:latin typeface="Tahoma" panose="020B0604030504040204" pitchFamily="34" charset="0"/>
                          <a:ea typeface="Tahoma" panose="020B0604030504040204" pitchFamily="34" charset="0"/>
                          <a:cs typeface="Tahoma" panose="020B0604030504040204" pitchFamily="34" charset="0"/>
                        </a:rPr>
                        <a:t>Unitatea de învățământ</a:t>
                      </a:r>
                      <a:endParaRPr lang="vi-VN"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167" marR="9167" marT="916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Localitatea</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167" marR="9167" marT="916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Premiul obținut</a:t>
                      </a:r>
                      <a:endParaRPr lang="ro-RO"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167" marR="9167" marT="916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vi-VN" sz="1400" b="1" u="none" strike="noStrike" dirty="0">
                          <a:effectLst/>
                          <a:latin typeface="Tahoma" panose="020B0604030504040204" pitchFamily="34" charset="0"/>
                          <a:ea typeface="Tahoma" panose="020B0604030504040204" pitchFamily="34" charset="0"/>
                          <a:cs typeface="Tahoma" panose="020B0604030504040204" pitchFamily="34" charset="0"/>
                        </a:rPr>
                        <a:t>Profesor</a:t>
                      </a:r>
                      <a:endParaRPr lang="ro-RO" sz="1400" b="1" u="none" strike="noStrike" dirty="0">
                        <a:effectLst/>
                        <a:latin typeface="Tahoma" panose="020B0604030504040204" pitchFamily="34" charset="0"/>
                        <a:ea typeface="Tahoma" panose="020B0604030504040204" pitchFamily="34" charset="0"/>
                        <a:cs typeface="Tahoma" panose="020B0604030504040204" pitchFamily="34" charset="0"/>
                      </a:endParaRPr>
                    </a:p>
                    <a:p>
                      <a:pPr algn="ctr" fontAlgn="b"/>
                      <a:r>
                        <a:rPr lang="vi-VN" sz="1400" b="1" u="none" strike="noStrike" dirty="0">
                          <a:effectLst/>
                          <a:latin typeface="Tahoma" panose="020B0604030504040204" pitchFamily="34" charset="0"/>
                          <a:ea typeface="Tahoma" panose="020B0604030504040204" pitchFamily="34" charset="0"/>
                          <a:cs typeface="Tahoma" panose="020B0604030504040204" pitchFamily="34" charset="0"/>
                        </a:rPr>
                        <a:t>pregătitor</a:t>
                      </a:r>
                      <a:endParaRPr lang="vi-VN"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167" marR="9167" marT="916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93249">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Zsigmond János Botond</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Liceul Teoretic "Nagy Mózes"</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Tg. Secuiesc</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hu-HU"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II</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Budai Edit</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93249">
                <a:tc>
                  <a:txBody>
                    <a:bodyPr/>
                    <a:lstStyle/>
                    <a:p>
                      <a:pPr algn="l" fontAlgn="b"/>
                      <a:r>
                        <a:rPr lang="vi-VN"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Talpă Diana</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r"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Liceul Teoretic "Nagy Mózes"</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Tg. Secuiesc</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l" fontAlgn="b"/>
                      <a:r>
                        <a:rPr lang="hu-HU"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Sleghel Izabella</a:t>
                      </a:r>
                    </a:p>
                  </a:txBody>
                  <a:tcPr marL="9525" marR="9525" marT="9525"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50178" name="Rectangle 2"/>
          <p:cNvSpPr>
            <a:spLocks noGrp="1" noChangeArrowheads="1"/>
          </p:cNvSpPr>
          <p:nvPr>
            <p:ph type="title"/>
          </p:nvPr>
        </p:nvSpPr>
        <p:spPr>
          <a:xfrm>
            <a:off x="0" y="163786"/>
            <a:ext cx="9906000" cy="670893"/>
          </a:xfrm>
        </p:spPr>
        <p:txBody>
          <a:bodyPr/>
          <a:lstStyle/>
          <a:p>
            <a:pPr algn="ctr" eaLnBrk="1" hangingPunct="1"/>
            <a:r>
              <a:rPr lang="ro-RO" altLang="ro-RO" sz="2800" b="1" dirty="0">
                <a:solidFill>
                  <a:schemeClr val="tx2">
                    <a:lumMod val="60000"/>
                    <a:lumOff val="40000"/>
                  </a:schemeClr>
                </a:solidFill>
                <a:latin typeface="Tahoma" pitchFamily="34" charset="0"/>
                <a:cs typeface="Tahoma" pitchFamily="34" charset="0"/>
              </a:rPr>
              <a:t>REZULTATE 2015-2016 - OLIMPIADE ŞI CONCURSURI</a:t>
            </a: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39</a:t>
            </a:fld>
            <a:endParaRPr lang="ro-RO" sz="1000">
              <a:solidFill>
                <a:schemeClr val="tx2">
                  <a:shade val="50000"/>
                </a:schemeClr>
              </a:solidFill>
            </a:endParaRPr>
          </a:p>
        </p:txBody>
      </p:sp>
      <p:sp>
        <p:nvSpPr>
          <p:cNvPr id="9" name="Rectangle 1"/>
          <p:cNvSpPr>
            <a:spLocks noChangeArrowheads="1"/>
          </p:cNvSpPr>
          <p:nvPr/>
        </p:nvSpPr>
        <p:spPr bwMode="auto">
          <a:xfrm>
            <a:off x="327641" y="1380345"/>
            <a:ext cx="8917959"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o-RO" sz="2400" dirty="0"/>
              <a:t>Concursul multidisciplinar “Bolyai Farkas” </a:t>
            </a:r>
          </a:p>
          <a:p>
            <a:pPr algn="ctr"/>
            <a:r>
              <a:rPr lang="ro-RO" sz="2400" dirty="0"/>
              <a:t>Etapa națională</a:t>
            </a:r>
          </a:p>
        </p:txBody>
      </p:sp>
      <p:sp>
        <p:nvSpPr>
          <p:cNvPr id="7" name="AutoShape 10">
            <a:hlinkClick r:id="rId2" action="ppaction://hlinksldjump"/>
          </p:cNvPr>
          <p:cNvSpPr>
            <a:spLocks noChangeArrowheads="1"/>
          </p:cNvSpPr>
          <p:nvPr/>
        </p:nvSpPr>
        <p:spPr bwMode="auto">
          <a:xfrm>
            <a:off x="8956675" y="6223000"/>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772319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4</a:t>
            </a:fld>
            <a:endParaRPr lang="ro-RO" sz="1000">
              <a:solidFill>
                <a:schemeClr val="tx2">
                  <a:shade val="50000"/>
                </a:schemeClr>
              </a:solidFill>
            </a:endParaRPr>
          </a:p>
        </p:txBody>
      </p:sp>
      <p:sp>
        <p:nvSpPr>
          <p:cNvPr id="21508" name="AutoShape 10">
            <a:hlinkClick r:id="rId3" action="ppaction://hlinksldjump"/>
          </p:cNvPr>
          <p:cNvSpPr>
            <a:spLocks noChangeArrowheads="1"/>
          </p:cNvSpPr>
          <p:nvPr/>
        </p:nvSpPr>
        <p:spPr bwMode="auto">
          <a:xfrm rot="10800000">
            <a:off x="9245210" y="6230938"/>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Title 1"/>
          <p:cNvSpPr>
            <a:spLocks noGrp="1"/>
          </p:cNvSpPr>
          <p:nvPr>
            <p:ph type="title"/>
          </p:nvPr>
        </p:nvSpPr>
        <p:spPr>
          <a:xfrm>
            <a:off x="428626" y="228600"/>
            <a:ext cx="8239125" cy="1052736"/>
          </a:xfrm>
        </p:spPr>
        <p:txBody>
          <a:bodyPr/>
          <a:lstStyle/>
          <a:p>
            <a:pPr algn="ctr"/>
            <a:r>
              <a:rPr lang="ro-RO" sz="3200" dirty="0">
                <a:solidFill>
                  <a:schemeClr val="tx2">
                    <a:lumMod val="60000"/>
                    <a:lumOff val="40000"/>
                  </a:schemeClr>
                </a:solidFill>
                <a:effectLst>
                  <a:outerShdw blurRad="38100" dist="38100" dir="2700000" algn="tl">
                    <a:srgbClr val="000000"/>
                  </a:outerShdw>
                </a:effectLst>
                <a:latin typeface="Tahoma" pitchFamily="34" charset="0"/>
              </a:rPr>
              <a:t>I.1. INSPECȚIA ȘCOLARĂ </a:t>
            </a:r>
            <a:br>
              <a:rPr lang="ro-RO" sz="3200" dirty="0">
                <a:solidFill>
                  <a:schemeClr val="tx2">
                    <a:lumMod val="60000"/>
                    <a:lumOff val="40000"/>
                  </a:schemeClr>
                </a:solidFill>
                <a:effectLst>
                  <a:outerShdw blurRad="38100" dist="38100" dir="2700000" algn="tl">
                    <a:srgbClr val="000000"/>
                  </a:outerShdw>
                </a:effectLst>
                <a:latin typeface="Tahoma" pitchFamily="34" charset="0"/>
              </a:rPr>
            </a:br>
            <a:r>
              <a:rPr lang="ro-RO" sz="3200" dirty="0">
                <a:solidFill>
                  <a:schemeClr val="tx2">
                    <a:lumMod val="60000"/>
                    <a:lumOff val="40000"/>
                  </a:schemeClr>
                </a:solidFill>
                <a:effectLst>
                  <a:outerShdw blurRad="38100" dist="38100" dir="2700000" algn="tl">
                    <a:srgbClr val="000000"/>
                  </a:outerShdw>
                </a:effectLst>
                <a:latin typeface="Tahoma" pitchFamily="34" charset="0"/>
              </a:rPr>
              <a:t>ÎN ANUL ȘCOLAR 2015-</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en-US" sz="3200" dirty="0"/>
          </a:p>
        </p:txBody>
      </p:sp>
      <p:graphicFrame>
        <p:nvGraphicFramePr>
          <p:cNvPr id="9" name="Chart 8"/>
          <p:cNvGraphicFramePr>
            <a:graphicFrameLocks/>
          </p:cNvGraphicFramePr>
          <p:nvPr>
            <p:extLst>
              <p:ext uri="{D42A27DB-BD31-4B8C-83A1-F6EECF244321}">
                <p14:modId xmlns:p14="http://schemas.microsoft.com/office/powerpoint/2010/main" val="633285621"/>
              </p:ext>
            </p:extLst>
          </p:nvPr>
        </p:nvGraphicFramePr>
        <p:xfrm>
          <a:off x="428626" y="1360710"/>
          <a:ext cx="8915400" cy="49654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28600"/>
            <a:ext cx="9906000" cy="838200"/>
          </a:xfrm>
        </p:spPr>
        <p:txBody>
          <a:bodyPr>
            <a:noAutofit/>
          </a:bodyPr>
          <a:lstStyle/>
          <a:p>
            <a:pPr lvl="2" algn="ctr" eaLnBrk="1" hangingPunct="1"/>
            <a:r>
              <a:rPr lang="ro-RO" altLang="ro-RO" sz="2800" b="1" kern="1200" dirty="0">
                <a:solidFill>
                  <a:schemeClr val="tx2">
                    <a:lumMod val="60000"/>
                    <a:lumOff val="40000"/>
                  </a:schemeClr>
                </a:solidFill>
                <a:latin typeface="Tahoma" pitchFamily="34" charset="0"/>
                <a:ea typeface="+mj-ea"/>
                <a:cs typeface="Tahoma" pitchFamily="34" charset="0"/>
              </a:rPr>
              <a:t>RESURSE UMANE</a:t>
            </a: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40</a:t>
            </a:fld>
            <a:endParaRPr lang="ro-RO" sz="1000">
              <a:solidFill>
                <a:schemeClr val="tx2">
                  <a:shade val="50000"/>
                </a:schemeClr>
              </a:solidFill>
            </a:endParaRPr>
          </a:p>
        </p:txBody>
      </p:sp>
      <p:sp>
        <p:nvSpPr>
          <p:cNvPr id="4" name="Dreptunghi 3"/>
          <p:cNvSpPr/>
          <p:nvPr/>
        </p:nvSpPr>
        <p:spPr>
          <a:xfrm>
            <a:off x="1143000" y="1081305"/>
            <a:ext cx="7830990" cy="400110"/>
          </a:xfrm>
          <a:prstGeom prst="rect">
            <a:avLst/>
          </a:prstGeom>
          <a:ln>
            <a:solidFill>
              <a:schemeClr val="tx1"/>
            </a:solidFill>
          </a:ln>
        </p:spPr>
        <p:txBody>
          <a:bodyPr wrap="none">
            <a:spAutoFit/>
          </a:bodyPr>
          <a:lstStyle/>
          <a:p>
            <a:r>
              <a:rPr lang="ro-RO" altLang="ro-RO" sz="2000" dirty="0">
                <a:solidFill>
                  <a:schemeClr val="accent6">
                    <a:lumMod val="75000"/>
                  </a:schemeClr>
                </a:solidFill>
                <a:latin typeface="Tahoma" pitchFamily="34" charset="0"/>
              </a:rPr>
              <a:t>RESURSE UMANE</a:t>
            </a:r>
            <a:r>
              <a:rPr lang="en-US" altLang="ro-RO" sz="2000" dirty="0">
                <a:solidFill>
                  <a:schemeClr val="accent6">
                    <a:lumMod val="75000"/>
                  </a:schemeClr>
                </a:solidFill>
                <a:latin typeface="Tahoma" pitchFamily="34" charset="0"/>
              </a:rPr>
              <a:t> – </a:t>
            </a:r>
            <a:r>
              <a:rPr lang="ro-RO" altLang="ro-RO" sz="2000" dirty="0">
                <a:solidFill>
                  <a:schemeClr val="accent6">
                    <a:lumMod val="75000"/>
                  </a:schemeClr>
                </a:solidFill>
                <a:latin typeface="Tahoma" pitchFamily="34" charset="0"/>
              </a:rPr>
              <a:t>INFORMATICĂ– AN ŞCOLAR 2015-2016</a:t>
            </a:r>
            <a:endParaRPr lang="ro-RO" sz="2000" dirty="0">
              <a:solidFill>
                <a:schemeClr val="accent6">
                  <a:lumMod val="75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2376078770"/>
              </p:ext>
            </p:extLst>
          </p:nvPr>
        </p:nvGraphicFramePr>
        <p:xfrm>
          <a:off x="685800" y="1657350"/>
          <a:ext cx="3443288" cy="2038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2604390820"/>
              </p:ext>
            </p:extLst>
          </p:nvPr>
        </p:nvGraphicFramePr>
        <p:xfrm>
          <a:off x="4992122" y="1657351"/>
          <a:ext cx="3805238" cy="2081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771931395"/>
              </p:ext>
            </p:extLst>
          </p:nvPr>
        </p:nvGraphicFramePr>
        <p:xfrm>
          <a:off x="357188" y="3871634"/>
          <a:ext cx="3771900" cy="2549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779127580"/>
              </p:ext>
            </p:extLst>
          </p:nvPr>
        </p:nvGraphicFramePr>
        <p:xfrm>
          <a:off x="4224316" y="3827176"/>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5" name="AutoShape 10">
            <a:hlinkClick r:id="rId6" action="ppaction://hlinksldjump"/>
          </p:cNvPr>
          <p:cNvSpPr>
            <a:spLocks noChangeArrowheads="1"/>
          </p:cNvSpPr>
          <p:nvPr/>
        </p:nvSpPr>
        <p:spPr bwMode="auto">
          <a:xfrm>
            <a:off x="9067800" y="6072847"/>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646441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62525" y="293492"/>
            <a:ext cx="9144000" cy="990600"/>
          </a:xfrm>
        </p:spPr>
        <p:txBody>
          <a:bodyPr>
            <a:noAutofit/>
          </a:bodyPr>
          <a:lstStyle/>
          <a:p>
            <a:pPr algn="ctr">
              <a:defRPr/>
            </a:pPr>
            <a:r>
              <a:rPr lang="ro-RO" altLang="hu-HU" sz="24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II.1</a:t>
            </a:r>
            <a:r>
              <a:rPr lang="ro-RO" altLang="hu-HU" sz="2400" b="1"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en-US" altLang="hu-HU" sz="28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STRUCTURA ANULUI </a:t>
            </a:r>
            <a:r>
              <a:rPr lang="ro-RO" altLang="hu-HU" sz="28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Ş</a:t>
            </a:r>
            <a:r>
              <a:rPr lang="en-US" altLang="hu-HU" sz="28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COLAR 2016-2017</a:t>
            </a:r>
            <a:r>
              <a:rPr lang="ro-RO" altLang="hu-HU" sz="28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br>
              <a:rPr lang="ro-RO" altLang="hu-HU" sz="28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ro-RO" altLang="hu-HU" sz="24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aprobată prin OMENCȘ</a:t>
            </a:r>
            <a:r>
              <a:rPr lang="en-US" altLang="hu-HU" sz="24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ro-RO" altLang="hu-HU" sz="24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nr. 4577</a:t>
            </a:r>
            <a:r>
              <a:rPr lang="en-US" altLang="hu-HU" sz="24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/201</a:t>
            </a:r>
            <a:r>
              <a:rPr lang="ro-RO" altLang="hu-HU" sz="24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6 din 20.07.2016</a:t>
            </a:r>
            <a:endParaRPr lang="en-US" sz="1600" b="1" dirty="0">
              <a:solidFill>
                <a:schemeClr val="tx2">
                  <a:lumMod val="60000"/>
                  <a:lumOff val="40000"/>
                </a:schemeClr>
              </a:solidFill>
              <a:effectLst>
                <a:outerShdw blurRad="38100" dist="38100" dir="2700000" algn="tl">
                  <a:srgbClr val="000000"/>
                </a:outerShdw>
              </a:effectLst>
              <a:latin typeface="Tahoma" pitchFamily="34" charset="0"/>
              <a:ea typeface="Tahoma" panose="020B0604030504040204" pitchFamily="34" charset="0"/>
              <a:cs typeface="Tahoma" panose="020B0604030504040204" pitchFamily="34" charset="0"/>
            </a:endParaRPr>
          </a:p>
        </p:txBody>
      </p:sp>
      <p:sp>
        <p:nvSpPr>
          <p:cNvPr id="8" name="Content Placeholder 2"/>
          <p:cNvSpPr>
            <a:spLocks noGrp="1"/>
          </p:cNvSpPr>
          <p:nvPr>
            <p:ph idx="1"/>
          </p:nvPr>
        </p:nvSpPr>
        <p:spPr>
          <a:xfrm>
            <a:off x="304800" y="1447800"/>
            <a:ext cx="9601200" cy="5117275"/>
          </a:xfrm>
        </p:spPr>
        <p:txBody>
          <a:bodyPr>
            <a:noAutofit/>
          </a:bodyPr>
          <a:lstStyle/>
          <a:p>
            <a:pPr>
              <a:buFontTx/>
              <a:buNone/>
            </a:pPr>
            <a:r>
              <a:rPr lang="ro-RO" altLang="hu-HU" sz="2000" b="1" dirty="0">
                <a:latin typeface="Tahoma" panose="020B0604030504040204" pitchFamily="34" charset="0"/>
                <a:ea typeface="Tahoma" panose="020B0604030504040204" pitchFamily="34" charset="0"/>
                <a:cs typeface="Tahoma" panose="020B0604030504040204" pitchFamily="34" charset="0"/>
              </a:rPr>
              <a:t>Art.1 </a:t>
            </a:r>
            <a:r>
              <a:rPr lang="en-US" altLang="hu-HU" sz="2000" dirty="0">
                <a:latin typeface="Tahoma" panose="020B0604030504040204" pitchFamily="34" charset="0"/>
                <a:ea typeface="Tahoma" panose="020B0604030504040204" pitchFamily="34" charset="0"/>
                <a:cs typeface="Tahoma" panose="020B0604030504040204" pitchFamily="34" charset="0"/>
              </a:rPr>
              <a:t>(1)</a:t>
            </a:r>
            <a:r>
              <a:rPr lang="en-US" altLang="hu-HU" sz="2000" dirty="0" err="1">
                <a:latin typeface="Tahoma" panose="020B0604030504040204" pitchFamily="34" charset="0"/>
                <a:ea typeface="Tahoma" panose="020B0604030504040204" pitchFamily="34" charset="0"/>
                <a:cs typeface="Tahoma" panose="020B0604030504040204" pitchFamily="34" charset="0"/>
              </a:rPr>
              <a:t>Anul</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err="1">
                <a:latin typeface="Tahoma" panose="020B0604030504040204" pitchFamily="34" charset="0"/>
                <a:ea typeface="Tahoma" panose="020B0604030504040204" pitchFamily="34" charset="0"/>
                <a:cs typeface="Tahoma" panose="020B0604030504040204" pitchFamily="34" charset="0"/>
              </a:rPr>
              <a:t>şcolar</a:t>
            </a:r>
            <a:r>
              <a:rPr lang="en-US" altLang="hu-HU" sz="2000" dirty="0">
                <a:latin typeface="Tahoma" panose="020B0604030504040204" pitchFamily="34" charset="0"/>
                <a:ea typeface="Tahoma" panose="020B0604030504040204" pitchFamily="34" charset="0"/>
                <a:cs typeface="Tahoma" panose="020B0604030504040204" pitchFamily="34" charset="0"/>
              </a:rPr>
              <a:t> 2016-2017 are </a:t>
            </a:r>
            <a:r>
              <a:rPr lang="en-US" altLang="hu-HU" sz="2000" b="1" dirty="0">
                <a:latin typeface="Tahoma" panose="020B0604030504040204" pitchFamily="34" charset="0"/>
                <a:ea typeface="Tahoma" panose="020B0604030504040204" pitchFamily="34" charset="0"/>
                <a:cs typeface="Tahoma" panose="020B0604030504040204" pitchFamily="34" charset="0"/>
              </a:rPr>
              <a:t>35 de </a:t>
            </a:r>
            <a:r>
              <a:rPr lang="en-US" altLang="hu-HU" sz="2000" b="1" dirty="0" err="1">
                <a:latin typeface="Tahoma" panose="020B0604030504040204" pitchFamily="34" charset="0"/>
                <a:ea typeface="Tahoma" panose="020B0604030504040204" pitchFamily="34" charset="0"/>
                <a:cs typeface="Tahoma" panose="020B0604030504040204" pitchFamily="34" charset="0"/>
              </a:rPr>
              <a:t>săptămâni</a:t>
            </a:r>
            <a:r>
              <a:rPr lang="en-US" altLang="hu-HU" sz="2000" b="1" dirty="0">
                <a:latin typeface="Tahoma" panose="020B0604030504040204" pitchFamily="34" charset="0"/>
                <a:ea typeface="Tahoma" panose="020B0604030504040204" pitchFamily="34" charset="0"/>
                <a:cs typeface="Tahoma" panose="020B0604030504040204" pitchFamily="34" charset="0"/>
              </a:rPr>
              <a:t> </a:t>
            </a:r>
            <a:r>
              <a:rPr lang="en-US" altLang="hu-HU" sz="2000" dirty="0">
                <a:latin typeface="Tahoma" panose="020B0604030504040204" pitchFamily="34" charset="0"/>
                <a:ea typeface="Tahoma" panose="020B0604030504040204" pitchFamily="34" charset="0"/>
                <a:cs typeface="Tahoma" panose="020B0604030504040204" pitchFamily="34" charset="0"/>
              </a:rPr>
              <a:t>de </a:t>
            </a:r>
            <a:r>
              <a:rPr lang="en-US" altLang="hu-HU" sz="2000" dirty="0" err="1">
                <a:latin typeface="Tahoma" panose="020B0604030504040204" pitchFamily="34" charset="0"/>
                <a:ea typeface="Tahoma" panose="020B0604030504040204" pitchFamily="34" charset="0"/>
                <a:cs typeface="Tahoma" panose="020B0604030504040204" pitchFamily="34" charset="0"/>
              </a:rPr>
              <a:t>cursuri</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err="1">
                <a:latin typeface="Tahoma" panose="020B0604030504040204" pitchFamily="34" charset="0"/>
                <a:ea typeface="Tahoma" panose="020B0604030504040204" pitchFamily="34" charset="0"/>
                <a:cs typeface="Tahoma" panose="020B0604030504040204" pitchFamily="34" charset="0"/>
              </a:rPr>
              <a:t>însumând</a:t>
            </a:r>
            <a:r>
              <a:rPr lang="en-US" altLang="hu-HU" sz="2000" dirty="0">
                <a:latin typeface="Tahoma" panose="020B0604030504040204" pitchFamily="34" charset="0"/>
                <a:ea typeface="Tahoma" panose="020B0604030504040204" pitchFamily="34" charset="0"/>
                <a:cs typeface="Tahoma" panose="020B0604030504040204" pitchFamily="34" charset="0"/>
              </a:rPr>
              <a:t> </a:t>
            </a:r>
          </a:p>
          <a:p>
            <a:pPr>
              <a:buFontTx/>
              <a:buNone/>
            </a:pPr>
            <a:r>
              <a:rPr lang="en-US" altLang="hu-HU" sz="2000" dirty="0">
                <a:latin typeface="Tahoma" panose="020B0604030504040204" pitchFamily="34" charset="0"/>
                <a:ea typeface="Tahoma" panose="020B0604030504040204" pitchFamily="34" charset="0"/>
                <a:cs typeface="Tahoma" panose="020B0604030504040204" pitchFamily="34" charset="0"/>
              </a:rPr>
              <a:t>169 de </a:t>
            </a:r>
            <a:r>
              <a:rPr lang="en-US" altLang="hu-HU" sz="2000" dirty="0" err="1">
                <a:latin typeface="Tahoma" panose="020B0604030504040204" pitchFamily="34" charset="0"/>
                <a:ea typeface="Tahoma" panose="020B0604030504040204" pitchFamily="34" charset="0"/>
                <a:cs typeface="Tahoma" panose="020B0604030504040204" pitchFamily="34" charset="0"/>
              </a:rPr>
              <a:t>zile</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err="1">
                <a:latin typeface="Tahoma" panose="020B0604030504040204" pitchFamily="34" charset="0"/>
                <a:ea typeface="Tahoma" panose="020B0604030504040204" pitchFamily="34" charset="0"/>
                <a:cs typeface="Tahoma" panose="020B0604030504040204" pitchFamily="34" charset="0"/>
              </a:rPr>
              <a:t>lucrătoare</a:t>
            </a:r>
            <a:r>
              <a:rPr lang="en-US" altLang="hu-HU" sz="2000" dirty="0">
                <a:latin typeface="Tahoma" panose="020B0604030504040204" pitchFamily="34" charset="0"/>
                <a:ea typeface="Tahoma" panose="020B0604030504040204" pitchFamily="34" charset="0"/>
                <a:cs typeface="Tahoma" panose="020B0604030504040204" pitchFamily="34" charset="0"/>
              </a:rPr>
              <a:t>. </a:t>
            </a:r>
          </a:p>
          <a:p>
            <a:pPr>
              <a:buFontTx/>
              <a:buNone/>
            </a:pPr>
            <a:r>
              <a:rPr lang="ro-RO"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a:latin typeface="Tahoma" panose="020B0604030504040204" pitchFamily="34" charset="0"/>
                <a:ea typeface="Tahoma" panose="020B0604030504040204" pitchFamily="34" charset="0"/>
                <a:cs typeface="Tahoma" panose="020B0604030504040204" pitchFamily="34" charset="0"/>
              </a:rPr>
              <a:t>(2)</a:t>
            </a:r>
            <a:r>
              <a:rPr lang="en-US" altLang="hu-HU" sz="2000" dirty="0" err="1">
                <a:latin typeface="Tahoma" panose="020B0604030504040204" pitchFamily="34" charset="0"/>
                <a:ea typeface="Tahoma" panose="020B0604030504040204" pitchFamily="34" charset="0"/>
                <a:cs typeface="Tahoma" panose="020B0604030504040204" pitchFamily="34" charset="0"/>
              </a:rPr>
              <a:t>Prin</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err="1">
                <a:latin typeface="Tahoma" panose="020B0604030504040204" pitchFamily="34" charset="0"/>
                <a:ea typeface="Tahoma" panose="020B0604030504040204" pitchFamily="34" charset="0"/>
                <a:cs typeface="Tahoma" panose="020B0604030504040204" pitchFamily="34" charset="0"/>
              </a:rPr>
              <a:t>excepţie</a:t>
            </a:r>
            <a:r>
              <a:rPr lang="en-US" altLang="hu-HU" sz="2000" dirty="0">
                <a:latin typeface="Tahoma" panose="020B0604030504040204" pitchFamily="34" charset="0"/>
                <a:ea typeface="Tahoma" panose="020B0604030504040204" pitchFamily="34" charset="0"/>
                <a:cs typeface="Tahoma" panose="020B0604030504040204" pitchFamily="34" charset="0"/>
              </a:rPr>
              <a:t> de la </a:t>
            </a:r>
            <a:r>
              <a:rPr lang="en-US" altLang="hu-HU" sz="2000" dirty="0" err="1">
                <a:latin typeface="Tahoma" panose="020B0604030504040204" pitchFamily="34" charset="0"/>
                <a:ea typeface="Tahoma" panose="020B0604030504040204" pitchFamily="34" charset="0"/>
                <a:cs typeface="Tahoma" panose="020B0604030504040204" pitchFamily="34" charset="0"/>
              </a:rPr>
              <a:t>prevederile</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err="1">
                <a:latin typeface="Tahoma" panose="020B0604030504040204" pitchFamily="34" charset="0"/>
                <a:ea typeface="Tahoma" panose="020B0604030504040204" pitchFamily="34" charset="0"/>
                <a:cs typeface="Tahoma" panose="020B0604030504040204" pitchFamily="34" charset="0"/>
              </a:rPr>
              <a:t>alin</a:t>
            </a:r>
            <a:r>
              <a:rPr lang="en-US" altLang="hu-HU" sz="2000" dirty="0">
                <a:latin typeface="Tahoma" panose="020B0604030504040204" pitchFamily="34" charset="0"/>
                <a:ea typeface="Tahoma" panose="020B0604030504040204" pitchFamily="34" charset="0"/>
                <a:cs typeface="Tahoma" panose="020B0604030504040204" pitchFamily="34" charset="0"/>
              </a:rPr>
              <a:t>. (1) se </a:t>
            </a:r>
            <a:r>
              <a:rPr lang="en-US" altLang="hu-HU" sz="2000" dirty="0" err="1">
                <a:latin typeface="Tahoma" panose="020B0604030504040204" pitchFamily="34" charset="0"/>
                <a:ea typeface="Tahoma" panose="020B0604030504040204" pitchFamily="34" charset="0"/>
                <a:cs typeface="Tahoma" panose="020B0604030504040204" pitchFamily="34" charset="0"/>
              </a:rPr>
              <a:t>stabilesc</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err="1">
                <a:latin typeface="Tahoma" panose="020B0604030504040204" pitchFamily="34" charset="0"/>
                <a:ea typeface="Tahoma" panose="020B0604030504040204" pitchFamily="34" charset="0"/>
                <a:cs typeface="Tahoma" panose="020B0604030504040204" pitchFamily="34" charset="0"/>
              </a:rPr>
              <a:t>următoarele</a:t>
            </a:r>
            <a:r>
              <a:rPr lang="en-US" altLang="hu-HU" sz="2000" dirty="0">
                <a:latin typeface="Tahoma" panose="020B0604030504040204" pitchFamily="34" charset="0"/>
                <a:ea typeface="Tahoma" panose="020B0604030504040204" pitchFamily="34" charset="0"/>
                <a:cs typeface="Tahoma" panose="020B0604030504040204" pitchFamily="34" charset="0"/>
              </a:rPr>
              <a:t>: </a:t>
            </a:r>
          </a:p>
          <a:p>
            <a:pPr>
              <a:buFontTx/>
              <a:buNone/>
            </a:pPr>
            <a:r>
              <a:rPr lang="en-US" altLang="hu-HU" sz="2000" b="1" dirty="0">
                <a:latin typeface="Tahoma" panose="020B0604030504040204" pitchFamily="34" charset="0"/>
                <a:ea typeface="Tahoma" panose="020B0604030504040204" pitchFamily="34" charset="0"/>
                <a:cs typeface="Tahoma" panose="020B0604030504040204" pitchFamily="34" charset="0"/>
              </a:rPr>
              <a:t>a)</a:t>
            </a:r>
            <a:r>
              <a:rPr lang="en-US" altLang="hu-HU" sz="2000" b="1" dirty="0" err="1">
                <a:latin typeface="Tahoma" panose="020B0604030504040204" pitchFamily="34" charset="0"/>
                <a:ea typeface="Tahoma" panose="020B0604030504040204" pitchFamily="34" charset="0"/>
                <a:cs typeface="Tahoma" panose="020B0604030504040204" pitchFamily="34" charset="0"/>
              </a:rPr>
              <a:t>pentru</a:t>
            </a:r>
            <a:r>
              <a:rPr lang="en-US" altLang="hu-HU" sz="2000" b="1" dirty="0">
                <a:latin typeface="Tahoma" panose="020B0604030504040204" pitchFamily="34" charset="0"/>
                <a:ea typeface="Tahoma" panose="020B0604030504040204" pitchFamily="34" charset="0"/>
                <a:cs typeface="Tahoma" panose="020B0604030504040204" pitchFamily="34" charset="0"/>
              </a:rPr>
              <a:t> </a:t>
            </a:r>
            <a:r>
              <a:rPr lang="en-US" altLang="hu-HU" sz="2000" b="1" dirty="0" err="1">
                <a:latin typeface="Tahoma" panose="020B0604030504040204" pitchFamily="34" charset="0"/>
                <a:ea typeface="Tahoma" panose="020B0604030504040204" pitchFamily="34" charset="0"/>
                <a:cs typeface="Tahoma" panose="020B0604030504040204" pitchFamily="34" charset="0"/>
              </a:rPr>
              <a:t>clasele</a:t>
            </a:r>
            <a:r>
              <a:rPr lang="en-US" altLang="hu-HU" sz="2000" b="1" dirty="0">
                <a:latin typeface="Tahoma" panose="020B0604030504040204" pitchFamily="34" charset="0"/>
                <a:ea typeface="Tahoma" panose="020B0604030504040204" pitchFamily="34" charset="0"/>
                <a:cs typeface="Tahoma" panose="020B0604030504040204" pitchFamily="34" charset="0"/>
              </a:rPr>
              <a:t> </a:t>
            </a:r>
            <a:r>
              <a:rPr lang="en-US" altLang="hu-HU" sz="2000" b="1" dirty="0" err="1">
                <a:latin typeface="Tahoma" panose="020B0604030504040204" pitchFamily="34" charset="0"/>
                <a:ea typeface="Tahoma" panose="020B0604030504040204" pitchFamily="34" charset="0"/>
                <a:cs typeface="Tahoma" panose="020B0604030504040204" pitchFamily="34" charset="0"/>
              </a:rPr>
              <a:t>terminale</a:t>
            </a:r>
            <a:r>
              <a:rPr lang="en-US" altLang="hu-HU" sz="2000" b="1" dirty="0">
                <a:latin typeface="Tahoma" panose="020B0604030504040204" pitchFamily="34" charset="0"/>
                <a:ea typeface="Tahoma" panose="020B0604030504040204" pitchFamily="34" charset="0"/>
                <a:cs typeface="Tahoma" panose="020B0604030504040204" pitchFamily="34" charset="0"/>
              </a:rPr>
              <a:t> din </a:t>
            </a:r>
            <a:r>
              <a:rPr lang="en-US" altLang="hu-HU" sz="2000" b="1" dirty="0" err="1">
                <a:latin typeface="Tahoma" panose="020B0604030504040204" pitchFamily="34" charset="0"/>
                <a:ea typeface="Tahoma" panose="020B0604030504040204" pitchFamily="34" charset="0"/>
                <a:cs typeface="Tahoma" panose="020B0604030504040204" pitchFamily="34" charset="0"/>
              </a:rPr>
              <a:t>învăţământul</a:t>
            </a:r>
            <a:r>
              <a:rPr lang="en-US" altLang="hu-HU" sz="2000" b="1" dirty="0">
                <a:latin typeface="Tahoma" panose="020B0604030504040204" pitchFamily="34" charset="0"/>
                <a:ea typeface="Tahoma" panose="020B0604030504040204" pitchFamily="34" charset="0"/>
                <a:cs typeface="Tahoma" panose="020B0604030504040204" pitchFamily="34" charset="0"/>
              </a:rPr>
              <a:t> </a:t>
            </a:r>
            <a:r>
              <a:rPr lang="en-US" altLang="hu-HU" sz="2000" b="1" dirty="0" err="1">
                <a:latin typeface="Tahoma" panose="020B0604030504040204" pitchFamily="34" charset="0"/>
                <a:ea typeface="Tahoma" panose="020B0604030504040204" pitchFamily="34" charset="0"/>
                <a:cs typeface="Tahoma" panose="020B0604030504040204" pitchFamily="34" charset="0"/>
              </a:rPr>
              <a:t>liceal</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err="1">
                <a:latin typeface="Tahoma" panose="020B0604030504040204" pitchFamily="34" charset="0"/>
                <a:ea typeface="Tahoma" panose="020B0604030504040204" pitchFamily="34" charset="0"/>
                <a:cs typeface="Tahoma" panose="020B0604030504040204" pitchFamily="34" charset="0"/>
              </a:rPr>
              <a:t>anul</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err="1">
                <a:latin typeface="Tahoma" panose="020B0604030504040204" pitchFamily="34" charset="0"/>
                <a:ea typeface="Tahoma" panose="020B0604030504040204" pitchFamily="34" charset="0"/>
                <a:cs typeface="Tahoma" panose="020B0604030504040204" pitchFamily="34" charset="0"/>
              </a:rPr>
              <a:t>şcolar</a:t>
            </a:r>
            <a:r>
              <a:rPr lang="en-US" altLang="hu-HU" sz="2000" dirty="0">
                <a:latin typeface="Tahoma" panose="020B0604030504040204" pitchFamily="34" charset="0"/>
                <a:ea typeface="Tahoma" panose="020B0604030504040204" pitchFamily="34" charset="0"/>
                <a:cs typeface="Tahoma" panose="020B0604030504040204" pitchFamily="34" charset="0"/>
              </a:rPr>
              <a:t> are 32 </a:t>
            </a:r>
            <a:endParaRPr lang="ro-RO" altLang="hu-HU" sz="2000" dirty="0">
              <a:latin typeface="Tahoma" panose="020B0604030504040204" pitchFamily="34" charset="0"/>
              <a:ea typeface="Tahoma" panose="020B0604030504040204" pitchFamily="34" charset="0"/>
              <a:cs typeface="Tahoma" panose="020B0604030504040204" pitchFamily="34" charset="0"/>
            </a:endParaRPr>
          </a:p>
          <a:p>
            <a:pPr>
              <a:buFontTx/>
              <a:buNone/>
            </a:pPr>
            <a:r>
              <a:rPr lang="en-US" altLang="hu-HU" sz="2000" dirty="0">
                <a:latin typeface="Tahoma" panose="020B0604030504040204" pitchFamily="34" charset="0"/>
                <a:ea typeface="Tahoma" panose="020B0604030504040204" pitchFamily="34" charset="0"/>
                <a:cs typeface="Tahoma" panose="020B0604030504040204" pitchFamily="34" charset="0"/>
              </a:rPr>
              <a:t>de </a:t>
            </a:r>
            <a:r>
              <a:rPr lang="ro-RO" altLang="hu-HU" sz="2000" dirty="0">
                <a:latin typeface="Tahoma" panose="020B0604030504040204" pitchFamily="34" charset="0"/>
                <a:ea typeface="Tahoma" panose="020B0604030504040204" pitchFamily="34" charset="0"/>
                <a:cs typeface="Tahoma" panose="020B0604030504040204" pitchFamily="34" charset="0"/>
              </a:rPr>
              <a:t>s</a:t>
            </a:r>
            <a:r>
              <a:rPr lang="en-US" altLang="hu-HU" sz="2000" dirty="0" err="1">
                <a:latin typeface="Tahoma" panose="020B0604030504040204" pitchFamily="34" charset="0"/>
                <a:ea typeface="Tahoma" panose="020B0604030504040204" pitchFamily="34" charset="0"/>
                <a:cs typeface="Tahoma" panose="020B0604030504040204" pitchFamily="34" charset="0"/>
              </a:rPr>
              <a:t>ăptămâni</a:t>
            </a:r>
            <a:r>
              <a:rPr lang="en-US" altLang="hu-HU" sz="2000" dirty="0">
                <a:latin typeface="Tahoma" panose="020B0604030504040204" pitchFamily="34" charset="0"/>
                <a:ea typeface="Tahoma" panose="020B0604030504040204" pitchFamily="34" charset="0"/>
                <a:cs typeface="Tahoma" panose="020B0604030504040204" pitchFamily="34" charset="0"/>
              </a:rPr>
              <a:t> de </a:t>
            </a:r>
            <a:r>
              <a:rPr lang="en-US" altLang="hu-HU" sz="2000" dirty="0" err="1">
                <a:latin typeface="Tahoma" panose="020B0604030504040204" pitchFamily="34" charset="0"/>
                <a:ea typeface="Tahoma" panose="020B0604030504040204" pitchFamily="34" charset="0"/>
                <a:cs typeface="Tahoma" panose="020B0604030504040204" pitchFamily="34" charset="0"/>
              </a:rPr>
              <a:t>cursuri</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ro-RO" altLang="hu-HU" sz="2000" dirty="0">
                <a:latin typeface="Tahoma" panose="020B0604030504040204" pitchFamily="34" charset="0"/>
                <a:ea typeface="Tahoma" panose="020B0604030504040204" pitchFamily="34" charset="0"/>
                <a:cs typeface="Tahoma" panose="020B0604030504040204" pitchFamily="34" charset="0"/>
              </a:rPr>
              <a:t>și se încheie în data de </a:t>
            </a:r>
            <a:r>
              <a:rPr lang="ro-RO" altLang="hu-HU" sz="2000" b="1" dirty="0">
                <a:solidFill>
                  <a:srgbClr val="FF0000"/>
                </a:solidFill>
                <a:latin typeface="Tahoma" panose="020B0604030504040204" pitchFamily="34" charset="0"/>
                <a:ea typeface="Tahoma" panose="020B0604030504040204" pitchFamily="34" charset="0"/>
                <a:cs typeface="Tahoma" panose="020B0604030504040204" pitchFamily="34" charset="0"/>
              </a:rPr>
              <a:t>26</a:t>
            </a:r>
            <a:r>
              <a:rPr lang="en-US" altLang="hu-HU"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o-RO" altLang="hu-HU" sz="2000"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altLang="hu-HU" sz="2000" b="1" dirty="0">
                <a:solidFill>
                  <a:srgbClr val="FF0000"/>
                </a:solidFill>
                <a:latin typeface="Tahoma" panose="020B0604030504040204" pitchFamily="34" charset="0"/>
                <a:ea typeface="Tahoma" panose="020B0604030504040204" pitchFamily="34" charset="0"/>
                <a:cs typeface="Tahoma" panose="020B0604030504040204" pitchFamily="34" charset="0"/>
              </a:rPr>
              <a:t>201</a:t>
            </a:r>
            <a:r>
              <a:rPr lang="ro-RO" altLang="hu-HU" sz="2000" b="1" dirty="0">
                <a:solidFill>
                  <a:srgbClr val="FF0000"/>
                </a:solidFill>
                <a:latin typeface="Tahoma" panose="020B0604030504040204" pitchFamily="34" charset="0"/>
                <a:ea typeface="Tahoma" panose="020B0604030504040204" pitchFamily="34" charset="0"/>
                <a:cs typeface="Tahoma" panose="020B0604030504040204" pitchFamily="34" charset="0"/>
              </a:rPr>
              <a:t>7</a:t>
            </a:r>
            <a:r>
              <a:rPr lang="en-US" altLang="hu-HU" sz="2000" b="1" dirty="0">
                <a:latin typeface="Tahoma" panose="020B0604030504040204" pitchFamily="34" charset="0"/>
                <a:ea typeface="Tahoma" panose="020B0604030504040204" pitchFamily="34" charset="0"/>
                <a:cs typeface="Tahoma" panose="020B0604030504040204" pitchFamily="34" charset="0"/>
              </a:rPr>
              <a:t>; </a:t>
            </a:r>
          </a:p>
          <a:p>
            <a:pPr>
              <a:buFontTx/>
              <a:buNone/>
            </a:pPr>
            <a:r>
              <a:rPr lang="en-US" altLang="hu-HU" sz="2000" b="1" dirty="0">
                <a:latin typeface="Tahoma" panose="020B0604030504040204" pitchFamily="34" charset="0"/>
                <a:ea typeface="Tahoma" panose="020B0604030504040204" pitchFamily="34" charset="0"/>
                <a:cs typeface="Tahoma" panose="020B0604030504040204" pitchFamily="34" charset="0"/>
              </a:rPr>
              <a:t>b)</a:t>
            </a:r>
            <a:r>
              <a:rPr lang="en-US" altLang="hu-HU" sz="2000" b="1" dirty="0" err="1">
                <a:latin typeface="Tahoma" panose="020B0604030504040204" pitchFamily="34" charset="0"/>
                <a:ea typeface="Tahoma" panose="020B0604030504040204" pitchFamily="34" charset="0"/>
                <a:cs typeface="Tahoma" panose="020B0604030504040204" pitchFamily="34" charset="0"/>
              </a:rPr>
              <a:t>pentru</a:t>
            </a:r>
            <a:r>
              <a:rPr lang="en-US" altLang="hu-HU" sz="2000" b="1" dirty="0">
                <a:latin typeface="Tahoma" panose="020B0604030504040204" pitchFamily="34" charset="0"/>
                <a:ea typeface="Tahoma" panose="020B0604030504040204" pitchFamily="34" charset="0"/>
                <a:cs typeface="Tahoma" panose="020B0604030504040204" pitchFamily="34" charset="0"/>
              </a:rPr>
              <a:t> </a:t>
            </a:r>
            <a:r>
              <a:rPr lang="en-US" altLang="hu-HU" sz="2000" b="1" dirty="0" err="1">
                <a:latin typeface="Tahoma" panose="020B0604030504040204" pitchFamily="34" charset="0"/>
                <a:ea typeface="Tahoma" panose="020B0604030504040204" pitchFamily="34" charset="0"/>
                <a:cs typeface="Tahoma" panose="020B0604030504040204" pitchFamily="34" charset="0"/>
              </a:rPr>
              <a:t>clasa</a:t>
            </a:r>
            <a:r>
              <a:rPr lang="en-US" altLang="hu-HU" sz="2000" b="1" dirty="0">
                <a:latin typeface="Tahoma" panose="020B0604030504040204" pitchFamily="34" charset="0"/>
                <a:ea typeface="Tahoma" panose="020B0604030504040204" pitchFamily="34" charset="0"/>
                <a:cs typeface="Tahoma" panose="020B0604030504040204" pitchFamily="34" charset="0"/>
              </a:rPr>
              <a:t> a VIII-a, </a:t>
            </a:r>
            <a:r>
              <a:rPr lang="en-US" altLang="hu-HU" sz="2000" dirty="0" err="1">
                <a:latin typeface="Tahoma" panose="020B0604030504040204" pitchFamily="34" charset="0"/>
                <a:ea typeface="Tahoma" panose="020B0604030504040204" pitchFamily="34" charset="0"/>
                <a:cs typeface="Tahoma" panose="020B0604030504040204" pitchFamily="34" charset="0"/>
              </a:rPr>
              <a:t>anul</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en-US" altLang="hu-HU" sz="2000" dirty="0" err="1">
                <a:latin typeface="Tahoma" panose="020B0604030504040204" pitchFamily="34" charset="0"/>
                <a:ea typeface="Tahoma" panose="020B0604030504040204" pitchFamily="34" charset="0"/>
                <a:cs typeface="Tahoma" panose="020B0604030504040204" pitchFamily="34" charset="0"/>
              </a:rPr>
              <a:t>şcolar</a:t>
            </a:r>
            <a:r>
              <a:rPr lang="en-US" altLang="hu-HU" sz="2000" dirty="0">
                <a:latin typeface="Tahoma" panose="020B0604030504040204" pitchFamily="34" charset="0"/>
                <a:ea typeface="Tahoma" panose="020B0604030504040204" pitchFamily="34" charset="0"/>
                <a:cs typeface="Tahoma" panose="020B0604030504040204" pitchFamily="34" charset="0"/>
              </a:rPr>
              <a:t> are 3</a:t>
            </a:r>
            <a:r>
              <a:rPr lang="ro-RO" altLang="hu-HU" sz="2000" dirty="0">
                <a:latin typeface="Tahoma" panose="020B0604030504040204" pitchFamily="34" charset="0"/>
                <a:ea typeface="Tahoma" panose="020B0604030504040204" pitchFamily="34" charset="0"/>
                <a:cs typeface="Tahoma" panose="020B0604030504040204" pitchFamily="34" charset="0"/>
              </a:rPr>
              <a:t>4 </a:t>
            </a:r>
            <a:r>
              <a:rPr lang="en-US" altLang="hu-HU" sz="2000" dirty="0">
                <a:latin typeface="Tahoma" panose="020B0604030504040204" pitchFamily="34" charset="0"/>
                <a:ea typeface="Tahoma" panose="020B0604030504040204" pitchFamily="34" charset="0"/>
                <a:cs typeface="Tahoma" panose="020B0604030504040204" pitchFamily="34" charset="0"/>
              </a:rPr>
              <a:t>de </a:t>
            </a:r>
            <a:r>
              <a:rPr lang="en-US" altLang="hu-HU" sz="2000" dirty="0" err="1">
                <a:latin typeface="Tahoma" panose="020B0604030504040204" pitchFamily="34" charset="0"/>
                <a:ea typeface="Tahoma" panose="020B0604030504040204" pitchFamily="34" charset="0"/>
                <a:cs typeface="Tahoma" panose="020B0604030504040204" pitchFamily="34" charset="0"/>
              </a:rPr>
              <a:t>săptămâni</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ro-RO" altLang="hu-HU" sz="2000" dirty="0">
                <a:latin typeface="Tahoma" panose="020B0604030504040204" pitchFamily="34" charset="0"/>
                <a:ea typeface="Tahoma" panose="020B0604030504040204" pitchFamily="34" charset="0"/>
                <a:cs typeface="Tahoma" panose="020B0604030504040204" pitchFamily="34" charset="0"/>
              </a:rPr>
              <a:t>s</a:t>
            </a:r>
            <a:r>
              <a:rPr lang="en-US" altLang="hu-HU" sz="2000" dirty="0" err="1">
                <a:latin typeface="Tahoma" panose="020B0604030504040204" pitchFamily="34" charset="0"/>
                <a:ea typeface="Tahoma" panose="020B0604030504040204" pitchFamily="34" charset="0"/>
                <a:cs typeface="Tahoma" panose="020B0604030504040204" pitchFamily="34" charset="0"/>
              </a:rPr>
              <a:t>ăptămâni</a:t>
            </a:r>
            <a:r>
              <a:rPr lang="en-US" altLang="hu-HU" sz="2000" dirty="0">
                <a:latin typeface="Tahoma" panose="020B0604030504040204" pitchFamily="34" charset="0"/>
                <a:ea typeface="Tahoma" panose="020B0604030504040204" pitchFamily="34" charset="0"/>
                <a:cs typeface="Tahoma" panose="020B0604030504040204" pitchFamily="34" charset="0"/>
              </a:rPr>
              <a:t> de </a:t>
            </a:r>
            <a:endParaRPr lang="ro-RO" altLang="hu-HU" sz="2000" dirty="0">
              <a:latin typeface="Tahoma" panose="020B0604030504040204" pitchFamily="34" charset="0"/>
              <a:ea typeface="Tahoma" panose="020B0604030504040204" pitchFamily="34" charset="0"/>
              <a:cs typeface="Tahoma" panose="020B0604030504040204" pitchFamily="34" charset="0"/>
            </a:endParaRPr>
          </a:p>
          <a:p>
            <a:pPr>
              <a:buFontTx/>
              <a:buNone/>
            </a:pPr>
            <a:r>
              <a:rPr lang="en-US" altLang="hu-HU" sz="2000" dirty="0" err="1">
                <a:latin typeface="Tahoma" panose="020B0604030504040204" pitchFamily="34" charset="0"/>
                <a:ea typeface="Tahoma" panose="020B0604030504040204" pitchFamily="34" charset="0"/>
                <a:cs typeface="Tahoma" panose="020B0604030504040204" pitchFamily="34" charset="0"/>
              </a:rPr>
              <a:t>cursuri</a:t>
            </a:r>
            <a:r>
              <a:rPr lang="en-US" altLang="hu-HU" sz="2000" dirty="0">
                <a:latin typeface="Tahoma" panose="020B0604030504040204" pitchFamily="34" charset="0"/>
                <a:ea typeface="Tahoma" panose="020B0604030504040204" pitchFamily="34" charset="0"/>
                <a:cs typeface="Tahoma" panose="020B0604030504040204" pitchFamily="34" charset="0"/>
              </a:rPr>
              <a:t> </a:t>
            </a:r>
            <a:r>
              <a:rPr lang="ro-RO" altLang="hu-HU" sz="2000" dirty="0">
                <a:latin typeface="Tahoma" panose="020B0604030504040204" pitchFamily="34" charset="0"/>
                <a:ea typeface="Tahoma" panose="020B0604030504040204" pitchFamily="34" charset="0"/>
                <a:cs typeface="Tahoma" panose="020B0604030504040204" pitchFamily="34" charset="0"/>
              </a:rPr>
              <a:t>și se încheie în data de </a:t>
            </a:r>
            <a:r>
              <a:rPr lang="ro-RO" altLang="hu-HU" sz="2000" b="1" dirty="0">
                <a:solidFill>
                  <a:srgbClr val="FF0000"/>
                </a:solidFill>
                <a:latin typeface="Tahoma" panose="020B0604030504040204" pitchFamily="34" charset="0"/>
                <a:ea typeface="Tahoma" panose="020B0604030504040204" pitchFamily="34" charset="0"/>
                <a:cs typeface="Tahoma" panose="020B0604030504040204" pitchFamily="34" charset="0"/>
              </a:rPr>
              <a:t>9</a:t>
            </a:r>
            <a:r>
              <a:rPr lang="en-US" altLang="hu-HU"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hu-HU"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iunie</a:t>
            </a:r>
            <a:r>
              <a:rPr lang="en-US" altLang="hu-HU" sz="2000" b="1" dirty="0">
                <a:solidFill>
                  <a:srgbClr val="FF0000"/>
                </a:solidFill>
                <a:latin typeface="Tahoma" panose="020B0604030504040204" pitchFamily="34" charset="0"/>
                <a:ea typeface="Tahoma" panose="020B0604030504040204" pitchFamily="34" charset="0"/>
                <a:cs typeface="Tahoma" panose="020B0604030504040204" pitchFamily="34" charset="0"/>
              </a:rPr>
              <a:t> 201</a:t>
            </a:r>
            <a:r>
              <a:rPr lang="ro-RO" altLang="hu-HU" sz="2000" b="1" dirty="0">
                <a:solidFill>
                  <a:srgbClr val="FF0000"/>
                </a:solidFill>
                <a:latin typeface="Tahoma" panose="020B0604030504040204" pitchFamily="34" charset="0"/>
                <a:ea typeface="Tahoma" panose="020B0604030504040204" pitchFamily="34" charset="0"/>
                <a:cs typeface="Tahoma" panose="020B0604030504040204" pitchFamily="34" charset="0"/>
              </a:rPr>
              <a:t>7</a:t>
            </a:r>
            <a:r>
              <a:rPr lang="en-US" altLang="hu-HU" sz="2000" b="1" dirty="0">
                <a:latin typeface="Tahoma" panose="020B0604030504040204" pitchFamily="34" charset="0"/>
                <a:ea typeface="Tahoma" panose="020B0604030504040204" pitchFamily="34" charset="0"/>
                <a:cs typeface="Tahoma" panose="020B0604030504040204" pitchFamily="34" charset="0"/>
              </a:rPr>
              <a:t>;</a:t>
            </a:r>
            <a:endParaRPr lang="ro-RO" altLang="hu-HU" sz="2000" b="1" dirty="0">
              <a:latin typeface="Tahoma" panose="020B0604030504040204" pitchFamily="34" charset="0"/>
              <a:ea typeface="Tahoma" panose="020B0604030504040204" pitchFamily="34" charset="0"/>
              <a:cs typeface="Tahoma" panose="020B0604030504040204" pitchFamily="34" charset="0"/>
            </a:endParaRPr>
          </a:p>
          <a:p>
            <a:pPr>
              <a:buFontTx/>
              <a:buNone/>
            </a:pPr>
            <a:r>
              <a:rPr lang="ro-RO" altLang="hu-HU" sz="2000" b="1" dirty="0">
                <a:latin typeface="Tahoma" panose="020B0604030504040204" pitchFamily="34" charset="0"/>
                <a:ea typeface="Tahoma" panose="020B0604030504040204" pitchFamily="34" charset="0"/>
                <a:cs typeface="Tahoma" panose="020B0604030504040204" pitchFamily="34" charset="0"/>
              </a:rPr>
              <a:t>c) </a:t>
            </a:r>
            <a:r>
              <a:rPr lang="ro-RO" altLang="hu-HU" sz="2000" dirty="0">
                <a:latin typeface="Tahoma" panose="020B0604030504040204" pitchFamily="34" charset="0"/>
                <a:ea typeface="Tahoma" panose="020B0604030504040204" pitchFamily="34" charset="0"/>
                <a:cs typeface="Tahoma" panose="020B0604030504040204" pitchFamily="34" charset="0"/>
              </a:rPr>
              <a:t>Durata cursurilor este cea stabilită prin planurile-cadru de învățământ în </a:t>
            </a:r>
          </a:p>
          <a:p>
            <a:pPr>
              <a:buFontTx/>
              <a:buNone/>
            </a:pPr>
            <a:r>
              <a:rPr lang="ro-RO" altLang="hu-HU" sz="2000" dirty="0">
                <a:latin typeface="Tahoma" panose="020B0604030504040204" pitchFamily="34" charset="0"/>
                <a:ea typeface="Tahoma" panose="020B0604030504040204" pitchFamily="34" charset="0"/>
                <a:cs typeface="Tahoma" panose="020B0604030504040204" pitchFamily="34" charset="0"/>
              </a:rPr>
              <a:t>vigoare pentru:</a:t>
            </a:r>
          </a:p>
          <a:p>
            <a:pPr>
              <a:buFont typeface="Wingdings" panose="05000000000000000000" pitchFamily="2" charset="2"/>
              <a:buChar char="Ø"/>
            </a:pPr>
            <a:r>
              <a:rPr lang="ro-RO" altLang="hu-HU" sz="2000" dirty="0">
                <a:latin typeface="Tahoma" panose="020B0604030504040204" pitchFamily="34" charset="0"/>
                <a:ea typeface="Tahoma" panose="020B0604030504040204" pitchFamily="34" charset="0"/>
                <a:cs typeface="Tahoma" panose="020B0604030504040204" pitchFamily="34" charset="0"/>
              </a:rPr>
              <a:t>Clasele din învățământ liceal  - filiera tehnologică, cu excepția claselor terminale</a:t>
            </a:r>
          </a:p>
          <a:p>
            <a:pPr>
              <a:buFont typeface="Wingdings" panose="05000000000000000000" pitchFamily="2" charset="2"/>
              <a:buChar char="Ø"/>
            </a:pPr>
            <a:r>
              <a:rPr lang="ro-RO" altLang="hu-HU" sz="2000" dirty="0">
                <a:latin typeface="Tahoma" panose="020B0604030504040204" pitchFamily="34" charset="0"/>
                <a:ea typeface="Tahoma" panose="020B0604030504040204" pitchFamily="34" charset="0"/>
                <a:cs typeface="Tahoma" panose="020B0604030504040204" pitchFamily="34" charset="0"/>
              </a:rPr>
              <a:t>Clasele din învățământul profesional</a:t>
            </a:r>
          </a:p>
          <a:p>
            <a:pPr>
              <a:buFont typeface="Wingdings" panose="05000000000000000000" pitchFamily="2" charset="2"/>
              <a:buChar char="Ø"/>
            </a:pPr>
            <a:r>
              <a:rPr lang="ro-RO" altLang="hu-HU" sz="2000" dirty="0">
                <a:latin typeface="Tahoma" panose="020B0604030504040204" pitchFamily="34" charset="0"/>
                <a:ea typeface="Tahoma" panose="020B0604030504040204" pitchFamily="34" charset="0"/>
                <a:cs typeface="Tahoma" panose="020B0604030504040204" pitchFamily="34" charset="0"/>
              </a:rPr>
              <a:t>Învățământul postliceal</a:t>
            </a:r>
            <a:endParaRPr lang="en-US" altLang="hu-HU" sz="2000" dirty="0">
              <a:latin typeface="Tahoma" panose="020B0604030504040204" pitchFamily="34" charset="0"/>
              <a:ea typeface="Tahoma" panose="020B0604030504040204" pitchFamily="34" charset="0"/>
              <a:cs typeface="Tahoma" panose="020B0604030504040204" pitchFamily="34" charset="0"/>
            </a:endParaRPr>
          </a:p>
          <a:p>
            <a:pPr>
              <a:buFontTx/>
              <a:buNone/>
            </a:pPr>
            <a:r>
              <a:rPr lang="ro-RO" altLang="hu-HU" sz="2000" dirty="0">
                <a:latin typeface="Tahoma" panose="020B0604030504040204" pitchFamily="34" charset="0"/>
                <a:ea typeface="Tahoma" panose="020B0604030504040204" pitchFamily="34" charset="0"/>
                <a:cs typeface="Tahoma" panose="020B0604030504040204" pitchFamily="34" charset="0"/>
              </a:rPr>
              <a:t>d) Pentru învățământul special (clasele IX-XI), filiera tehnologică, durata cursurilor este de 37 săptămâni, însumând 179 de zile lucrătoare</a:t>
            </a:r>
            <a:endParaRPr lang="en-US" altLang="hu-HU" sz="20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5"/>
          <p:cNvSpPr>
            <a:spLocks noGrp="1" noChangeArrowheads="1"/>
          </p:cNvSpPr>
          <p:nvPr>
            <p:ph type="sldNum" sz="quarter" idx="12"/>
          </p:nvPr>
        </p:nvSpPr>
        <p:spPr/>
        <p:txBody>
          <a:bodyPr/>
          <a:lstStyle/>
          <a:p>
            <a:pPr>
              <a:defRPr/>
            </a:pPr>
            <a:fld id="{C6A21EC5-1933-4304-89C4-7C896175460C}" type="slidenum">
              <a:rPr lang="ro-RO"/>
              <a:pPr>
                <a:defRPr/>
              </a:pPr>
              <a:t>41</a:t>
            </a:fld>
            <a:endParaRPr lang="ro-RO"/>
          </a:p>
        </p:txBody>
      </p:sp>
      <p:sp>
        <p:nvSpPr>
          <p:cNvPr id="52229" name="AutoShape 4">
            <a:hlinkClick r:id="rId3" action="ppaction://hlinksldjump"/>
          </p:cNvPr>
          <p:cNvSpPr>
            <a:spLocks noChangeArrowheads="1"/>
          </p:cNvSpPr>
          <p:nvPr/>
        </p:nvSpPr>
        <p:spPr bwMode="auto">
          <a:xfrm>
            <a:off x="8534400" y="6412675"/>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413659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774700" y="609600"/>
            <a:ext cx="8521700" cy="990600"/>
          </a:xfrm>
        </p:spPr>
        <p:txBody>
          <a:bodyPr>
            <a:noAutofit/>
          </a:bodyPr>
          <a:lstStyle/>
          <a:p>
            <a:pPr algn="ctr">
              <a:lnSpc>
                <a:spcPct val="150000"/>
              </a:lnSpc>
              <a:spcBef>
                <a:spcPts val="0"/>
              </a:spcBef>
              <a:defRPr/>
            </a:pPr>
            <a:r>
              <a:rPr lang="en-US" altLang="hu-HU" sz="2800" b="1"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STRUCTURA ANULUI </a:t>
            </a:r>
            <a:r>
              <a:rPr lang="ro-RO" altLang="hu-HU" sz="2800" b="1"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Ş</a:t>
            </a:r>
            <a:r>
              <a:rPr lang="en-US" altLang="hu-HU" sz="2800" b="1"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COLAR 2016-2017</a:t>
            </a:r>
            <a:r>
              <a:rPr lang="ro-RO" altLang="hu-HU" sz="2800" b="1"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br>
              <a:rPr lang="ro-RO" altLang="hu-HU" sz="2800" b="1"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ro-RO" altLang="hu-HU" sz="2400" b="1"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aprobată prin OMENCȘ</a:t>
            </a:r>
            <a:r>
              <a:rPr lang="en-US" altLang="hu-HU" sz="2400" b="1"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ro-RO" altLang="hu-HU" sz="24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nr. 4577</a:t>
            </a:r>
            <a:r>
              <a:rPr lang="en-US" altLang="hu-HU" sz="24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/201</a:t>
            </a:r>
            <a:r>
              <a:rPr lang="ro-RO" altLang="hu-HU" sz="24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6 din 20.07.2016</a:t>
            </a:r>
            <a:endParaRPr lang="en-US" sz="1800" b="1" dirty="0">
              <a:solidFill>
                <a:schemeClr val="tx2">
                  <a:lumMod val="60000"/>
                  <a:lumOff val="40000"/>
                </a:schemeClr>
              </a:solidFill>
              <a:effectLst>
                <a:outerShdw blurRad="38100" dist="38100" dir="2700000" algn="tl">
                  <a:srgbClr val="000000"/>
                </a:outerShdw>
              </a:effectLst>
              <a:latin typeface="Tahoma" pitchFamily="34" charset="0"/>
              <a:ea typeface="Tahoma" panose="020B0604030504040204" pitchFamily="34" charset="0"/>
              <a:cs typeface="Tahoma" panose="020B0604030504040204" pitchFamily="34" charset="0"/>
            </a:endParaRPr>
          </a:p>
        </p:txBody>
      </p:sp>
      <p:sp>
        <p:nvSpPr>
          <p:cNvPr id="9" name="Content Placeholder 2"/>
          <p:cNvSpPr>
            <a:spLocks noGrp="1"/>
          </p:cNvSpPr>
          <p:nvPr>
            <p:ph idx="1"/>
          </p:nvPr>
        </p:nvSpPr>
        <p:spPr>
          <a:xfrm>
            <a:off x="381000" y="2039112"/>
            <a:ext cx="9144000" cy="2456687"/>
          </a:xfrm>
        </p:spPr>
        <p:txBody>
          <a:bodyPr>
            <a:noAutofit/>
          </a:bodyPr>
          <a:lstStyle/>
          <a:p>
            <a:pPr>
              <a:buFontTx/>
              <a:buNone/>
            </a:pPr>
            <a:r>
              <a:rPr lang="ro-RO" altLang="hu-HU" sz="2000" b="1" dirty="0">
                <a:latin typeface="Tahoma" panose="020B0604030504040204" pitchFamily="34" charset="0"/>
                <a:ea typeface="Tahoma" panose="020B0604030504040204" pitchFamily="34" charset="0"/>
                <a:cs typeface="Tahoma" panose="020B0604030504040204" pitchFamily="34" charset="0"/>
              </a:rPr>
              <a:t>Art.5  	</a:t>
            </a:r>
            <a:r>
              <a:rPr lang="ro-RO" altLang="hu-HU" sz="2000" dirty="0">
                <a:latin typeface="Tahoma" panose="020B0604030504040204" pitchFamily="34" charset="0"/>
                <a:ea typeface="Tahoma" panose="020B0604030504040204" pitchFamily="34" charset="0"/>
                <a:cs typeface="Tahoma" panose="020B0604030504040204" pitchFamily="34" charset="0"/>
              </a:rPr>
              <a:t>Programul național</a:t>
            </a:r>
            <a:r>
              <a:rPr lang="ro-RO" altLang="hu-HU" sz="2000" b="1" dirty="0">
                <a:latin typeface="Tahoma" panose="020B0604030504040204" pitchFamily="34" charset="0"/>
                <a:ea typeface="Tahoma" panose="020B0604030504040204" pitchFamily="34" charset="0"/>
                <a:cs typeface="Tahoma" panose="020B0604030504040204" pitchFamily="34" charset="0"/>
              </a:rPr>
              <a:t> ”Școala Altfel” </a:t>
            </a:r>
            <a:r>
              <a:rPr lang="ro-RO" altLang="hu-HU" sz="2000" dirty="0">
                <a:latin typeface="Tahoma" panose="020B0604030504040204" pitchFamily="34" charset="0"/>
                <a:ea typeface="Tahoma" panose="020B0604030504040204" pitchFamily="34" charset="0"/>
                <a:cs typeface="Tahoma" panose="020B0604030504040204" pitchFamily="34" charset="0"/>
              </a:rPr>
              <a:t>se va organiza pe o perioadă de </a:t>
            </a:r>
          </a:p>
          <a:p>
            <a:pPr>
              <a:buFontTx/>
              <a:buNone/>
            </a:pPr>
            <a:r>
              <a:rPr lang="ro-RO" altLang="hu-HU" sz="2000" dirty="0">
                <a:latin typeface="Tahoma" panose="020B0604030504040204" pitchFamily="34" charset="0"/>
                <a:ea typeface="Tahoma" panose="020B0604030504040204" pitchFamily="34" charset="0"/>
                <a:cs typeface="Tahoma" panose="020B0604030504040204" pitchFamily="34" charset="0"/>
              </a:rPr>
              <a:t>		5 zile lucrătoare, a căror planificare se află la decizia școlii, astfel:</a:t>
            </a:r>
          </a:p>
          <a:p>
            <a:pPr>
              <a:buFontTx/>
              <a:buNone/>
            </a:pPr>
            <a:r>
              <a:rPr lang="ro-RO" altLang="hu-HU" sz="2000" dirty="0">
                <a:latin typeface="Tahoma" panose="020B0604030504040204" pitchFamily="34" charset="0"/>
                <a:ea typeface="Tahoma" panose="020B0604030504040204" pitchFamily="34" charset="0"/>
                <a:cs typeface="Tahoma" panose="020B0604030504040204" pitchFamily="34" charset="0"/>
              </a:rPr>
              <a:t>		Pentru </a:t>
            </a:r>
            <a:r>
              <a:rPr lang="ro-RO" altLang="hu-HU" sz="2000" i="1" dirty="0">
                <a:latin typeface="Tahoma" panose="020B0604030504040204" pitchFamily="34" charset="0"/>
                <a:ea typeface="Tahoma" panose="020B0604030504040204" pitchFamily="34" charset="0"/>
                <a:cs typeface="Tahoma" panose="020B0604030504040204" pitchFamily="34" charset="0"/>
              </a:rPr>
              <a:t>învățământul gimnazial, liceal</a:t>
            </a:r>
            <a:r>
              <a:rPr lang="ro-RO" altLang="hu-HU" sz="2000" dirty="0">
                <a:latin typeface="Tahoma" panose="020B0604030504040204" pitchFamily="34" charset="0"/>
                <a:ea typeface="Tahoma" panose="020B0604030504040204" pitchFamily="34" charset="0"/>
                <a:cs typeface="Tahoma" panose="020B0604030504040204" pitchFamily="34" charset="0"/>
              </a:rPr>
              <a:t>, profesional și postliceal: </a:t>
            </a:r>
          </a:p>
          <a:p>
            <a:pPr lvl="2">
              <a:buFont typeface="Wingdings" panose="05000000000000000000" pitchFamily="2" charset="2"/>
              <a:buChar char="Ø"/>
            </a:pPr>
            <a:r>
              <a:rPr lang="ro-RO" altLang="hu-HU" sz="1200" dirty="0">
                <a:latin typeface="Tahoma" panose="020B0604030504040204" pitchFamily="34" charset="0"/>
                <a:ea typeface="Tahoma" panose="020B0604030504040204" pitchFamily="34" charset="0"/>
                <a:cs typeface="Tahoma" panose="020B0604030504040204" pitchFamily="34" charset="0"/>
              </a:rPr>
              <a:t> </a:t>
            </a:r>
            <a:r>
              <a:rPr lang="ro-RO" altLang="hu-HU" sz="1800" dirty="0">
                <a:latin typeface="Tahoma" panose="020B0604030504040204" pitchFamily="34" charset="0"/>
                <a:ea typeface="Tahoma" panose="020B0604030504040204" pitchFamily="34" charset="0"/>
                <a:cs typeface="Tahoma" panose="020B0604030504040204" pitchFamily="34" charset="0"/>
              </a:rPr>
              <a:t>17 octombrie 2016 - 2 decembrie 2016</a:t>
            </a:r>
          </a:p>
          <a:p>
            <a:pPr lvl="2">
              <a:buFont typeface="Wingdings" panose="05000000000000000000" pitchFamily="2" charset="2"/>
              <a:buChar char="Ø"/>
            </a:pPr>
            <a:r>
              <a:rPr lang="ro-RO" altLang="hu-HU" sz="1800" dirty="0">
                <a:latin typeface="Tahoma" panose="020B0604030504040204" pitchFamily="34" charset="0"/>
                <a:ea typeface="Tahoma" panose="020B0604030504040204" pitchFamily="34" charset="0"/>
                <a:cs typeface="Tahoma" panose="020B0604030504040204" pitchFamily="34" charset="0"/>
              </a:rPr>
              <a:t> 27 februarie 2017 - 31 martie 2017</a:t>
            </a:r>
          </a:p>
          <a:p>
            <a:pPr lvl="2">
              <a:buFont typeface="Wingdings" panose="05000000000000000000" pitchFamily="2" charset="2"/>
              <a:buChar char="Ø"/>
            </a:pPr>
            <a:r>
              <a:rPr lang="ro-RO" altLang="hu-HU" sz="1800" dirty="0">
                <a:latin typeface="Tahoma" panose="020B0604030504040204" pitchFamily="34" charset="0"/>
                <a:ea typeface="Tahoma" panose="020B0604030504040204" pitchFamily="34" charset="0"/>
                <a:cs typeface="Tahoma" panose="020B0604030504040204" pitchFamily="34" charset="0"/>
              </a:rPr>
              <a:t> 15 mai 2017 - 9 iunie 2017</a:t>
            </a:r>
          </a:p>
          <a:p>
            <a:pPr>
              <a:buFontTx/>
              <a:buNone/>
            </a:pPr>
            <a:r>
              <a:rPr lang="ro-RO" altLang="hu-HU" sz="2000" b="1" dirty="0">
                <a:latin typeface="Tahoma" panose="020B0604030504040204" pitchFamily="34" charset="0"/>
                <a:ea typeface="Tahoma" panose="020B0604030504040204" pitchFamily="34" charset="0"/>
                <a:cs typeface="Tahoma" panose="020B0604030504040204" pitchFamily="34" charset="0"/>
              </a:rPr>
              <a:t>Art.6  	</a:t>
            </a:r>
            <a:r>
              <a:rPr lang="ro-RO" altLang="hu-HU" sz="2000" dirty="0">
                <a:latin typeface="Tahoma" panose="020B0604030504040204" pitchFamily="34" charset="0"/>
                <a:ea typeface="Tahoma" panose="020B0604030504040204" pitchFamily="34" charset="0"/>
                <a:cs typeface="Tahoma" panose="020B0604030504040204" pitchFamily="34" charset="0"/>
              </a:rPr>
              <a:t>Lucrările semestriale/tezele se susţin la finalul semestrelor, după 	</a:t>
            </a:r>
          </a:p>
          <a:p>
            <a:pPr>
              <a:buFontTx/>
              <a:buNone/>
            </a:pPr>
            <a:r>
              <a:rPr lang="ro-RO" altLang="hu-HU" sz="2000" dirty="0">
                <a:latin typeface="Tahoma" panose="020B0604030504040204" pitchFamily="34" charset="0"/>
                <a:ea typeface="Tahoma" panose="020B0604030504040204" pitchFamily="34" charset="0"/>
                <a:cs typeface="Tahoma" panose="020B0604030504040204" pitchFamily="34" charset="0"/>
              </a:rPr>
              <a:t>		parcurgerea programei școlare cu cel puțin 3 săptămâni înainte de </a:t>
            </a:r>
          </a:p>
          <a:p>
            <a:pPr>
              <a:buFontTx/>
              <a:buNone/>
            </a:pPr>
            <a:r>
              <a:rPr lang="ro-RO" altLang="hu-HU" sz="2000" dirty="0">
                <a:latin typeface="Tahoma" panose="020B0604030504040204" pitchFamily="34" charset="0"/>
                <a:ea typeface="Tahoma" panose="020B0604030504040204" pitchFamily="34" charset="0"/>
                <a:cs typeface="Tahoma" panose="020B0604030504040204" pitchFamily="34" charset="0"/>
              </a:rPr>
              <a:t>		finalul semestrului.</a:t>
            </a:r>
          </a:p>
          <a:p>
            <a:pPr>
              <a:buFontTx/>
              <a:buNone/>
            </a:pPr>
            <a:r>
              <a:rPr lang="ro-RO" altLang="hu-HU" sz="2000" b="1" dirty="0">
                <a:latin typeface="Tahoma" panose="020B0604030504040204" pitchFamily="34" charset="0"/>
                <a:ea typeface="Tahoma" panose="020B0604030504040204" pitchFamily="34" charset="0"/>
                <a:cs typeface="Tahoma" panose="020B0604030504040204" pitchFamily="34" charset="0"/>
              </a:rPr>
              <a:t>Art.7 	</a:t>
            </a:r>
            <a:r>
              <a:rPr lang="ro-RO" altLang="hu-HU" sz="2000" dirty="0">
                <a:latin typeface="Tahoma" panose="020B0604030504040204" pitchFamily="34" charset="0"/>
                <a:ea typeface="Tahoma" panose="020B0604030504040204" pitchFamily="34" charset="0"/>
                <a:cs typeface="Tahoma" panose="020B0604030504040204" pitchFamily="34" charset="0"/>
              </a:rPr>
              <a:t>Etapele naționale ale olimpiadelor școlare se organizează, </a:t>
            </a:r>
          </a:p>
          <a:p>
            <a:pPr>
              <a:buFontTx/>
              <a:buNone/>
            </a:pPr>
            <a:r>
              <a:rPr lang="ro-RO" altLang="hu-HU" sz="2000" dirty="0">
                <a:latin typeface="Tahoma" panose="020B0604030504040204" pitchFamily="34" charset="0"/>
                <a:ea typeface="Tahoma" panose="020B0604030504040204" pitchFamily="34" charset="0"/>
                <a:cs typeface="Tahoma" panose="020B0604030504040204" pitchFamily="34" charset="0"/>
              </a:rPr>
              <a:t>		de regulă, în perioada vacanței de primăvară, conform</a:t>
            </a:r>
          </a:p>
          <a:p>
            <a:pPr>
              <a:buFontTx/>
              <a:buNone/>
            </a:pPr>
            <a:r>
              <a:rPr lang="ro-RO" altLang="hu-HU" sz="2000" dirty="0">
                <a:latin typeface="Tahoma" panose="020B0604030504040204" pitchFamily="34" charset="0"/>
                <a:ea typeface="Tahoma" panose="020B0604030504040204" pitchFamily="34" charset="0"/>
                <a:cs typeface="Tahoma" panose="020B0604030504040204" pitchFamily="34" charset="0"/>
              </a:rPr>
              <a:t>		calendarului olimpiadelor naționale școlare</a:t>
            </a:r>
            <a:endParaRPr lang="en-US" altLang="hu-HU"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5"/>
          <p:cNvSpPr>
            <a:spLocks noGrp="1" noChangeArrowheads="1"/>
          </p:cNvSpPr>
          <p:nvPr>
            <p:ph type="sldNum" sz="quarter" idx="12"/>
          </p:nvPr>
        </p:nvSpPr>
        <p:spPr/>
        <p:txBody>
          <a:bodyPr/>
          <a:lstStyle/>
          <a:p>
            <a:pPr>
              <a:defRPr/>
            </a:pPr>
            <a:fld id="{C6A21EC5-1933-4304-89C4-7C896175460C}" type="slidenum">
              <a:rPr lang="ro-RO"/>
              <a:pPr>
                <a:defRPr/>
              </a:pPr>
              <a:t>42</a:t>
            </a:fld>
            <a:endParaRPr lang="ro-RO"/>
          </a:p>
        </p:txBody>
      </p:sp>
      <p:sp>
        <p:nvSpPr>
          <p:cNvPr id="52229" name="AutoShape 4">
            <a:hlinkClick r:id="rId3" action="ppaction://hlinksldjump"/>
          </p:cNvPr>
          <p:cNvSpPr>
            <a:spLocks noChangeArrowheads="1"/>
          </p:cNvSpPr>
          <p:nvPr/>
        </p:nvSpPr>
        <p:spPr bwMode="auto">
          <a:xfrm>
            <a:off x="8534400" y="6412675"/>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4176339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8"/>
          <p:cNvGraphicFramePr>
            <a:graphicFrameLocks noGrp="1"/>
          </p:cNvGraphicFramePr>
          <p:nvPr>
            <p:ph idx="1"/>
            <p:extLst>
              <p:ext uri="{D42A27DB-BD31-4B8C-83A1-F6EECF244321}">
                <p14:modId xmlns:p14="http://schemas.microsoft.com/office/powerpoint/2010/main" val="303584500"/>
              </p:ext>
            </p:extLst>
          </p:nvPr>
        </p:nvGraphicFramePr>
        <p:xfrm>
          <a:off x="361043" y="1371600"/>
          <a:ext cx="9315450" cy="4457701"/>
        </p:xfrm>
        <a:graphic>
          <a:graphicData uri="http://schemas.openxmlformats.org/drawingml/2006/table">
            <a:tbl>
              <a:tblPr/>
              <a:tblGrid>
                <a:gridCol w="1600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4972050">
                  <a:extLst>
                    <a:ext uri="{9D8B030D-6E8A-4147-A177-3AD203B41FA5}">
                      <a16:colId xmlns:a16="http://schemas.microsoft.com/office/drawing/2014/main" xmlns="" val="20002"/>
                    </a:ext>
                  </a:extLst>
                </a:gridCol>
              </a:tblGrid>
              <a:tr h="688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Arial" pitchFamily="34" charset="0"/>
                          <a:cs typeface="Arial" pitchFamily="34" charset="0"/>
                        </a:rPr>
                        <a:t>Semestrul</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Arial" pitchFamily="34" charset="0"/>
                          <a:cs typeface="Arial" pitchFamily="34" charset="0"/>
                        </a:rPr>
                        <a:t>Cursuri</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Arial" pitchFamily="34" charset="0"/>
                          <a:cs typeface="Arial" pitchFamily="34" charset="0"/>
                        </a:rPr>
                        <a:t>Vacan</a:t>
                      </a:r>
                      <a:r>
                        <a:rPr kumimoji="0" lang="ro-RO" sz="2200" b="1" i="0" u="none" strike="noStrike" cap="none" normalizeH="0" baseline="0" dirty="0" err="1">
                          <a:ln>
                            <a:noFill/>
                          </a:ln>
                          <a:solidFill>
                            <a:schemeClr val="tx1"/>
                          </a:solidFill>
                          <a:effectLst/>
                          <a:latin typeface="Arial" pitchFamily="34" charset="0"/>
                          <a:cs typeface="Arial" pitchFamily="34" charset="0"/>
                        </a:rPr>
                        <a:t>ță</a:t>
                      </a:r>
                      <a:r>
                        <a:rPr kumimoji="0" lang="ro-RO" sz="2200" b="1" i="0" u="none" strike="noStrike" cap="none" normalizeH="0" baseline="0" dirty="0">
                          <a:ln>
                            <a:noFill/>
                          </a:ln>
                          <a:solidFill>
                            <a:schemeClr val="tx1"/>
                          </a:solidFill>
                          <a:effectLst/>
                          <a:latin typeface="Arial" pitchFamily="34" charset="0"/>
                          <a:cs typeface="Arial" pitchFamily="34" charset="0"/>
                        </a:rPr>
                        <a:t> </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63613">
                <a:tc rowSpan="2">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hu-HU" sz="2000" b="1" i="0" u="none" strike="noStrike" cap="none" normalizeH="0" baseline="0" dirty="0">
                          <a:ln>
                            <a:noFill/>
                          </a:ln>
                          <a:solidFill>
                            <a:schemeClr val="tx1"/>
                          </a:solidFill>
                          <a:effectLst/>
                          <a:latin typeface="Arial" pitchFamily="34" charset="0"/>
                          <a:cs typeface="Arial" pitchFamily="34" charset="0"/>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hu-HU" sz="2000" b="1" i="0" u="none" strike="noStrike" cap="none" normalizeH="0" baseline="0" dirty="0">
                          <a:ln>
                            <a:noFill/>
                          </a:ln>
                          <a:solidFill>
                            <a:schemeClr val="tx1"/>
                          </a:solidFill>
                          <a:effectLst/>
                          <a:latin typeface="Arial" pitchFamily="34" charset="0"/>
                          <a:cs typeface="Arial" pitchFamily="34" charset="0"/>
                        </a:rPr>
                        <a:t>(19 săpt.)</a:t>
                      </a:r>
                      <a:endParaRPr kumimoji="0" lang="en-US" altLang="hu-HU" sz="2000" b="1" i="0" u="none" strike="noStrike" cap="none" normalizeH="0" baseline="0" dirty="0">
                        <a:ln>
                          <a:noFill/>
                        </a:ln>
                        <a:solidFill>
                          <a:schemeClr val="tx1"/>
                        </a:solidFill>
                        <a:effectLst/>
                        <a:latin typeface="Arial" pitchFamily="34" charset="0"/>
                        <a:cs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hu-HU" sz="2000" b="0" i="0" u="none" strike="noStrike" cap="none" normalizeH="0" baseline="0" dirty="0">
                          <a:ln>
                            <a:noFill/>
                          </a:ln>
                          <a:solidFill>
                            <a:srgbClr val="FF0000"/>
                          </a:solidFill>
                          <a:effectLst/>
                          <a:latin typeface="Arial" pitchFamily="34" charset="0"/>
                          <a:cs typeface="Arial" pitchFamily="34" charset="0"/>
                        </a:rPr>
                        <a:t>12.09</a:t>
                      </a:r>
                      <a:r>
                        <a:rPr kumimoji="0" lang="ro-RO" altLang="hu-HU" sz="2000" b="0" i="0" u="none" strike="noStrike" cap="none" normalizeH="0" baseline="0" dirty="0">
                          <a:ln>
                            <a:noFill/>
                          </a:ln>
                          <a:solidFill>
                            <a:schemeClr val="tx1"/>
                          </a:solidFill>
                          <a:effectLst/>
                          <a:latin typeface="Arial" pitchFamily="34" charset="0"/>
                          <a:cs typeface="Arial" pitchFamily="34" charset="0"/>
                        </a:rPr>
                        <a:t> – 23.12.2016</a:t>
                      </a:r>
                      <a:endParaRPr kumimoji="0" lang="en-US" altLang="hu-HU" sz="2000" b="0" i="0" u="none" strike="noStrike" cap="none" normalizeH="0" baseline="0" dirty="0">
                        <a:ln>
                          <a:noFill/>
                        </a:ln>
                        <a:solidFill>
                          <a:schemeClr val="tx1"/>
                        </a:solidFill>
                        <a:effectLst/>
                        <a:latin typeface="Arial" pitchFamily="34" charset="0"/>
                        <a:cs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hu-HU" sz="2000" b="0" i="0" u="none" strike="noStrike" cap="none" normalizeH="0" baseline="0" dirty="0">
                          <a:ln>
                            <a:noFill/>
                          </a:ln>
                          <a:solidFill>
                            <a:schemeClr val="tx1"/>
                          </a:solidFill>
                          <a:effectLst/>
                          <a:latin typeface="Arial" pitchFamily="34" charset="0"/>
                          <a:cs typeface="Arial" pitchFamily="34" charset="0"/>
                        </a:rPr>
                        <a:t>29.10 – 6</a:t>
                      </a:r>
                      <a:r>
                        <a:rPr kumimoji="0" lang="en-US" altLang="hu-HU" sz="2000" b="0" i="0" u="none" strike="noStrike" cap="none" normalizeH="0" baseline="0" dirty="0">
                          <a:ln>
                            <a:noFill/>
                          </a:ln>
                          <a:solidFill>
                            <a:schemeClr val="tx1"/>
                          </a:solidFill>
                          <a:effectLst/>
                          <a:latin typeface="Arial" pitchFamily="34" charset="0"/>
                          <a:cs typeface="Arial" pitchFamily="34" charset="0"/>
                        </a:rPr>
                        <a:t>.</a:t>
                      </a:r>
                      <a:r>
                        <a:rPr kumimoji="0" lang="ro-RO" altLang="hu-HU" sz="2000" b="0" i="0" u="none" strike="noStrike" cap="none" normalizeH="0" baseline="0" dirty="0">
                          <a:ln>
                            <a:noFill/>
                          </a:ln>
                          <a:solidFill>
                            <a:schemeClr val="tx1"/>
                          </a:solidFill>
                          <a:effectLst/>
                          <a:latin typeface="Arial" pitchFamily="34" charset="0"/>
                          <a:cs typeface="Arial" pitchFamily="34" charset="0"/>
                        </a:rPr>
                        <a:t>1</a:t>
                      </a:r>
                      <a:r>
                        <a:rPr kumimoji="0" lang="en-US" altLang="hu-HU" sz="2000" b="0" i="0" u="none" strike="noStrike" cap="none" normalizeH="0" baseline="0" dirty="0">
                          <a:ln>
                            <a:noFill/>
                          </a:ln>
                          <a:solidFill>
                            <a:schemeClr val="tx1"/>
                          </a:solidFill>
                          <a:effectLst/>
                          <a:latin typeface="Arial" pitchFamily="34" charset="0"/>
                          <a:cs typeface="Arial" pitchFamily="34" charset="0"/>
                        </a:rPr>
                        <a:t>1</a:t>
                      </a:r>
                      <a:r>
                        <a:rPr kumimoji="0" lang="ro-RO" altLang="hu-HU" sz="2000" b="0" i="0" u="none" strike="noStrike" cap="none" normalizeH="0" baseline="0" dirty="0">
                          <a:ln>
                            <a:noFill/>
                          </a:ln>
                          <a:solidFill>
                            <a:schemeClr val="tx1"/>
                          </a:solidFill>
                          <a:effectLst/>
                          <a:latin typeface="Arial" pitchFamily="34" charset="0"/>
                          <a:cs typeface="Arial" pitchFamily="34" charset="0"/>
                        </a:rPr>
                        <a:t>.2016, înv. primar şi  preşcolar</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hu-HU" sz="2000" b="0" i="0" u="none" strike="noStrike" cap="none" normalizeH="0" baseline="0" dirty="0">
                          <a:ln>
                            <a:noFill/>
                          </a:ln>
                          <a:solidFill>
                            <a:srgbClr val="FF0000"/>
                          </a:solidFill>
                          <a:effectLst/>
                          <a:latin typeface="Arial" pitchFamily="34" charset="0"/>
                          <a:cs typeface="Arial" pitchFamily="34" charset="0"/>
                        </a:rPr>
                        <a:t>24.12</a:t>
                      </a:r>
                      <a:r>
                        <a:rPr kumimoji="0" lang="ro-RO" altLang="hu-HU" sz="2000" b="0" i="0" u="none" strike="noStrike" cap="none" normalizeH="0" baseline="0" dirty="0">
                          <a:ln>
                            <a:noFill/>
                          </a:ln>
                          <a:solidFill>
                            <a:schemeClr val="tx1"/>
                          </a:solidFill>
                          <a:effectLst/>
                          <a:latin typeface="Arial" pitchFamily="34" charset="0"/>
                          <a:cs typeface="Arial" pitchFamily="34" charset="0"/>
                        </a:rPr>
                        <a:t>.2016 – </a:t>
                      </a:r>
                      <a:r>
                        <a:rPr kumimoji="0" lang="ro-RO" altLang="hu-HU" sz="2000" b="0" i="0" u="none" strike="noStrike" cap="none" normalizeH="0" baseline="0" dirty="0">
                          <a:ln>
                            <a:noFill/>
                          </a:ln>
                          <a:solidFill>
                            <a:srgbClr val="FF0000"/>
                          </a:solidFill>
                          <a:effectLst/>
                          <a:latin typeface="Arial" pitchFamily="34" charset="0"/>
                          <a:cs typeface="Arial" pitchFamily="34" charset="0"/>
                        </a:rPr>
                        <a:t>8.01</a:t>
                      </a:r>
                      <a:r>
                        <a:rPr kumimoji="0" lang="ro-RO" altLang="hu-HU" sz="2000" b="0" i="0" u="none" strike="noStrike" cap="none" normalizeH="0" baseline="0" dirty="0">
                          <a:ln>
                            <a:noFill/>
                          </a:ln>
                          <a:solidFill>
                            <a:schemeClr val="tx1"/>
                          </a:solidFill>
                          <a:effectLst/>
                          <a:latin typeface="Arial" pitchFamily="34" charset="0"/>
                          <a:cs typeface="Arial" pitchFamily="34" charset="0"/>
                        </a:rPr>
                        <a:t>.2017 vacanța de iarnă</a:t>
                      </a:r>
                      <a:endParaRPr kumimoji="0" lang="en-US" altLang="hu-HU" sz="2000" b="0" i="0" u="none" strike="noStrike" cap="none" normalizeH="0" baseline="0" dirty="0">
                        <a:ln>
                          <a:noFill/>
                        </a:ln>
                        <a:solidFill>
                          <a:schemeClr val="tx1"/>
                        </a:solidFill>
                        <a:effectLst/>
                        <a:latin typeface="Arial" pitchFamily="34" charset="0"/>
                        <a:cs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25513">
                <a:tc vMerge="1">
                  <a:txBody>
                    <a:bodyPr/>
                    <a:lstStyle/>
                    <a:p>
                      <a:endParaRPr lang="hu-HU"/>
                    </a:p>
                  </a:txBody>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hu-HU" sz="2000" b="0" i="0" u="none" strike="noStrike" cap="none" normalizeH="0" baseline="0" dirty="0">
                          <a:ln>
                            <a:noFill/>
                          </a:ln>
                          <a:solidFill>
                            <a:schemeClr val="tx1"/>
                          </a:solidFill>
                          <a:effectLst/>
                          <a:latin typeface="Arial" pitchFamily="34" charset="0"/>
                          <a:cs typeface="Arial" pitchFamily="34" charset="0"/>
                        </a:rPr>
                        <a:t>9.01 – </a:t>
                      </a:r>
                      <a:r>
                        <a:rPr kumimoji="0" lang="ro-RO" altLang="hu-HU" sz="2000" b="0" i="0" u="none" strike="noStrike" cap="none" normalizeH="0" baseline="0" dirty="0">
                          <a:ln>
                            <a:noFill/>
                          </a:ln>
                          <a:solidFill>
                            <a:srgbClr val="FF0000"/>
                          </a:solidFill>
                          <a:effectLst/>
                          <a:latin typeface="Arial" pitchFamily="34" charset="0"/>
                          <a:cs typeface="Arial" pitchFamily="34" charset="0"/>
                        </a:rPr>
                        <a:t>3.02</a:t>
                      </a:r>
                      <a:r>
                        <a:rPr kumimoji="0" lang="ro-RO" altLang="hu-HU" sz="2000" b="0" i="0" u="none" strike="noStrike" cap="none" normalizeH="0" baseline="0" dirty="0">
                          <a:ln>
                            <a:noFill/>
                          </a:ln>
                          <a:solidFill>
                            <a:schemeClr val="tx1"/>
                          </a:solidFill>
                          <a:effectLst/>
                          <a:latin typeface="Arial" pitchFamily="34" charset="0"/>
                          <a:cs typeface="Arial" pitchFamily="34" charset="0"/>
                        </a:rPr>
                        <a:t>.2017</a:t>
                      </a:r>
                      <a:endParaRPr kumimoji="0" lang="en-US" altLang="hu-HU" sz="2000" b="0" i="0" u="none" strike="noStrike" cap="none" normalizeH="0" baseline="0" dirty="0">
                        <a:ln>
                          <a:noFill/>
                        </a:ln>
                        <a:solidFill>
                          <a:schemeClr val="tx1"/>
                        </a:solidFill>
                        <a:effectLst/>
                        <a:latin typeface="Arial" pitchFamily="34" charset="0"/>
                        <a:cs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hu-HU" sz="2000" b="0" i="0" u="none" strike="noStrike" cap="none" normalizeH="0" baseline="0" dirty="0">
                          <a:ln>
                            <a:noFill/>
                          </a:ln>
                          <a:solidFill>
                            <a:srgbClr val="FF0000"/>
                          </a:solidFill>
                          <a:effectLst/>
                          <a:latin typeface="Arial" pitchFamily="34" charset="0"/>
                          <a:cs typeface="Arial" pitchFamily="34" charset="0"/>
                        </a:rPr>
                        <a:t>4.02 – 12.02.</a:t>
                      </a:r>
                      <a:r>
                        <a:rPr kumimoji="0" lang="ro-RO" altLang="hu-HU" sz="2000" b="0" i="0" u="none" strike="noStrike" cap="none" normalizeH="0" baseline="0" dirty="0">
                          <a:ln>
                            <a:noFill/>
                          </a:ln>
                          <a:solidFill>
                            <a:schemeClr val="tx1"/>
                          </a:solidFill>
                          <a:effectLst/>
                          <a:latin typeface="Arial" pitchFamily="34" charset="0"/>
                          <a:cs typeface="Arial" pitchFamily="34" charset="0"/>
                        </a:rPr>
                        <a:t>2017</a:t>
                      </a:r>
                      <a:r>
                        <a:rPr kumimoji="0" lang="ro-RO" altLang="hu-HU" sz="2000" b="0" i="0" u="none" strike="noStrike" cap="none" normalizeH="0" baseline="0" dirty="0">
                          <a:ln>
                            <a:noFill/>
                          </a:ln>
                          <a:solidFill>
                            <a:srgbClr val="FF0000"/>
                          </a:solidFill>
                          <a:effectLst/>
                          <a:latin typeface="Arial" pitchFamily="34" charset="0"/>
                          <a:cs typeface="Arial" pitchFamily="34" charset="0"/>
                        </a:rPr>
                        <a:t>  </a:t>
                      </a:r>
                      <a:r>
                        <a:rPr kumimoji="0" lang="ro-RO" altLang="hu-HU" sz="2000" b="0" i="0" u="none" strike="noStrike" cap="none" normalizeH="0" baseline="0" dirty="0">
                          <a:ln>
                            <a:noFill/>
                          </a:ln>
                          <a:solidFill>
                            <a:schemeClr val="tx1"/>
                          </a:solidFill>
                          <a:effectLst/>
                          <a:latin typeface="Arial" pitchFamily="34" charset="0"/>
                          <a:cs typeface="Arial" pitchFamily="34" charset="0"/>
                        </a:rPr>
                        <a:t>vacanța </a:t>
                      </a:r>
                      <a:r>
                        <a:rPr kumimoji="0" lang="ro-RO" altLang="hu-HU" sz="2000" b="0" i="0" u="none" strike="noStrike" cap="none" normalizeH="0" baseline="0" dirty="0" err="1">
                          <a:ln>
                            <a:noFill/>
                          </a:ln>
                          <a:solidFill>
                            <a:schemeClr val="tx1"/>
                          </a:solidFill>
                          <a:effectLst/>
                          <a:latin typeface="Arial" pitchFamily="34" charset="0"/>
                          <a:cs typeface="Arial" pitchFamily="34" charset="0"/>
                        </a:rPr>
                        <a:t>intersemestrială</a:t>
                      </a:r>
                      <a:endParaRPr kumimoji="0" lang="en-US" altLang="hu-HU" sz="2000" b="0" i="0" u="none" strike="noStrike" cap="none" normalizeH="0" baseline="0" dirty="0">
                        <a:ln>
                          <a:noFill/>
                        </a:ln>
                        <a:solidFill>
                          <a:schemeClr val="tx1"/>
                        </a:solidFill>
                        <a:effectLst/>
                        <a:latin typeface="Arial" pitchFamily="34" charset="0"/>
                        <a:cs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90625">
                <a:tc rowSpan="2">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hu-HU" sz="2000" b="1" i="0" u="none" strike="noStrike" cap="none" normalizeH="0" baseline="0" dirty="0">
                          <a:ln>
                            <a:noFill/>
                          </a:ln>
                          <a:solidFill>
                            <a:schemeClr val="tx1"/>
                          </a:solidFill>
                          <a:effectLst/>
                          <a:latin typeface="Arial" pitchFamily="34" charset="0"/>
                          <a:cs typeface="Arial" pitchFamily="34" charset="0"/>
                        </a:rPr>
                        <a:t>II.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altLang="hu-HU" sz="2000" b="1" i="0" u="none" strike="noStrike" cap="none" normalizeH="0" baseline="0" dirty="0">
                          <a:ln>
                            <a:noFill/>
                          </a:ln>
                          <a:solidFill>
                            <a:schemeClr val="tx1"/>
                          </a:solidFill>
                          <a:effectLst/>
                          <a:latin typeface="Arial" pitchFamily="34" charset="0"/>
                          <a:cs typeface="Arial" pitchFamily="34" charset="0"/>
                        </a:rPr>
                        <a:t>(16 săpt.)</a:t>
                      </a:r>
                      <a:endParaRPr kumimoji="0" lang="en-US" altLang="hu-HU" sz="2000" b="1" i="0" u="none" strike="noStrike" cap="none" normalizeH="0" baseline="0" dirty="0">
                        <a:ln>
                          <a:noFill/>
                        </a:ln>
                        <a:solidFill>
                          <a:schemeClr val="tx1"/>
                        </a:solidFill>
                        <a:effectLst/>
                        <a:latin typeface="Arial" pitchFamily="34" charset="0"/>
                        <a:cs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hu-HU" sz="2000" b="0" i="0" u="none" strike="noStrike" cap="none" normalizeH="0" baseline="0" dirty="0">
                          <a:ln>
                            <a:noFill/>
                          </a:ln>
                          <a:solidFill>
                            <a:srgbClr val="FF0000"/>
                          </a:solidFill>
                          <a:effectLst/>
                          <a:latin typeface="Arial" pitchFamily="34" charset="0"/>
                          <a:cs typeface="Arial" pitchFamily="34" charset="0"/>
                        </a:rPr>
                        <a:t>13.02</a:t>
                      </a:r>
                      <a:r>
                        <a:rPr kumimoji="0" lang="ro-RO" altLang="hu-HU" sz="2000" b="0" i="0" u="none" strike="noStrike" cap="none" normalizeH="0" baseline="0" dirty="0">
                          <a:ln>
                            <a:noFill/>
                          </a:ln>
                          <a:solidFill>
                            <a:schemeClr val="tx1"/>
                          </a:solidFill>
                          <a:effectLst/>
                          <a:latin typeface="Arial" pitchFamily="34" charset="0"/>
                          <a:cs typeface="Arial" pitchFamily="34" charset="0"/>
                        </a:rPr>
                        <a:t> – 14.0</a:t>
                      </a:r>
                      <a:r>
                        <a:rPr kumimoji="0" lang="en-US" altLang="hu-HU" sz="2000" b="0" i="0" u="none" strike="noStrike" cap="none" normalizeH="0" baseline="0" dirty="0">
                          <a:ln>
                            <a:noFill/>
                          </a:ln>
                          <a:solidFill>
                            <a:schemeClr val="tx1"/>
                          </a:solidFill>
                          <a:effectLst/>
                          <a:latin typeface="Arial" pitchFamily="34" charset="0"/>
                          <a:cs typeface="Arial" pitchFamily="34" charset="0"/>
                        </a:rPr>
                        <a:t>4</a:t>
                      </a:r>
                      <a:r>
                        <a:rPr kumimoji="0" lang="ro-RO" altLang="hu-HU" sz="2000" b="0" i="0" u="none" strike="noStrike" cap="none" normalizeH="0" baseline="0" dirty="0">
                          <a:ln>
                            <a:noFill/>
                          </a:ln>
                          <a:solidFill>
                            <a:schemeClr val="tx1"/>
                          </a:solidFill>
                          <a:effectLst/>
                          <a:latin typeface="Arial" pitchFamily="34" charset="0"/>
                          <a:cs typeface="Arial" pitchFamily="34" charset="0"/>
                        </a:rPr>
                        <a:t>.2017</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hu-HU" sz="2000" b="0" i="0" u="none" strike="noStrike" cap="none" normalizeH="0" baseline="0" dirty="0">
                          <a:ln>
                            <a:noFill/>
                          </a:ln>
                          <a:solidFill>
                            <a:srgbClr val="FF0000"/>
                          </a:solidFill>
                          <a:effectLst/>
                          <a:latin typeface="Arial" pitchFamily="34" charset="0"/>
                          <a:cs typeface="Arial" pitchFamily="34" charset="0"/>
                        </a:rPr>
                        <a:t>19.0</a:t>
                      </a:r>
                      <a:r>
                        <a:rPr kumimoji="0" lang="en-US" altLang="hu-HU" sz="2000" b="0" i="0" u="none" strike="noStrike" cap="none" normalizeH="0" baseline="0" dirty="0">
                          <a:ln>
                            <a:noFill/>
                          </a:ln>
                          <a:solidFill>
                            <a:srgbClr val="FF0000"/>
                          </a:solidFill>
                          <a:effectLst/>
                          <a:latin typeface="Arial" pitchFamily="34" charset="0"/>
                          <a:cs typeface="Arial" pitchFamily="34" charset="0"/>
                        </a:rPr>
                        <a:t>4</a:t>
                      </a:r>
                      <a:r>
                        <a:rPr kumimoji="0" lang="ro-RO" altLang="hu-HU" sz="2000" b="0" i="0" u="none" strike="noStrike" cap="none" normalizeH="0" baseline="0" dirty="0">
                          <a:ln>
                            <a:noFill/>
                          </a:ln>
                          <a:solidFill>
                            <a:srgbClr val="FF0000"/>
                          </a:solidFill>
                          <a:effectLst/>
                          <a:latin typeface="Arial" pitchFamily="34" charset="0"/>
                          <a:cs typeface="Arial" pitchFamily="34" charset="0"/>
                        </a:rPr>
                        <a:t> </a:t>
                      </a:r>
                      <a:r>
                        <a:rPr kumimoji="0" lang="en-US" altLang="hu-HU" sz="2000" b="0" i="0" u="none" strike="noStrike" cap="none" normalizeH="0" baseline="0" dirty="0">
                          <a:ln>
                            <a:noFill/>
                          </a:ln>
                          <a:solidFill>
                            <a:srgbClr val="FF0000"/>
                          </a:solidFill>
                          <a:effectLst/>
                          <a:latin typeface="Arial" pitchFamily="34" charset="0"/>
                          <a:cs typeface="Arial" pitchFamily="34" charset="0"/>
                        </a:rPr>
                        <a:t>-</a:t>
                      </a:r>
                      <a:r>
                        <a:rPr kumimoji="0" lang="ro-RO" altLang="hu-HU" sz="2000" b="0" i="0" u="none" strike="noStrike" cap="none" normalizeH="0" baseline="0" dirty="0">
                          <a:ln>
                            <a:noFill/>
                          </a:ln>
                          <a:solidFill>
                            <a:srgbClr val="FF0000"/>
                          </a:solidFill>
                          <a:effectLst/>
                          <a:latin typeface="Arial" pitchFamily="34" charset="0"/>
                          <a:cs typeface="Arial" pitchFamily="34" charset="0"/>
                        </a:rPr>
                        <a:t> 30.04.</a:t>
                      </a:r>
                      <a:r>
                        <a:rPr kumimoji="0" lang="ro-RO" altLang="hu-HU" sz="2000" b="0" i="0" u="none" strike="noStrike" cap="none" normalizeH="0" baseline="0" dirty="0">
                          <a:ln>
                            <a:noFill/>
                          </a:ln>
                          <a:solidFill>
                            <a:schemeClr val="tx1"/>
                          </a:solidFill>
                          <a:effectLst/>
                          <a:latin typeface="Arial" pitchFamily="34" charset="0"/>
                          <a:cs typeface="Arial" pitchFamily="34" charset="0"/>
                        </a:rPr>
                        <a:t>2017 vacanța de primăvară</a:t>
                      </a:r>
                      <a:endParaRPr kumimoji="0" lang="en-US" altLang="hu-HU" sz="2000" b="0" i="0" u="none" strike="noStrike" cap="none" normalizeH="0" baseline="0" dirty="0">
                        <a:ln>
                          <a:noFill/>
                        </a:ln>
                        <a:solidFill>
                          <a:schemeClr val="tx1"/>
                        </a:solidFill>
                        <a:effectLst/>
                        <a:latin typeface="Arial" pitchFamily="34" charset="0"/>
                        <a:cs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88975">
                <a:tc vMerge="1">
                  <a:txBody>
                    <a:bodyPr/>
                    <a:lstStyle/>
                    <a:p>
                      <a:endParaRPr lang="hu-HU"/>
                    </a:p>
                  </a:txBody>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hu-HU" sz="2000" b="0" i="0" u="none" strike="noStrike" cap="none" normalizeH="0" baseline="0" dirty="0">
                          <a:ln>
                            <a:noFill/>
                          </a:ln>
                          <a:solidFill>
                            <a:schemeClr val="tx1"/>
                          </a:solidFill>
                          <a:effectLst/>
                          <a:latin typeface="Arial" pitchFamily="34" charset="0"/>
                          <a:cs typeface="Arial" pitchFamily="34" charset="0"/>
                        </a:rPr>
                        <a:t>0</a:t>
                      </a:r>
                      <a:r>
                        <a:rPr kumimoji="0" lang="ro-RO" altLang="hu-HU" sz="2000" b="0" i="0" u="none" strike="noStrike" cap="none" normalizeH="0" baseline="0" dirty="0">
                          <a:ln>
                            <a:noFill/>
                          </a:ln>
                          <a:solidFill>
                            <a:schemeClr val="tx1"/>
                          </a:solidFill>
                          <a:effectLst/>
                          <a:latin typeface="Arial" pitchFamily="34" charset="0"/>
                          <a:cs typeface="Arial" pitchFamily="34" charset="0"/>
                        </a:rPr>
                        <a:t>2.05 – </a:t>
                      </a:r>
                      <a:r>
                        <a:rPr kumimoji="0" lang="ro-RO" altLang="hu-HU" sz="2000" b="0" i="0" u="none" strike="noStrike" cap="none" normalizeH="0" baseline="0" dirty="0">
                          <a:ln>
                            <a:noFill/>
                          </a:ln>
                          <a:solidFill>
                            <a:srgbClr val="FF0000"/>
                          </a:solidFill>
                          <a:effectLst/>
                          <a:latin typeface="Arial" pitchFamily="34" charset="0"/>
                          <a:cs typeface="Arial" pitchFamily="34" charset="0"/>
                        </a:rPr>
                        <a:t>16.06</a:t>
                      </a:r>
                      <a:r>
                        <a:rPr kumimoji="0" lang="en-US" altLang="hu-HU" sz="2000" b="0" i="0" u="none" strike="noStrike" cap="none" normalizeH="0" baseline="0" dirty="0">
                          <a:ln>
                            <a:noFill/>
                          </a:ln>
                          <a:solidFill>
                            <a:schemeClr val="tx1"/>
                          </a:solidFill>
                          <a:effectLst/>
                          <a:latin typeface="Arial" pitchFamily="34" charset="0"/>
                          <a:cs typeface="Arial" pitchFamily="34" charset="0"/>
                        </a:rPr>
                        <a:t>.201</a:t>
                      </a:r>
                      <a:r>
                        <a:rPr kumimoji="0" lang="ro-RO" altLang="hu-HU" sz="2000" b="0" i="0" u="none" strike="noStrike" cap="none" normalizeH="0" baseline="0" dirty="0">
                          <a:ln>
                            <a:noFill/>
                          </a:ln>
                          <a:solidFill>
                            <a:schemeClr val="tx1"/>
                          </a:solidFill>
                          <a:effectLst/>
                          <a:latin typeface="Arial" pitchFamily="34" charset="0"/>
                          <a:cs typeface="Arial" pitchFamily="34" charset="0"/>
                        </a:rPr>
                        <a:t>7</a:t>
                      </a:r>
                      <a:endParaRPr kumimoji="0" lang="en-US" altLang="hu-HU" sz="2000" b="0" i="0" u="none" strike="noStrike" cap="none" normalizeH="0" baseline="0" dirty="0">
                        <a:ln>
                          <a:noFill/>
                        </a:ln>
                        <a:solidFill>
                          <a:schemeClr val="tx1"/>
                        </a:solidFill>
                        <a:effectLst/>
                        <a:latin typeface="Arial" pitchFamily="34" charset="0"/>
                        <a:cs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hu-HU" sz="2000" b="0" i="0" u="none" strike="noStrike" cap="none" normalizeH="0" baseline="0" dirty="0">
                          <a:ln>
                            <a:noFill/>
                          </a:ln>
                          <a:solidFill>
                            <a:srgbClr val="FF0000"/>
                          </a:solidFill>
                          <a:effectLst/>
                          <a:latin typeface="Arial" pitchFamily="34" charset="0"/>
                          <a:cs typeface="Arial" pitchFamily="34" charset="0"/>
                        </a:rPr>
                        <a:t>17.06</a:t>
                      </a:r>
                      <a:r>
                        <a:rPr kumimoji="0" lang="ro-RO" altLang="hu-HU" sz="2000" b="0" i="0" u="none" strike="noStrike" cap="none" normalizeH="0" baseline="0" dirty="0">
                          <a:ln>
                            <a:noFill/>
                          </a:ln>
                          <a:solidFill>
                            <a:schemeClr val="tx1"/>
                          </a:solidFill>
                          <a:effectLst/>
                          <a:latin typeface="Arial" pitchFamily="34" charset="0"/>
                          <a:cs typeface="Arial" pitchFamily="34" charset="0"/>
                        </a:rPr>
                        <a:t> – </a:t>
                      </a:r>
                      <a:r>
                        <a:rPr kumimoji="0" lang="ro-RO" altLang="hu-HU" sz="2000" b="0" i="0" u="none" strike="noStrike" cap="none" normalizeH="0" baseline="0" dirty="0">
                          <a:ln>
                            <a:noFill/>
                          </a:ln>
                          <a:solidFill>
                            <a:srgbClr val="FF0000"/>
                          </a:solidFill>
                          <a:effectLst/>
                          <a:latin typeface="Arial" pitchFamily="34" charset="0"/>
                          <a:cs typeface="Arial" pitchFamily="34" charset="0"/>
                        </a:rPr>
                        <a:t>10.09</a:t>
                      </a:r>
                      <a:r>
                        <a:rPr kumimoji="0" lang="ro-RO" altLang="hu-HU" sz="2000" b="0" i="0" u="none" strike="noStrike" cap="none" normalizeH="0" baseline="0" dirty="0">
                          <a:ln>
                            <a:noFill/>
                          </a:ln>
                          <a:solidFill>
                            <a:schemeClr val="tx1"/>
                          </a:solidFill>
                          <a:effectLst/>
                          <a:latin typeface="Arial" pitchFamily="34" charset="0"/>
                          <a:cs typeface="Arial" pitchFamily="34" charset="0"/>
                        </a:rPr>
                        <a:t>.2017 vacanța de vară</a:t>
                      </a:r>
                      <a:endParaRPr kumimoji="0" lang="en-US" altLang="hu-HU" sz="2000" b="0" i="0" u="none" strike="noStrike" cap="none" normalizeH="0" baseline="0" dirty="0">
                        <a:ln>
                          <a:noFill/>
                        </a:ln>
                        <a:solidFill>
                          <a:schemeClr val="tx1"/>
                        </a:solidFill>
                        <a:effectLst/>
                        <a:latin typeface="Arial" pitchFamily="34" charset="0"/>
                        <a:cs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 name="Rectangle 5"/>
          <p:cNvSpPr>
            <a:spLocks noGrp="1" noChangeArrowheads="1"/>
          </p:cNvSpPr>
          <p:nvPr>
            <p:ph type="sldNum" sz="quarter" idx="12"/>
          </p:nvPr>
        </p:nvSpPr>
        <p:spPr/>
        <p:txBody>
          <a:bodyPr/>
          <a:lstStyle/>
          <a:p>
            <a:pPr>
              <a:defRPr/>
            </a:pPr>
            <a:fld id="{98F03829-5890-462A-B08E-34B0D5F698AB}" type="slidenum">
              <a:rPr lang="ro-RO"/>
              <a:pPr>
                <a:defRPr/>
              </a:pPr>
              <a:t>43</a:t>
            </a:fld>
            <a:endParaRPr lang="ro-RO"/>
          </a:p>
        </p:txBody>
      </p:sp>
      <p:sp>
        <p:nvSpPr>
          <p:cNvPr id="12294" name="Rectangle 2"/>
          <p:cNvSpPr>
            <a:spLocks noChangeArrowheads="1"/>
          </p:cNvSpPr>
          <p:nvPr/>
        </p:nvSpPr>
        <p:spPr bwMode="auto">
          <a:xfrm>
            <a:off x="1230993" y="261257"/>
            <a:ext cx="7575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ro-RO" sz="2800" dirty="0">
                <a:solidFill>
                  <a:schemeClr val="tx2">
                    <a:lumMod val="60000"/>
                    <a:lumOff val="40000"/>
                  </a:schemeClr>
                </a:solidFill>
                <a:latin typeface="Tahoma" pitchFamily="34" charset="0"/>
              </a:rPr>
              <a:t>STRUCTURA ANULUI ŞCOLAR 2016-2017</a:t>
            </a:r>
            <a:endParaRPr lang="en-US" sz="2000" dirty="0">
              <a:solidFill>
                <a:schemeClr val="tx2">
                  <a:lumMod val="60000"/>
                  <a:lumOff val="40000"/>
                </a:schemeClr>
              </a:solidFill>
              <a:effectLst>
                <a:outerShdw blurRad="38100" dist="38100" dir="2700000" algn="tl">
                  <a:srgbClr val="000000"/>
                </a:outerShdw>
              </a:effectLst>
              <a:latin typeface="Tahoma" pitchFamily="34" charset="0"/>
            </a:endParaRPr>
          </a:p>
        </p:txBody>
      </p:sp>
      <p:sp>
        <p:nvSpPr>
          <p:cNvPr id="8" name="AutoShape 4">
            <a:hlinkClick r:id="rId2" action="ppaction://hlinksldjump"/>
          </p:cNvPr>
          <p:cNvSpPr>
            <a:spLocks noChangeArrowheads="1"/>
          </p:cNvSpPr>
          <p:nvPr/>
        </p:nvSpPr>
        <p:spPr bwMode="auto">
          <a:xfrm rot="10800000">
            <a:off x="9095468" y="6208643"/>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3" name="Table 2"/>
          <p:cNvGraphicFramePr>
            <a:graphicFrameLocks noGrp="1"/>
          </p:cNvGraphicFramePr>
          <p:nvPr>
            <p:extLst>
              <p:ext uri="{D42A27DB-BD31-4B8C-83A1-F6EECF244321}">
                <p14:modId xmlns:p14="http://schemas.microsoft.com/office/powerpoint/2010/main" val="3596289362"/>
              </p:ext>
            </p:extLst>
          </p:nvPr>
        </p:nvGraphicFramePr>
        <p:xfrm>
          <a:off x="304800" y="6019800"/>
          <a:ext cx="6324600" cy="445770"/>
        </p:xfrm>
        <a:graphic>
          <a:graphicData uri="http://schemas.openxmlformats.org/drawingml/2006/table">
            <a:tbl>
              <a:tblPr>
                <a:tableStyleId>{5C22544A-7EE6-4342-B048-85BDC9FD1C3A}</a:tableStyleId>
              </a:tblPr>
              <a:tblGrid>
                <a:gridCol w="6324600">
                  <a:extLst>
                    <a:ext uri="{9D8B030D-6E8A-4147-A177-3AD203B41FA5}">
                      <a16:colId xmlns:a16="http://schemas.microsoft.com/office/drawing/2014/main" xmlns="" val="20000"/>
                    </a:ext>
                  </a:extLst>
                </a:gridCol>
              </a:tblGrid>
              <a:tr h="152400">
                <a:tc>
                  <a:txBody>
                    <a:bodyPr/>
                    <a:lstStyle/>
                    <a:p>
                      <a:pPr algn="l" fontAlgn="t"/>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1</a:t>
                      </a: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6</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a:t>
                      </a: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17</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aprilie</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 - Paste catolic si protestant /1</a:t>
                      </a: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6</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a:t>
                      </a: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17</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aprilie</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 Paste ortodox</a:t>
                      </a:r>
                      <a:endParaRPr lang="it-IT"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2400">
                <a:tc>
                  <a:txBody>
                    <a:bodyPr/>
                    <a:lstStyle/>
                    <a:p>
                      <a:pPr algn="l" fontAlgn="t"/>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4</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a:t>
                      </a: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5</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 iunie - Rusalii catolic si protestant / </a:t>
                      </a: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4</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a:t>
                      </a:r>
                      <a:r>
                        <a:rPr lang="ro-RO" sz="1400" b="1" u="none" strike="noStrike" dirty="0">
                          <a:effectLst/>
                          <a:latin typeface="Tahoma" panose="020B0604030504040204" pitchFamily="34" charset="0"/>
                          <a:ea typeface="Tahoma" panose="020B0604030504040204" pitchFamily="34" charset="0"/>
                          <a:cs typeface="Tahoma" panose="020B0604030504040204" pitchFamily="34" charset="0"/>
                        </a:rPr>
                        <a:t>5</a:t>
                      </a:r>
                      <a:r>
                        <a:rPr lang="it-IT" sz="1400" b="1" u="none" strike="noStrike" dirty="0">
                          <a:effectLst/>
                          <a:latin typeface="Tahoma" panose="020B0604030504040204" pitchFamily="34" charset="0"/>
                          <a:ea typeface="Tahoma" panose="020B0604030504040204" pitchFamily="34" charset="0"/>
                          <a:cs typeface="Tahoma" panose="020B0604030504040204" pitchFamily="34" charset="0"/>
                        </a:rPr>
                        <a:t> iunie Rusalii ortodox</a:t>
                      </a:r>
                      <a:endParaRPr lang="it-IT" sz="1400" b="1"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152400" y="762000"/>
            <a:ext cx="9448800" cy="1143000"/>
          </a:xfrm>
        </p:spPr>
        <p:txBody>
          <a:bodyPr>
            <a:noAutofit/>
          </a:bodyPr>
          <a:lstStyle/>
          <a:p>
            <a:pPr algn="ctr">
              <a:defRPr/>
            </a:pPr>
            <a:r>
              <a:rPr lang="ro-RO" altLang="hu-HU" sz="30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II.2. </a:t>
            </a:r>
            <a:r>
              <a:rPr lang="ro-RO" sz="3000" b="1" dirty="0">
                <a:solidFill>
                  <a:schemeClr val="tx2">
                    <a:lumMod val="60000"/>
                    <a:lumOff val="40000"/>
                  </a:schemeClr>
                </a:solidFill>
                <a:effectLst>
                  <a:outerShdw blurRad="38100" dist="38100" dir="2700000" algn="tl">
                    <a:srgbClr val="000000"/>
                  </a:outerShdw>
                </a:effectLst>
                <a:latin typeface="Tahoma" pitchFamily="34" charset="0"/>
                <a:cs typeface="Times New Roman" pitchFamily="18" charset="0"/>
              </a:rPr>
              <a:t>PLANURI –CADRU </a:t>
            </a:r>
            <a:r>
              <a:rPr lang="ro-RO" sz="3000" dirty="0">
                <a:solidFill>
                  <a:schemeClr val="tx2">
                    <a:lumMod val="60000"/>
                    <a:lumOff val="40000"/>
                  </a:schemeClr>
                </a:solidFill>
                <a:effectLst>
                  <a:outerShdw blurRad="38100" dist="38100" dir="2700000" algn="tl">
                    <a:srgbClr val="000000"/>
                  </a:outerShdw>
                </a:effectLst>
                <a:latin typeface="Tahoma" pitchFamily="34" charset="0"/>
                <a:cs typeface="Times New Roman" pitchFamily="18" charset="0"/>
              </a:rPr>
              <a:t>ȘI PROGRAME ȘCOLARE </a:t>
            </a:r>
            <a:r>
              <a:rPr lang="ro-RO" sz="3000" b="1" dirty="0">
                <a:solidFill>
                  <a:schemeClr val="tx2">
                    <a:lumMod val="60000"/>
                    <a:lumOff val="40000"/>
                  </a:schemeClr>
                </a:solidFill>
                <a:latin typeface="Tahoma" pitchFamily="34" charset="0"/>
              </a:rPr>
              <a:t>VALABILE ÎN ANUL ŞCOLAR 2016-2017</a:t>
            </a:r>
          </a:p>
        </p:txBody>
      </p:sp>
      <p:sp>
        <p:nvSpPr>
          <p:cNvPr id="516099" name="Rectangle 3"/>
          <p:cNvSpPr>
            <a:spLocks noGrp="1" noChangeArrowheads="1"/>
          </p:cNvSpPr>
          <p:nvPr>
            <p:ph idx="1"/>
          </p:nvPr>
        </p:nvSpPr>
        <p:spPr>
          <a:xfrm>
            <a:off x="942785" y="2819400"/>
            <a:ext cx="8191500" cy="2133600"/>
          </a:xfrm>
        </p:spPr>
        <p:txBody>
          <a:bodyPr>
            <a:noAutofit/>
          </a:bodyPr>
          <a:lstStyle/>
          <a:p>
            <a:pPr marL="36576" indent="0" eaLnBrk="1" fontAlgn="auto" hangingPunct="1">
              <a:spcBef>
                <a:spcPct val="60000"/>
              </a:spcBef>
              <a:spcAft>
                <a:spcPts val="0"/>
              </a:spcAft>
              <a:buClr>
                <a:schemeClr val="accent6">
                  <a:lumMod val="75000"/>
                </a:schemeClr>
              </a:buClr>
              <a:buNone/>
              <a:defRPr/>
            </a:pPr>
            <a:r>
              <a:rPr lang="vi-VN" sz="2400" dirty="0">
                <a:latin typeface="Tahoma" pitchFamily="34" charset="0"/>
                <a:cs typeface="Times New Roman" pitchFamily="18" charset="0"/>
              </a:rPr>
              <a:t>Planurile-cadru</a:t>
            </a:r>
            <a:r>
              <a:rPr lang="ro-RO" sz="2400" dirty="0">
                <a:latin typeface="Tahoma" pitchFamily="34" charset="0"/>
                <a:cs typeface="Times New Roman" pitchFamily="18" charset="0"/>
              </a:rPr>
              <a:t> și programele școlare valabile </a:t>
            </a:r>
          </a:p>
          <a:p>
            <a:pPr marL="36576" indent="0" eaLnBrk="1" fontAlgn="auto" hangingPunct="1">
              <a:spcBef>
                <a:spcPct val="60000"/>
              </a:spcBef>
              <a:spcAft>
                <a:spcPts val="0"/>
              </a:spcAft>
              <a:buClr>
                <a:schemeClr val="accent6">
                  <a:lumMod val="75000"/>
                </a:schemeClr>
              </a:buClr>
              <a:buNone/>
              <a:defRPr/>
            </a:pPr>
            <a:r>
              <a:rPr lang="ro-RO" sz="2400" dirty="0">
                <a:latin typeface="Tahoma" pitchFamily="34" charset="0"/>
                <a:cs typeface="Times New Roman" pitchFamily="18" charset="0"/>
              </a:rPr>
              <a:t>în anul școlar 2016-2017 pot fi accesate la adresa: </a:t>
            </a:r>
          </a:p>
          <a:p>
            <a:pPr marL="36576" indent="0" eaLnBrk="1" fontAlgn="auto" hangingPunct="1">
              <a:spcBef>
                <a:spcPct val="60000"/>
              </a:spcBef>
              <a:spcAft>
                <a:spcPts val="0"/>
              </a:spcAft>
              <a:buClr>
                <a:schemeClr val="accent6">
                  <a:lumMod val="75000"/>
                </a:schemeClr>
              </a:buClr>
              <a:buNone/>
              <a:defRPr/>
            </a:pPr>
            <a:r>
              <a:rPr lang="ro-RO" sz="2400" dirty="0">
                <a:latin typeface="Tahoma" pitchFamily="34" charset="0"/>
                <a:cs typeface="Times New Roman" pitchFamily="18" charset="0"/>
                <a:hlinkClick r:id="rId2"/>
              </a:rPr>
              <a:t>http://programe.ise.ro/actuale.aspx</a:t>
            </a:r>
            <a:endParaRPr lang="ro-RO" sz="2400" dirty="0">
              <a:latin typeface="Tahoma" pitchFamily="34" charset="0"/>
              <a:cs typeface="Times New Roman" pitchFamily="18" charset="0"/>
            </a:endParaRPr>
          </a:p>
          <a:p>
            <a:pPr marL="36576" indent="0" eaLnBrk="1" fontAlgn="auto" hangingPunct="1">
              <a:spcBef>
                <a:spcPct val="60000"/>
              </a:spcBef>
              <a:spcAft>
                <a:spcPts val="0"/>
              </a:spcAft>
              <a:buClr>
                <a:schemeClr val="accent6">
                  <a:lumMod val="75000"/>
                </a:schemeClr>
              </a:buClr>
              <a:buNone/>
              <a:defRPr/>
            </a:pPr>
            <a:endParaRPr lang="ro-RO" sz="1600" dirty="0"/>
          </a:p>
        </p:txBody>
      </p:sp>
      <p:sp>
        <p:nvSpPr>
          <p:cNvPr id="6" name="Slide Number Placeholder 5"/>
          <p:cNvSpPr>
            <a:spLocks noGrp="1" noChangeArrowheads="1"/>
          </p:cNvSpPr>
          <p:nvPr>
            <p:ph type="sldNum" sz="quarter" idx="12"/>
          </p:nvPr>
        </p:nvSpPr>
        <p:spPr/>
        <p:txBody>
          <a:bodyPr/>
          <a:lstStyle/>
          <a:p>
            <a:pPr>
              <a:defRPr/>
            </a:pPr>
            <a:fld id="{911E69E9-0B8B-49F5-8651-874182CBFB81}" type="slidenum">
              <a:rPr lang="ro-RO"/>
              <a:pPr>
                <a:defRPr/>
              </a:pPr>
              <a:t>44</a:t>
            </a:fld>
            <a:endParaRPr lang="ro-RO"/>
          </a:p>
        </p:txBody>
      </p:sp>
      <p:sp>
        <p:nvSpPr>
          <p:cNvPr id="55302" name="AutoShape 5">
            <a:hlinkClick r:id="rId3" action="ppaction://hlinksldjump"/>
          </p:cNvPr>
          <p:cNvSpPr>
            <a:spLocks noChangeArrowheads="1"/>
          </p:cNvSpPr>
          <p:nvPr/>
        </p:nvSpPr>
        <p:spPr bwMode="auto">
          <a:xfrm>
            <a:off x="9269173" y="6203951"/>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959302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879475" y="381000"/>
            <a:ext cx="8089900" cy="868362"/>
          </a:xfrm>
        </p:spPr>
        <p:txBody>
          <a:bodyPr>
            <a:normAutofit/>
          </a:bodyPr>
          <a:lstStyle/>
          <a:p>
            <a:pPr algn="ctr" eaLnBrk="1" fontAlgn="auto" hangingPunct="1">
              <a:spcAft>
                <a:spcPts val="0"/>
              </a:spcAft>
              <a:defRPr/>
            </a:pPr>
            <a:r>
              <a:rPr lang="ro-RO" altLang="zh-CN" b="1" dirty="0">
                <a:solidFill>
                  <a:schemeClr val="tx2">
                    <a:lumMod val="60000"/>
                    <a:lumOff val="40000"/>
                  </a:schemeClr>
                </a:solidFill>
                <a:effectLst>
                  <a:outerShdw blurRad="38100" dist="38100" dir="2700000" algn="tl">
                    <a:srgbClr val="000000"/>
                  </a:outerShdw>
                </a:effectLst>
                <a:latin typeface="Tahoma" pitchFamily="34" charset="0"/>
              </a:rPr>
              <a:t> </a:t>
            </a:r>
            <a:r>
              <a:rPr lang="ro-RO" b="1" dirty="0">
                <a:solidFill>
                  <a:schemeClr val="tx2">
                    <a:lumMod val="60000"/>
                    <a:lumOff val="40000"/>
                  </a:schemeClr>
                </a:solidFill>
                <a:effectLst>
                  <a:outerShdw blurRad="38100" dist="38100" dir="2700000" algn="tl">
                    <a:srgbClr val="000000"/>
                  </a:outerShdw>
                </a:effectLst>
                <a:latin typeface="Tahoma" pitchFamily="34" charset="0"/>
              </a:rPr>
              <a:t>MANUALE ŞCOLARE</a:t>
            </a:r>
            <a:r>
              <a:rPr lang="ro-RO" dirty="0">
                <a:solidFill>
                  <a:schemeClr val="tx2">
                    <a:lumMod val="60000"/>
                    <a:lumOff val="40000"/>
                  </a:schemeClr>
                </a:solidFill>
                <a:effectLst>
                  <a:outerShdw blurRad="38100" dist="38100" dir="2700000" algn="tl">
                    <a:srgbClr val="000000"/>
                  </a:outerShdw>
                </a:effectLst>
                <a:latin typeface="Tahoma" pitchFamily="34" charset="0"/>
              </a:rPr>
              <a:t> </a:t>
            </a:r>
          </a:p>
        </p:txBody>
      </p:sp>
      <p:sp>
        <p:nvSpPr>
          <p:cNvPr id="7" name="Rectangle 5"/>
          <p:cNvSpPr>
            <a:spLocks noGrp="1" noChangeArrowheads="1"/>
          </p:cNvSpPr>
          <p:nvPr>
            <p:ph type="sldNum" sz="quarter" idx="12"/>
          </p:nvPr>
        </p:nvSpPr>
        <p:spPr/>
        <p:txBody>
          <a:bodyPr/>
          <a:lstStyle/>
          <a:p>
            <a:pPr>
              <a:defRPr/>
            </a:pPr>
            <a:fld id="{9D7AF1DB-441C-4AB3-B8E3-17B04CE9F769}" type="slidenum">
              <a:rPr lang="ro-RO"/>
              <a:pPr>
                <a:defRPr/>
              </a:pPr>
              <a:t>45</a:t>
            </a:fld>
            <a:endParaRPr lang="ro-RO"/>
          </a:p>
        </p:txBody>
      </p:sp>
      <p:sp>
        <p:nvSpPr>
          <p:cNvPr id="8" name="AutoShape 8">
            <a:hlinkClick r:id="rId2" action="ppaction://hlinksldjump"/>
          </p:cNvPr>
          <p:cNvSpPr>
            <a:spLocks noChangeArrowheads="1"/>
          </p:cNvSpPr>
          <p:nvPr/>
        </p:nvSpPr>
        <p:spPr bwMode="auto">
          <a:xfrm rot="10800000">
            <a:off x="9234509" y="6101655"/>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3"/>
          <p:cNvSpPr txBox="1">
            <a:spLocks noChangeArrowheads="1"/>
          </p:cNvSpPr>
          <p:nvPr/>
        </p:nvSpPr>
        <p:spPr>
          <a:xfrm>
            <a:off x="685800" y="1485899"/>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fontAlgn="auto">
              <a:lnSpc>
                <a:spcPct val="70000"/>
              </a:lnSpc>
              <a:spcAft>
                <a:spcPts val="0"/>
              </a:spcAft>
              <a:buFontTx/>
              <a:buNone/>
            </a:pPr>
            <a:r>
              <a:rPr lang="ro-RO" altLang="zh-CN" sz="2400" b="1" dirty="0">
                <a:effectLst>
                  <a:outerShdw blurRad="38100" dist="38100" dir="2700000" algn="tl">
                    <a:srgbClr val="C0C0C0"/>
                  </a:outerShdw>
                </a:effectLst>
                <a:ea typeface="华文中宋"/>
                <a:cs typeface="华文中宋"/>
              </a:rPr>
              <a:t>    </a:t>
            </a:r>
          </a:p>
          <a:p>
            <a:pPr algn="ctr" fontAlgn="auto">
              <a:lnSpc>
                <a:spcPct val="200000"/>
              </a:lnSpc>
              <a:spcAft>
                <a:spcPts val="0"/>
              </a:spcAft>
              <a:buFontTx/>
              <a:buNone/>
            </a:pPr>
            <a:r>
              <a:rPr lang="en-US" altLang="hu-HU" sz="2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Catalogul</a:t>
            </a:r>
            <a:r>
              <a:rPr lang="en-US" altLang="hu-HU"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hu-HU" sz="2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manualelor</a:t>
            </a:r>
            <a:r>
              <a:rPr lang="en-US" altLang="hu-HU"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hu-HU" sz="2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şcolare</a:t>
            </a:r>
            <a:r>
              <a:rPr lang="en-US" altLang="hu-HU"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hu-HU" sz="2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valabile</a:t>
            </a:r>
            <a:r>
              <a:rPr lang="en-US" altLang="hu-HU"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hu-HU" sz="2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înînvațământul</a:t>
            </a:r>
            <a:r>
              <a:rPr lang="en-US" altLang="hu-HU"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hu-HU" sz="2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preuniversitar</a:t>
            </a:r>
            <a:r>
              <a:rPr lang="en-US" altLang="hu-HU"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2016-2017</a:t>
            </a:r>
            <a:r>
              <a:rPr lang="ro-RO" altLang="hu-HU"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poate fi accesat la adresa:</a:t>
            </a:r>
            <a:r>
              <a:rPr lang="ro-RO" altLang="zh-CN"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ro-RO" altLang="hu-HU" sz="2400" b="1" dirty="0">
              <a:cs typeface="Times New Roman" pitchFamily="18" charset="0"/>
            </a:endParaRPr>
          </a:p>
          <a:p>
            <a:pPr algn="ctr" fontAlgn="auto">
              <a:lnSpc>
                <a:spcPct val="70000"/>
              </a:lnSpc>
              <a:spcAft>
                <a:spcPts val="0"/>
              </a:spcAft>
              <a:buClr>
                <a:srgbClr val="FFFF99"/>
              </a:buClr>
              <a:buFontTx/>
              <a:buNone/>
            </a:pPr>
            <a:r>
              <a:rPr lang="en-US" altLang="hu-HU" sz="2400" b="0" dirty="0">
                <a:solidFill>
                  <a:schemeClr val="accent6">
                    <a:lumMod val="75000"/>
                  </a:schemeClr>
                </a:solidFill>
                <a:hlinkClick r:id="rId3"/>
              </a:rPr>
              <a:t>http://www.edu.ro/index.php/articles/</a:t>
            </a:r>
            <a:r>
              <a:rPr lang="ro-RO" altLang="hu-HU" sz="2400" b="0" dirty="0">
                <a:solidFill>
                  <a:schemeClr val="accent6">
                    <a:lumMod val="75000"/>
                  </a:schemeClr>
                </a:solidFill>
                <a:hlinkClick r:id="rId3"/>
              </a:rPr>
              <a:t>23366</a:t>
            </a:r>
            <a:r>
              <a:rPr lang="en-US" altLang="hu-HU" sz="2400" b="0" dirty="0">
                <a:solidFill>
                  <a:schemeClr val="accent6">
                    <a:lumMod val="75000"/>
                  </a:schemeClr>
                </a:solidFill>
                <a:hlinkClick r:id="rId3"/>
              </a:rPr>
              <a:t>/</a:t>
            </a:r>
            <a:endParaRPr lang="ro-RO" altLang="hu-HU" sz="2400" b="0" dirty="0">
              <a:solidFill>
                <a:schemeClr val="accent6">
                  <a:lumMod val="75000"/>
                </a:schemeClr>
              </a:solidFill>
            </a:endParaRPr>
          </a:p>
          <a:p>
            <a:pPr algn="ctr" fontAlgn="auto">
              <a:lnSpc>
                <a:spcPct val="70000"/>
              </a:lnSpc>
              <a:spcAft>
                <a:spcPts val="0"/>
              </a:spcAft>
              <a:buClr>
                <a:srgbClr val="FFFF99"/>
              </a:buClr>
              <a:buFontTx/>
              <a:buNone/>
            </a:pPr>
            <a:endParaRPr lang="ro-RO" altLang="hu-HU" sz="2400" b="0" dirty="0">
              <a:solidFill>
                <a:schemeClr val="accent6">
                  <a:lumMod val="75000"/>
                </a:schemeClr>
              </a:solidFill>
            </a:endParaRPr>
          </a:p>
          <a:p>
            <a:pPr algn="ctr" fontAlgn="auto">
              <a:lnSpc>
                <a:spcPct val="70000"/>
              </a:lnSpc>
              <a:spcAft>
                <a:spcPts val="0"/>
              </a:spcAft>
              <a:buClr>
                <a:srgbClr val="FFFF99"/>
              </a:buClr>
              <a:buFontTx/>
              <a:buNone/>
            </a:pPr>
            <a:r>
              <a:rPr lang="ro-RO" altLang="hu-HU" sz="2400" dirty="0">
                <a:solidFill>
                  <a:schemeClr val="accent6">
                    <a:lumMod val="75000"/>
                  </a:schemeClr>
                </a:solidFill>
              </a:rPr>
              <a:t>Obs</a:t>
            </a:r>
            <a:r>
              <a:rPr lang="ro-RO" altLang="hu-HU" sz="2400" b="0" dirty="0">
                <a:solidFill>
                  <a:schemeClr val="accent6">
                    <a:lumMod val="75000"/>
                  </a:schemeClr>
                </a:solidFill>
              </a:rPr>
              <a:t>. </a:t>
            </a:r>
            <a:r>
              <a:rPr lang="ro-RO" altLang="hu-HU" sz="2400" b="0" dirty="0">
                <a:solidFill>
                  <a:schemeClr val="accent6">
                    <a:lumMod val="75000"/>
                  </a:schemeClr>
                </a:solidFill>
                <a:hlinkClick r:id="rId4"/>
              </a:rPr>
              <a:t>http://oldsite.edu.ro/index.php/articles/23366</a:t>
            </a:r>
            <a:endParaRPr lang="ro-RO" altLang="hu-HU" sz="2400" b="0" dirty="0">
              <a:solidFill>
                <a:schemeClr val="accent6">
                  <a:lumMod val="75000"/>
                </a:schemeClr>
              </a:solidFill>
            </a:endParaRPr>
          </a:p>
          <a:p>
            <a:pPr algn="ctr" fontAlgn="auto">
              <a:lnSpc>
                <a:spcPct val="70000"/>
              </a:lnSpc>
              <a:spcAft>
                <a:spcPts val="0"/>
              </a:spcAft>
              <a:buClr>
                <a:srgbClr val="FFFF99"/>
              </a:buClr>
              <a:buFontTx/>
              <a:buNone/>
            </a:pPr>
            <a:r>
              <a:rPr lang="ro-RO" altLang="hu-HU" sz="2400" b="0" dirty="0">
                <a:solidFill>
                  <a:schemeClr val="accent6">
                    <a:lumMod val="75000"/>
                  </a:schemeClr>
                </a:solidFill>
              </a:rPr>
              <a:t>Catalogul manualelor școlare valabile pentru anul școlar 2015-2016</a:t>
            </a:r>
          </a:p>
          <a:p>
            <a:pPr algn="ctr" fontAlgn="auto">
              <a:lnSpc>
                <a:spcPct val="70000"/>
              </a:lnSpc>
              <a:spcAft>
                <a:spcPts val="0"/>
              </a:spcAft>
              <a:buClr>
                <a:srgbClr val="FFFF99"/>
              </a:buClr>
              <a:buFontTx/>
              <a:buNone/>
            </a:pPr>
            <a:endParaRPr lang="ro-RO" altLang="hu-HU" sz="2400" b="0" dirty="0">
              <a:solidFill>
                <a:schemeClr val="accent6">
                  <a:lumMod val="75000"/>
                </a:schemeClr>
              </a:solidFill>
            </a:endParaRPr>
          </a:p>
          <a:p>
            <a:pPr algn="ctr" fontAlgn="auto">
              <a:lnSpc>
                <a:spcPct val="70000"/>
              </a:lnSpc>
              <a:spcAft>
                <a:spcPts val="0"/>
              </a:spcAft>
              <a:buClr>
                <a:srgbClr val="FFFF99"/>
              </a:buClr>
              <a:buFontTx/>
              <a:buNone/>
            </a:pPr>
            <a:endParaRPr lang="en-US" altLang="hu-HU" sz="2400" b="0" dirty="0">
              <a:solidFill>
                <a:schemeClr val="accent6">
                  <a:lumMod val="75000"/>
                </a:schemeClr>
              </a:solidFill>
            </a:endParaRPr>
          </a:p>
          <a:p>
            <a:pPr algn="ctr" fontAlgn="auto">
              <a:lnSpc>
                <a:spcPct val="70000"/>
              </a:lnSpc>
              <a:spcAft>
                <a:spcPts val="0"/>
              </a:spcAft>
              <a:buClr>
                <a:srgbClr val="FFFF99"/>
              </a:buClr>
              <a:buFontTx/>
              <a:buNone/>
            </a:pPr>
            <a:endParaRPr lang="en-US" altLang="hu-HU" sz="2400" b="0" dirty="0"/>
          </a:p>
          <a:p>
            <a:pPr algn="just" fontAlgn="auto">
              <a:lnSpc>
                <a:spcPct val="80000"/>
              </a:lnSpc>
              <a:spcAft>
                <a:spcPts val="0"/>
              </a:spcAft>
              <a:buClr>
                <a:srgbClr val="FFFF99"/>
              </a:buClr>
              <a:buFont typeface="Wingdings" pitchFamily="2" charset="2"/>
              <a:buNone/>
            </a:pPr>
            <a:endParaRPr lang="en-US" altLang="hu-HU" sz="2400" b="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400" y="200546"/>
            <a:ext cx="7910513" cy="1293028"/>
          </a:xfrm>
        </p:spPr>
        <p:txBody>
          <a:bodyPr/>
          <a:lstStyle/>
          <a:p>
            <a:pPr algn="ctr"/>
            <a:r>
              <a:rPr lang="ro-RO" altLang="hu-HU" sz="32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II.3. </a:t>
            </a:r>
            <a:r>
              <a:rPr lang="ro-RO" altLang="ro-RO" sz="3200" b="1" dirty="0">
                <a:solidFill>
                  <a:schemeClr val="tx2">
                    <a:lumMod val="60000"/>
                    <a:lumOff val="40000"/>
                  </a:schemeClr>
                </a:solidFill>
                <a:latin typeface="Tahoma" pitchFamily="34" charset="0"/>
              </a:rPr>
              <a:t>OLIMPIADE ŞI CONCURSURI ÎN ANUL ŞCOLAR 2016-2017</a:t>
            </a:r>
            <a:endParaRPr lang="en-US" altLang="ro-RO" sz="3200" b="1" dirty="0">
              <a:solidFill>
                <a:schemeClr val="tx2">
                  <a:lumMod val="60000"/>
                  <a:lumOff val="40000"/>
                </a:schemeClr>
              </a:solidFill>
              <a:latin typeface="Tahoma" pitchFamily="34" charset="0"/>
            </a:endParaRPr>
          </a:p>
        </p:txBody>
      </p:sp>
      <p:sp>
        <p:nvSpPr>
          <p:cNvPr id="60419" name="Rectangle 3"/>
          <p:cNvSpPr>
            <a:spLocks noGrp="1" noChangeArrowheads="1"/>
          </p:cNvSpPr>
          <p:nvPr>
            <p:ph idx="1"/>
          </p:nvPr>
        </p:nvSpPr>
        <p:spPr>
          <a:xfrm>
            <a:off x="79331" y="1626078"/>
            <a:ext cx="9753600" cy="4343400"/>
          </a:xfrm>
        </p:spPr>
        <p:txBody>
          <a:bodyPr>
            <a:normAutofit/>
          </a:bodyPr>
          <a:lstStyle/>
          <a:p>
            <a:pPr marL="0" indent="0" eaLnBrk="1" hangingPunct="1">
              <a:spcAft>
                <a:spcPct val="20000"/>
              </a:spcAft>
              <a:buNone/>
            </a:pPr>
            <a:r>
              <a:rPr lang="ro-RO" altLang="ro-RO" sz="3200" b="1" u="sng" dirty="0">
                <a:latin typeface="Tahoma" pitchFamily="34" charset="0"/>
              </a:rPr>
              <a:t>Regulamente, metodologii specifice</a:t>
            </a:r>
            <a:endParaRPr lang="ro-RO" altLang="ro-RO" sz="3200" b="1" u="sng" dirty="0">
              <a:solidFill>
                <a:schemeClr val="accent6">
                  <a:lumMod val="75000"/>
                </a:schemeClr>
              </a:solidFill>
              <a:latin typeface="Tahoma" pitchFamily="34" charset="0"/>
            </a:endParaRPr>
          </a:p>
          <a:p>
            <a:pPr marL="36512" indent="0" eaLnBrk="1" hangingPunct="1">
              <a:spcAft>
                <a:spcPct val="20000"/>
              </a:spcAft>
              <a:buClr>
                <a:srgbClr val="FFFF99"/>
              </a:buClr>
              <a:buNone/>
            </a:pPr>
            <a:endParaRPr lang="ro-RO" altLang="ro-RO" sz="1600" b="1" u="sng" dirty="0">
              <a:latin typeface="Tahoma" pitchFamily="34" charset="0"/>
            </a:endParaRPr>
          </a:p>
          <a:p>
            <a:pPr>
              <a:spcBef>
                <a:spcPts val="1200"/>
              </a:spcBef>
              <a:spcAft>
                <a:spcPts val="1200"/>
              </a:spcAft>
              <a:buClr>
                <a:schemeClr val="accent6">
                  <a:lumMod val="75000"/>
                </a:schemeClr>
              </a:buClr>
              <a:buSzPct val="100000"/>
              <a:buFont typeface="Wingdings" panose="05000000000000000000" pitchFamily="2" charset="2"/>
              <a:buChar char="Ø"/>
            </a:pPr>
            <a:r>
              <a:rPr lang="ro-RO" altLang="ro-RO" sz="2300" b="1" dirty="0">
                <a:solidFill>
                  <a:schemeClr val="accent6">
                    <a:lumMod val="75000"/>
                  </a:schemeClr>
                </a:solidFill>
                <a:latin typeface="Tahoma" pitchFamily="34" charset="0"/>
                <a:ea typeface="Tahoma" panose="020B0604030504040204" pitchFamily="34" charset="0"/>
                <a:cs typeface="Tahoma" panose="020B0604030504040204" pitchFamily="34" charset="0"/>
              </a:rPr>
              <a:t>Metodologia – cadru de organizare și desfășurare a </a:t>
            </a:r>
          </a:p>
          <a:p>
            <a:pPr marL="0" indent="0" defTabSz="365760">
              <a:spcBef>
                <a:spcPts val="1200"/>
              </a:spcBef>
              <a:spcAft>
                <a:spcPts val="1200"/>
              </a:spcAft>
              <a:buClr>
                <a:schemeClr val="accent6">
                  <a:lumMod val="75000"/>
                </a:schemeClr>
              </a:buClr>
              <a:buSzPct val="100000"/>
              <a:buNone/>
            </a:pPr>
            <a:r>
              <a:rPr lang="ro-RO" altLang="ro-RO" sz="2300" b="1" dirty="0">
                <a:solidFill>
                  <a:schemeClr val="accent6">
                    <a:lumMod val="75000"/>
                  </a:schemeClr>
                </a:solidFill>
                <a:latin typeface="Tahoma" pitchFamily="34" charset="0"/>
                <a:ea typeface="Tahoma" panose="020B0604030504040204" pitchFamily="34" charset="0"/>
                <a:cs typeface="Tahoma" panose="020B0604030504040204" pitchFamily="34" charset="0"/>
              </a:rPr>
              <a:t>	competițiilor școlare, </a:t>
            </a:r>
            <a:r>
              <a:rPr lang="ro-RO" altLang="ro-RO" sz="2300" b="1" dirty="0">
                <a:latin typeface="Tahoma" pitchFamily="34" charset="0"/>
                <a:ea typeface="Tahoma" panose="020B0604030504040204" pitchFamily="34" charset="0"/>
                <a:cs typeface="Tahoma" panose="020B0604030504040204" pitchFamily="34" charset="0"/>
              </a:rPr>
              <a:t>Anexa 1 la OMECTS nr. 3035/10.01.2012</a:t>
            </a:r>
            <a:endParaRPr lang="en-US" sz="2300" b="1" dirty="0">
              <a:latin typeface="Tahoma" panose="020B0604030504040204" pitchFamily="34" charset="0"/>
              <a:ea typeface="Tahoma" panose="020B0604030504040204" pitchFamily="34" charset="0"/>
              <a:cs typeface="Tahoma" panose="020B0604030504040204" pitchFamily="34" charset="0"/>
            </a:endParaRPr>
          </a:p>
          <a:p>
            <a:pPr>
              <a:spcBef>
                <a:spcPts val="1200"/>
              </a:spcBef>
              <a:spcAft>
                <a:spcPts val="1200"/>
              </a:spcAft>
              <a:buClr>
                <a:schemeClr val="accent6">
                  <a:lumMod val="75000"/>
                </a:schemeClr>
              </a:buClr>
              <a:buSzPct val="100000"/>
              <a:buFont typeface="Wingdings" panose="05000000000000000000" pitchFamily="2" charset="2"/>
              <a:buChar char="Ø"/>
            </a:pPr>
            <a:r>
              <a:rPr lang="ro-RO" altLang="ro-RO" sz="2300" b="1" dirty="0">
                <a:solidFill>
                  <a:schemeClr val="accent6">
                    <a:lumMod val="75000"/>
                  </a:schemeClr>
                </a:solidFill>
                <a:latin typeface="Tahoma" pitchFamily="34" charset="0"/>
                <a:ea typeface="Tahoma" panose="020B0604030504040204" pitchFamily="34" charset="0"/>
                <a:cs typeface="Tahoma" panose="020B0604030504040204" pitchFamily="34" charset="0"/>
              </a:rPr>
              <a:t>Regulamentele specifice privind organizarea și desfășurarea:</a:t>
            </a:r>
          </a:p>
          <a:p>
            <a:pPr lvl="1">
              <a:spcBef>
                <a:spcPts val="1200"/>
              </a:spcBef>
              <a:spcAft>
                <a:spcPts val="1200"/>
              </a:spcAft>
              <a:buClr>
                <a:schemeClr val="accent6">
                  <a:lumMod val="75000"/>
                </a:schemeClr>
              </a:buClr>
              <a:buSzPct val="100000"/>
              <a:buFont typeface="Wingdings" panose="05000000000000000000" pitchFamily="2" charset="2"/>
              <a:buChar char="Ø"/>
            </a:pP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Olimpiadei Naționale de Informatică</a:t>
            </a:r>
          </a:p>
          <a:p>
            <a:pPr lvl="1">
              <a:spcBef>
                <a:spcPts val="1200"/>
              </a:spcBef>
              <a:spcAft>
                <a:spcPts val="1200"/>
              </a:spcAft>
              <a:buClr>
                <a:schemeClr val="accent6">
                  <a:lumMod val="75000"/>
                </a:schemeClr>
              </a:buClr>
              <a:buSzPct val="100000"/>
              <a:buFont typeface="Wingdings" panose="05000000000000000000" pitchFamily="2" charset="2"/>
              <a:buChar char="Ø"/>
            </a:pP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Olimpiadei de tehnologia informației</a:t>
            </a:r>
            <a:endParaRPr lang="ro-RO" altLang="ro-RO" sz="2400" dirty="0">
              <a:latin typeface="Tahoma" pitchFamily="34" charset="0"/>
              <a:cs typeface="Tahoma" pitchFamily="34" charset="0"/>
            </a:endParaRPr>
          </a:p>
        </p:txBody>
      </p:sp>
      <p:sp>
        <p:nvSpPr>
          <p:cNvPr id="7" name="Rectangle 5"/>
          <p:cNvSpPr>
            <a:spLocks noGrp="1" noChangeArrowheads="1"/>
          </p:cNvSpPr>
          <p:nvPr>
            <p:ph type="sldNum" sz="quarter" idx="12"/>
          </p:nvPr>
        </p:nvSpPr>
        <p:spPr/>
        <p:txBody>
          <a:bodyPr/>
          <a:lstStyle/>
          <a:p>
            <a:pPr>
              <a:defRPr/>
            </a:pPr>
            <a:fld id="{FAFE7A30-47A1-46A2-B029-AA160ECC9ED8}" type="slidenum">
              <a:rPr lang="ro-RO"/>
              <a:pPr>
                <a:defRPr/>
              </a:pPr>
              <a:t>46</a:t>
            </a:fld>
            <a:endParaRPr lang="ro-RO"/>
          </a:p>
        </p:txBody>
      </p:sp>
      <p:sp>
        <p:nvSpPr>
          <p:cNvPr id="60421" name="AutoShape 5">
            <a:hlinkClick r:id="rId2" action="ppaction://hlinksldjump"/>
          </p:cNvPr>
          <p:cNvSpPr>
            <a:spLocks noChangeArrowheads="1"/>
          </p:cNvSpPr>
          <p:nvPr/>
        </p:nvSpPr>
        <p:spPr bwMode="auto">
          <a:xfrm>
            <a:off x="9121775" y="6101982"/>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9200" y="76200"/>
            <a:ext cx="6996113" cy="1143000"/>
          </a:xfrm>
        </p:spPr>
        <p:txBody>
          <a:bodyPr/>
          <a:lstStyle/>
          <a:p>
            <a:pPr algn="ctr"/>
            <a:r>
              <a:rPr lang="ro-RO" altLang="hu-HU" sz="28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II.3. </a:t>
            </a:r>
            <a:r>
              <a:rPr lang="ro-RO" altLang="ro-RO" sz="2800" dirty="0">
                <a:solidFill>
                  <a:schemeClr val="tx2">
                    <a:lumMod val="60000"/>
                    <a:lumOff val="40000"/>
                  </a:schemeClr>
                </a:solidFill>
                <a:latin typeface="Tahoma" pitchFamily="34" charset="0"/>
              </a:rPr>
              <a:t>OLIMPIADE ŞI CONCURSURI ÎN ANUL ŞCOLAR 2016-2017</a:t>
            </a:r>
            <a:endParaRPr lang="en-US" altLang="ro-RO" sz="3000" b="1" dirty="0">
              <a:solidFill>
                <a:schemeClr val="tx2">
                  <a:lumMod val="60000"/>
                  <a:lumOff val="40000"/>
                </a:schemeClr>
              </a:solidFill>
              <a:latin typeface="Tahoma" pitchFamily="34" charset="0"/>
            </a:endParaRPr>
          </a:p>
        </p:txBody>
      </p:sp>
      <p:sp>
        <p:nvSpPr>
          <p:cNvPr id="60419" name="Rectangle 3"/>
          <p:cNvSpPr>
            <a:spLocks noGrp="1" noChangeArrowheads="1"/>
          </p:cNvSpPr>
          <p:nvPr>
            <p:ph idx="1"/>
          </p:nvPr>
        </p:nvSpPr>
        <p:spPr>
          <a:xfrm>
            <a:off x="152400" y="1219200"/>
            <a:ext cx="9753600" cy="5181600"/>
          </a:xfrm>
        </p:spPr>
        <p:txBody>
          <a:bodyPr>
            <a:normAutofit fontScale="77500" lnSpcReduction="20000"/>
          </a:bodyPr>
          <a:lstStyle/>
          <a:p>
            <a:pPr eaLnBrk="1" hangingPunct="1">
              <a:spcAft>
                <a:spcPct val="20000"/>
              </a:spcAft>
              <a:buFont typeface="Wingdings" pitchFamily="2" charset="2"/>
              <a:buAutoNum type="alphaUcPeriod"/>
            </a:pPr>
            <a:r>
              <a:rPr lang="ro-RO" altLang="ro-RO" sz="3100" b="1" u="sng" dirty="0">
                <a:latin typeface="Tahoma" pitchFamily="34" charset="0"/>
              </a:rPr>
              <a:t>Calendarul </a:t>
            </a:r>
            <a:r>
              <a:rPr lang="ro-RO" altLang="ro-RO" sz="3100" b="1" u="sng" dirty="0">
                <a:solidFill>
                  <a:schemeClr val="accent6">
                    <a:lumMod val="75000"/>
                  </a:schemeClr>
                </a:solidFill>
                <a:latin typeface="Tahoma" pitchFamily="34" charset="0"/>
              </a:rPr>
              <a:t>olimpiadei de informatică 2016-2017</a:t>
            </a:r>
          </a:p>
          <a:p>
            <a:pPr marL="36512" indent="0" eaLnBrk="1" hangingPunct="1">
              <a:spcAft>
                <a:spcPct val="20000"/>
              </a:spcAft>
              <a:buClr>
                <a:srgbClr val="FFFF99"/>
              </a:buClr>
              <a:buNone/>
            </a:pPr>
            <a:endParaRPr lang="ro-RO" altLang="ro-RO" sz="1600" b="1" u="sng" dirty="0">
              <a:latin typeface="Tahoma" pitchFamily="34" charset="0"/>
            </a:endParaRPr>
          </a:p>
          <a:p>
            <a:pPr>
              <a:buClr>
                <a:schemeClr val="accent6">
                  <a:lumMod val="75000"/>
                </a:schemeClr>
              </a:buClr>
              <a:buSzPct val="100000"/>
              <a:buFont typeface="Wingdings" panose="05000000000000000000" pitchFamily="2" charset="2"/>
              <a:buChar char="Ø"/>
            </a:pP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Etapa  pe </a:t>
            </a:r>
            <a:r>
              <a:rPr lang="ro-RO" altLang="ro-RO" sz="2400" b="1" dirty="0" err="1">
                <a:solidFill>
                  <a:schemeClr val="accent6">
                    <a:lumMod val="75000"/>
                  </a:schemeClr>
                </a:solidFill>
                <a:latin typeface="Tahoma" pitchFamily="34" charset="0"/>
                <a:ea typeface="Tahoma" panose="020B0604030504040204" pitchFamily="34" charset="0"/>
                <a:cs typeface="Tahoma" panose="020B0604030504040204" pitchFamily="34" charset="0"/>
              </a:rPr>
              <a:t>şcoală</a:t>
            </a: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 </a:t>
            </a:r>
            <a:r>
              <a:rPr lang="ro-RO" altLang="ro-RO" sz="2400" dirty="0">
                <a:latin typeface="Tahoma" pitchFamily="34" charset="0"/>
                <a:ea typeface="Tahoma" panose="020B0604030504040204" pitchFamily="34" charset="0"/>
                <a:cs typeface="Tahoma" panose="020B0604030504040204" pitchFamily="34" charset="0"/>
              </a:rPr>
              <a:t>– </a:t>
            </a:r>
            <a:r>
              <a:rPr lang="ro-RO" sz="2400" b="1" dirty="0">
                <a:latin typeface="Tahoma" panose="020B0604030504040204" pitchFamily="34" charset="0"/>
                <a:ea typeface="Tahoma" panose="020B0604030504040204" pitchFamily="34" charset="0"/>
                <a:cs typeface="Tahoma" panose="020B0604030504040204" pitchFamily="34" charset="0"/>
              </a:rPr>
              <a:t>ianuarie 2017</a:t>
            </a:r>
            <a:endParaRPr lang="en-US" sz="2400" b="1" dirty="0">
              <a:latin typeface="Tahoma" panose="020B0604030504040204" pitchFamily="34" charset="0"/>
              <a:ea typeface="Tahoma" panose="020B0604030504040204" pitchFamily="34" charset="0"/>
              <a:cs typeface="Tahoma" panose="020B0604030504040204" pitchFamily="34" charset="0"/>
            </a:endParaRPr>
          </a:p>
          <a:p>
            <a:pPr>
              <a:spcBef>
                <a:spcPct val="60000"/>
              </a:spcBef>
              <a:buClr>
                <a:schemeClr val="accent6">
                  <a:lumMod val="75000"/>
                </a:schemeClr>
              </a:buClr>
              <a:buSzPct val="100000"/>
              <a:buFont typeface="Wingdings" panose="05000000000000000000" pitchFamily="2" charset="2"/>
              <a:buChar char="Ø"/>
            </a:pP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Etapa locală </a:t>
            </a:r>
            <a:r>
              <a:rPr lang="ro-RO" altLang="ro-RO" sz="2400" dirty="0">
                <a:latin typeface="Tahoma" pitchFamily="34" charset="0"/>
                <a:ea typeface="Tahoma" panose="020B0604030504040204" pitchFamily="34" charset="0"/>
                <a:cs typeface="Tahoma" panose="020B0604030504040204" pitchFamily="34" charset="0"/>
              </a:rPr>
              <a:t>–</a:t>
            </a:r>
            <a:r>
              <a:rPr lang="ro-RO" altLang="ro-RO" sz="2400" b="1" dirty="0">
                <a:latin typeface="Tahoma" pitchFamily="34" charset="0"/>
                <a:cs typeface="Tahoma" pitchFamily="34" charset="0"/>
              </a:rPr>
              <a:t> </a:t>
            </a:r>
            <a:r>
              <a:rPr lang="ro-RO" altLang="ro-RO" sz="2400" b="1" dirty="0" smtClean="0">
                <a:latin typeface="Tahoma" pitchFamily="34" charset="0"/>
                <a:cs typeface="Tahoma" pitchFamily="34" charset="0"/>
              </a:rPr>
              <a:t>3 februarie </a:t>
            </a:r>
            <a:r>
              <a:rPr lang="ro-RO" altLang="ro-RO" sz="2400" dirty="0" smtClean="0">
                <a:latin typeface="Tahoma" pitchFamily="34" charset="0"/>
                <a:cs typeface="Tahoma" pitchFamily="34" charset="0"/>
              </a:rPr>
              <a:t>2017 – </a:t>
            </a:r>
            <a:r>
              <a:rPr lang="ro-RO" altLang="ro-RO" sz="2400" b="1" dirty="0" smtClean="0">
                <a:latin typeface="Tahoma" pitchFamily="34" charset="0"/>
                <a:cs typeface="Tahoma" pitchFamily="34" charset="0"/>
              </a:rPr>
              <a:t>ora 10:00</a:t>
            </a:r>
            <a:r>
              <a:rPr lang="ro-RO" altLang="ro-RO" sz="1800" b="1" dirty="0">
                <a:latin typeface="Tahoma" pitchFamily="34" charset="0"/>
                <a:ea typeface="Tahoma" panose="020B0604030504040204" pitchFamily="34" charset="0"/>
                <a:cs typeface="Tahoma" panose="020B0604030504040204" pitchFamily="34" charset="0"/>
              </a:rPr>
              <a:t> </a:t>
            </a:r>
            <a:endParaRPr lang="ro-RO" altLang="ro-RO" sz="1800" dirty="0">
              <a:latin typeface="Tahoma" pitchFamily="34" charset="0"/>
              <a:ea typeface="Tahoma" panose="020B0604030504040204" pitchFamily="34" charset="0"/>
              <a:cs typeface="Tahoma" panose="020B0604030504040204" pitchFamily="34" charset="0"/>
            </a:endParaRPr>
          </a:p>
          <a:p>
            <a:pPr>
              <a:spcBef>
                <a:spcPct val="60000"/>
              </a:spcBef>
              <a:buClr>
                <a:schemeClr val="accent6">
                  <a:lumMod val="75000"/>
                </a:schemeClr>
              </a:buClr>
              <a:buSzPct val="100000"/>
              <a:buFont typeface="Wingdings" panose="05000000000000000000" pitchFamily="2" charset="2"/>
              <a:buChar char="Ø"/>
            </a:pP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Etapa judeţeană </a:t>
            </a:r>
            <a:r>
              <a:rPr lang="ro-RO" altLang="ro-RO" sz="2400" dirty="0">
                <a:latin typeface="Tahoma" pitchFamily="34" charset="0"/>
                <a:ea typeface="Tahoma" panose="020B0604030504040204" pitchFamily="34" charset="0"/>
                <a:cs typeface="Tahoma" panose="020B0604030504040204" pitchFamily="34" charset="0"/>
              </a:rPr>
              <a:t>–</a:t>
            </a:r>
            <a:r>
              <a:rPr lang="ro-RO" altLang="ro-RO" sz="2400" b="1" dirty="0">
                <a:latin typeface="Tahoma" pitchFamily="34" charset="0"/>
                <a:cs typeface="Tahoma" pitchFamily="34" charset="0"/>
              </a:rPr>
              <a:t> </a:t>
            </a:r>
            <a:r>
              <a:rPr lang="ro-RO" altLang="ro-RO" sz="2400" b="1" dirty="0">
                <a:latin typeface="Tahoma" pitchFamily="34" charset="0"/>
                <a:ea typeface="Tahoma" panose="020B0604030504040204" pitchFamily="34" charset="0"/>
                <a:cs typeface="Tahoma" panose="020B0604030504040204" pitchFamily="34" charset="0"/>
              </a:rPr>
              <a:t>11 martie </a:t>
            </a:r>
            <a:r>
              <a:rPr lang="ro-RO" altLang="ro-RO" sz="2400" dirty="0">
                <a:latin typeface="Tahoma" pitchFamily="34" charset="0"/>
                <a:ea typeface="Tahoma" panose="020B0604030504040204" pitchFamily="34" charset="0"/>
                <a:cs typeface="Tahoma" panose="020B0604030504040204" pitchFamily="34" charset="0"/>
              </a:rPr>
              <a:t>2017 </a:t>
            </a:r>
          </a:p>
          <a:p>
            <a:pPr>
              <a:spcBef>
                <a:spcPct val="60000"/>
              </a:spcBef>
              <a:buClr>
                <a:schemeClr val="accent6">
                  <a:lumMod val="75000"/>
                </a:schemeClr>
              </a:buClr>
              <a:buSzPct val="100000"/>
              <a:buFont typeface="Wingdings" panose="05000000000000000000" pitchFamily="2" charset="2"/>
              <a:buChar char="Ø"/>
            </a:pP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Etapa  </a:t>
            </a:r>
            <a:r>
              <a:rPr lang="ro-RO" altLang="ro-RO" sz="2400" b="1" dirty="0" err="1">
                <a:solidFill>
                  <a:schemeClr val="accent6">
                    <a:lumMod val="75000"/>
                  </a:schemeClr>
                </a:solidFill>
                <a:latin typeface="Tahoma" pitchFamily="34" charset="0"/>
                <a:ea typeface="Tahoma" panose="020B0604030504040204" pitchFamily="34" charset="0"/>
                <a:cs typeface="Tahoma" panose="020B0604030504040204" pitchFamily="34" charset="0"/>
              </a:rPr>
              <a:t>naţională</a:t>
            </a:r>
            <a:r>
              <a:rPr lang="ro-RO" altLang="ro-RO" sz="2400" dirty="0">
                <a:solidFill>
                  <a:schemeClr val="accent6">
                    <a:lumMod val="75000"/>
                  </a:schemeClr>
                </a:solidFill>
                <a:latin typeface="Tahoma" pitchFamily="34" charset="0"/>
                <a:ea typeface="Tahoma" panose="020B0604030504040204" pitchFamily="34" charset="0"/>
                <a:cs typeface="Tahoma" panose="020B0604030504040204" pitchFamily="34" charset="0"/>
              </a:rPr>
              <a:t>:</a:t>
            </a:r>
          </a:p>
          <a:p>
            <a:pPr lvl="1">
              <a:spcBef>
                <a:spcPct val="60000"/>
              </a:spcBef>
              <a:buClr>
                <a:schemeClr val="accent6">
                  <a:lumMod val="75000"/>
                </a:schemeClr>
              </a:buClr>
              <a:buSzPct val="100000"/>
              <a:buFont typeface="Wingdings" panose="05000000000000000000" pitchFamily="2" charset="2"/>
              <a:buChar char="Ø"/>
            </a:pPr>
            <a:r>
              <a:rPr lang="ro-RO" altLang="ro-RO" sz="2000" b="1" dirty="0">
                <a:solidFill>
                  <a:schemeClr val="accent6">
                    <a:lumMod val="75000"/>
                  </a:schemeClr>
                </a:solidFill>
                <a:latin typeface="Tahoma" pitchFamily="34" charset="0"/>
                <a:ea typeface="Tahoma" panose="020B0604030504040204" pitchFamily="34" charset="0"/>
                <a:cs typeface="Tahoma" panose="020B0604030504040204" pitchFamily="34" charset="0"/>
              </a:rPr>
              <a:t>Liceu: </a:t>
            </a:r>
            <a:r>
              <a:rPr lang="ro-RO" altLang="ro-RO" sz="2000" b="1" dirty="0">
                <a:latin typeface="Tahoma" pitchFamily="34" charset="0"/>
                <a:cs typeface="Tahoma" pitchFamily="34" charset="0"/>
              </a:rPr>
              <a:t>19 - 23 </a:t>
            </a:r>
            <a:r>
              <a:rPr lang="ro-RO" altLang="ro-RO" sz="1800" dirty="0">
                <a:latin typeface="Tahoma" pitchFamily="34" charset="0"/>
                <a:cs typeface="Tahoma" pitchFamily="34" charset="0"/>
              </a:rPr>
              <a:t>aprilie 2017,  Brașov</a:t>
            </a:r>
          </a:p>
          <a:p>
            <a:pPr lvl="1">
              <a:spcBef>
                <a:spcPct val="60000"/>
              </a:spcBef>
              <a:buClr>
                <a:schemeClr val="accent6">
                  <a:lumMod val="75000"/>
                </a:schemeClr>
              </a:buClr>
              <a:buSzPct val="100000"/>
              <a:buFont typeface="Wingdings" panose="05000000000000000000" pitchFamily="2" charset="2"/>
              <a:buChar char="Ø"/>
            </a:pPr>
            <a:r>
              <a:rPr lang="ro-RO" altLang="ro-RO" sz="1800" b="1" dirty="0">
                <a:solidFill>
                  <a:schemeClr val="accent6">
                    <a:lumMod val="75000"/>
                  </a:schemeClr>
                </a:solidFill>
                <a:latin typeface="Tahoma" pitchFamily="34" charset="0"/>
                <a:cs typeface="Tahoma" pitchFamily="34" charset="0"/>
              </a:rPr>
              <a:t>Gimnaziu:</a:t>
            </a:r>
            <a:r>
              <a:rPr lang="ro-RO" altLang="ro-RO" sz="1800" dirty="0">
                <a:latin typeface="Tahoma" pitchFamily="34" charset="0"/>
                <a:cs typeface="Tahoma" pitchFamily="34" charset="0"/>
              </a:rPr>
              <a:t> </a:t>
            </a:r>
            <a:r>
              <a:rPr lang="ro-RO" altLang="ro-RO" sz="1800" b="1" dirty="0">
                <a:latin typeface="Tahoma" pitchFamily="34" charset="0"/>
                <a:cs typeface="Tahoma" pitchFamily="34" charset="0"/>
              </a:rPr>
              <a:t>24 – 28 </a:t>
            </a:r>
            <a:r>
              <a:rPr lang="ro-RO" altLang="ro-RO" sz="1800" dirty="0">
                <a:latin typeface="Tahoma" pitchFamily="34" charset="0"/>
                <a:cs typeface="Tahoma" pitchFamily="34" charset="0"/>
              </a:rPr>
              <a:t>aprilie 2017, Sibiu</a:t>
            </a:r>
          </a:p>
          <a:p>
            <a:pPr marL="0" lvl="6" indent="0">
              <a:spcBef>
                <a:spcPct val="60000"/>
              </a:spcBef>
              <a:buClr>
                <a:schemeClr val="accent6">
                  <a:lumMod val="75000"/>
                </a:schemeClr>
              </a:buClr>
              <a:buSzPct val="100000"/>
              <a:buNone/>
            </a:pPr>
            <a:r>
              <a:rPr lang="ro-RO" altLang="ro-RO" sz="2200" b="1" dirty="0" smtClean="0">
                <a:solidFill>
                  <a:schemeClr val="accent6">
                    <a:lumMod val="75000"/>
                  </a:schemeClr>
                </a:solidFill>
                <a:latin typeface="Tahoma" pitchFamily="34" charset="0"/>
                <a:cs typeface="Tahoma" pitchFamily="34" charset="0"/>
              </a:rPr>
              <a:t>Locații pentru etapa zonală:</a:t>
            </a:r>
            <a:endParaRPr lang="ro-RO" altLang="ro-RO" sz="1700" dirty="0" smtClean="0">
              <a:latin typeface="Tahoma" pitchFamily="34" charset="0"/>
              <a:cs typeface="Tahoma" pitchFamily="34" charset="0"/>
            </a:endParaRPr>
          </a:p>
          <a:p>
            <a:pPr marL="0" lvl="6" indent="0">
              <a:spcBef>
                <a:spcPct val="60000"/>
              </a:spcBef>
              <a:buClr>
                <a:schemeClr val="accent6">
                  <a:lumMod val="75000"/>
                </a:schemeClr>
              </a:buClr>
              <a:buSzPct val="100000"/>
              <a:buNone/>
            </a:pPr>
            <a:r>
              <a:rPr lang="ro-RO" altLang="ro-RO" sz="1700" b="1" dirty="0" smtClean="0">
                <a:latin typeface="Tahoma" pitchFamily="34" charset="0"/>
                <a:cs typeface="Tahoma" pitchFamily="34" charset="0"/>
              </a:rPr>
              <a:t>Pentru zona </a:t>
            </a:r>
            <a:r>
              <a:rPr lang="ro-RO" altLang="ro-RO" sz="1700" b="1" dirty="0" err="1" smtClean="0">
                <a:latin typeface="Tahoma" pitchFamily="34" charset="0"/>
                <a:cs typeface="Tahoma" pitchFamily="34" charset="0"/>
              </a:rPr>
              <a:t>Sf.Gheorghe</a:t>
            </a:r>
            <a:r>
              <a:rPr lang="ro-RO" altLang="ro-RO" sz="1700" b="1" dirty="0" smtClean="0">
                <a:latin typeface="Tahoma" pitchFamily="34" charset="0"/>
                <a:cs typeface="Tahoma" pitchFamily="34" charset="0"/>
              </a:rPr>
              <a:t> </a:t>
            </a:r>
            <a:r>
              <a:rPr lang="ro-RO" altLang="ro-RO" sz="1700" dirty="0" smtClean="0">
                <a:latin typeface="Tahoma" pitchFamily="34" charset="0"/>
                <a:cs typeface="Tahoma" pitchFamily="34" charset="0"/>
              </a:rPr>
              <a:t>– Liceul Teoretic ”</a:t>
            </a:r>
            <a:r>
              <a:rPr lang="ro-RO" altLang="ro-RO" sz="1700" dirty="0" err="1" smtClean="0">
                <a:latin typeface="Tahoma" pitchFamily="34" charset="0"/>
                <a:cs typeface="Tahoma" pitchFamily="34" charset="0"/>
              </a:rPr>
              <a:t>Mikes</a:t>
            </a:r>
            <a:r>
              <a:rPr lang="ro-RO" altLang="ro-RO" sz="1700" dirty="0" smtClean="0">
                <a:latin typeface="Tahoma" pitchFamily="34" charset="0"/>
                <a:cs typeface="Tahoma" pitchFamily="34" charset="0"/>
              </a:rPr>
              <a:t> Kelemen” </a:t>
            </a:r>
            <a:r>
              <a:rPr lang="ro-RO" altLang="ro-RO" sz="1700" dirty="0" err="1" smtClean="0">
                <a:latin typeface="Tahoma" pitchFamily="34" charset="0"/>
                <a:cs typeface="Tahoma" pitchFamily="34" charset="0"/>
              </a:rPr>
              <a:t>Sf.Gheorghe</a:t>
            </a:r>
            <a:endParaRPr lang="ro-RO" altLang="ro-RO" sz="1700" dirty="0" smtClean="0">
              <a:latin typeface="Tahoma" pitchFamily="34" charset="0"/>
              <a:cs typeface="Tahoma" pitchFamily="34" charset="0"/>
            </a:endParaRPr>
          </a:p>
          <a:p>
            <a:pPr marL="0" lvl="6" indent="0">
              <a:spcBef>
                <a:spcPct val="60000"/>
              </a:spcBef>
              <a:buClr>
                <a:schemeClr val="accent6">
                  <a:lumMod val="75000"/>
                </a:schemeClr>
              </a:buClr>
              <a:buSzPct val="100000"/>
              <a:buNone/>
            </a:pPr>
            <a:r>
              <a:rPr lang="ro-RO" altLang="ro-RO" sz="1700" b="1" dirty="0" smtClean="0">
                <a:latin typeface="Tahoma" pitchFamily="34" charset="0"/>
                <a:cs typeface="Tahoma" pitchFamily="34" charset="0"/>
              </a:rPr>
              <a:t>Pentru </a:t>
            </a:r>
            <a:r>
              <a:rPr lang="ro-RO" altLang="ro-RO" sz="1700" b="1" dirty="0" err="1" smtClean="0">
                <a:latin typeface="Tahoma" pitchFamily="34" charset="0"/>
                <a:cs typeface="Tahoma" pitchFamily="34" charset="0"/>
              </a:rPr>
              <a:t>zna</a:t>
            </a:r>
            <a:r>
              <a:rPr lang="ro-RO" altLang="ro-RO" sz="1700" b="1" dirty="0" smtClean="0">
                <a:latin typeface="Tahoma" pitchFamily="34" charset="0"/>
                <a:cs typeface="Tahoma" pitchFamily="34" charset="0"/>
              </a:rPr>
              <a:t> </a:t>
            </a:r>
            <a:r>
              <a:rPr lang="ro-RO" altLang="ro-RO" sz="1700" b="1" dirty="0" err="1" smtClean="0">
                <a:latin typeface="Tahoma" pitchFamily="34" charset="0"/>
                <a:cs typeface="Tahoma" pitchFamily="34" charset="0"/>
              </a:rPr>
              <a:t>Tg.Secuiesc</a:t>
            </a:r>
            <a:r>
              <a:rPr lang="ro-RO" altLang="ro-RO" sz="1700" dirty="0" smtClean="0">
                <a:latin typeface="Tahoma" pitchFamily="34" charset="0"/>
                <a:cs typeface="Tahoma" pitchFamily="34" charset="0"/>
              </a:rPr>
              <a:t> – Liceul Teoretic ”</a:t>
            </a:r>
            <a:r>
              <a:rPr lang="hu-HU" altLang="ro-RO" sz="1700" dirty="0" smtClean="0">
                <a:latin typeface="Tahoma" pitchFamily="34" charset="0"/>
                <a:cs typeface="Tahoma" pitchFamily="34" charset="0"/>
              </a:rPr>
              <a:t>Nagy Mózes</a:t>
            </a:r>
            <a:r>
              <a:rPr lang="ro-RO" altLang="ro-RO" sz="1700" dirty="0" smtClean="0">
                <a:latin typeface="Tahoma" pitchFamily="34" charset="0"/>
                <a:cs typeface="Tahoma" pitchFamily="34" charset="0"/>
              </a:rPr>
              <a:t>” </a:t>
            </a:r>
            <a:r>
              <a:rPr lang="ro-RO" altLang="ro-RO" sz="1700" dirty="0" err="1" smtClean="0">
                <a:latin typeface="Tahoma" pitchFamily="34" charset="0"/>
                <a:cs typeface="Tahoma" pitchFamily="34" charset="0"/>
              </a:rPr>
              <a:t>Tg.Secuiesc</a:t>
            </a:r>
            <a:endParaRPr lang="ro-RO" altLang="ro-RO" sz="1700" dirty="0" smtClean="0">
              <a:latin typeface="Tahoma" pitchFamily="34" charset="0"/>
              <a:cs typeface="Tahoma" pitchFamily="34" charset="0"/>
            </a:endParaRPr>
          </a:p>
          <a:p>
            <a:pPr marL="0" lvl="6" indent="0">
              <a:spcBef>
                <a:spcPct val="60000"/>
              </a:spcBef>
              <a:buClr>
                <a:schemeClr val="accent6">
                  <a:lumMod val="75000"/>
                </a:schemeClr>
              </a:buClr>
              <a:buSzPct val="100000"/>
              <a:buNone/>
            </a:pPr>
            <a:r>
              <a:rPr lang="ro-RO" altLang="ro-RO" sz="1700" b="1" dirty="0" smtClean="0">
                <a:latin typeface="Tahoma" pitchFamily="34" charset="0"/>
                <a:cs typeface="Tahoma" pitchFamily="34" charset="0"/>
              </a:rPr>
              <a:t>Pentru zona Covasna</a:t>
            </a:r>
            <a:r>
              <a:rPr lang="ro-RO" altLang="ro-RO" sz="1700" dirty="0" smtClean="0">
                <a:latin typeface="Tahoma" pitchFamily="34" charset="0"/>
                <a:cs typeface="Tahoma" pitchFamily="34" charset="0"/>
              </a:rPr>
              <a:t> – Liceul ”</a:t>
            </a:r>
            <a:r>
              <a:rPr lang="ro-RO" altLang="ro-RO" sz="1700" dirty="0" err="1" smtClean="0">
                <a:latin typeface="Tahoma" pitchFamily="34" charset="0"/>
                <a:cs typeface="Tahoma" pitchFamily="34" charset="0"/>
              </a:rPr>
              <a:t>Kőrösi</a:t>
            </a:r>
            <a:r>
              <a:rPr lang="ro-RO" altLang="ro-RO" sz="1700" dirty="0" smtClean="0">
                <a:latin typeface="Tahoma" pitchFamily="34" charset="0"/>
                <a:cs typeface="Tahoma" pitchFamily="34" charset="0"/>
              </a:rPr>
              <a:t> Csoma Sándor” Covasna</a:t>
            </a:r>
          </a:p>
          <a:p>
            <a:pPr marL="0" lvl="6" indent="0">
              <a:spcBef>
                <a:spcPct val="60000"/>
              </a:spcBef>
              <a:buClr>
                <a:schemeClr val="accent6">
                  <a:lumMod val="75000"/>
                </a:schemeClr>
              </a:buClr>
              <a:buSzPct val="100000"/>
              <a:buNone/>
            </a:pPr>
            <a:r>
              <a:rPr lang="ro-RO" altLang="ro-RO" sz="1700" b="1" dirty="0" smtClean="0">
                <a:latin typeface="Tahoma" pitchFamily="34" charset="0"/>
                <a:cs typeface="Tahoma" pitchFamily="34" charset="0"/>
              </a:rPr>
              <a:t>Pentru zona Întorsura</a:t>
            </a:r>
            <a:r>
              <a:rPr lang="ro-RO" altLang="ro-RO" sz="1700" dirty="0" smtClean="0">
                <a:latin typeface="Tahoma" pitchFamily="34" charset="0"/>
                <a:cs typeface="Tahoma" pitchFamily="34" charset="0"/>
              </a:rPr>
              <a:t> – Liceul Teoretic ”Mircea Eliade” – Întorsura Buzăului</a:t>
            </a:r>
          </a:p>
          <a:p>
            <a:pPr marL="0" lvl="6" indent="0">
              <a:spcBef>
                <a:spcPct val="60000"/>
              </a:spcBef>
              <a:buClr>
                <a:schemeClr val="accent6">
                  <a:lumMod val="75000"/>
                </a:schemeClr>
              </a:buClr>
              <a:buSzPct val="100000"/>
              <a:buNone/>
            </a:pPr>
            <a:r>
              <a:rPr lang="ro-RO" altLang="ro-RO" sz="1700" b="1" dirty="0" smtClean="0">
                <a:latin typeface="Tahoma" pitchFamily="34" charset="0"/>
                <a:cs typeface="Tahoma" pitchFamily="34" charset="0"/>
              </a:rPr>
              <a:t>Pentru zona Baraolt</a:t>
            </a:r>
            <a:r>
              <a:rPr lang="ro-RO" altLang="ro-RO" sz="1700" dirty="0" smtClean="0">
                <a:latin typeface="Tahoma" pitchFamily="34" charset="0"/>
                <a:cs typeface="Tahoma" pitchFamily="34" charset="0"/>
              </a:rPr>
              <a:t> – Liceul Tehnologic ”</a:t>
            </a:r>
            <a:r>
              <a:rPr lang="ro-RO" altLang="ro-RO" sz="1700" dirty="0" err="1" smtClean="0">
                <a:latin typeface="Tahoma" pitchFamily="34" charset="0"/>
                <a:cs typeface="Tahoma" pitchFamily="34" charset="0"/>
              </a:rPr>
              <a:t>Baróti</a:t>
            </a:r>
            <a:r>
              <a:rPr lang="ro-RO" altLang="ro-RO" sz="1700" dirty="0" smtClean="0">
                <a:latin typeface="Tahoma" pitchFamily="34" charset="0"/>
                <a:cs typeface="Tahoma" pitchFamily="34" charset="0"/>
              </a:rPr>
              <a:t> Szabó </a:t>
            </a:r>
            <a:r>
              <a:rPr lang="ro-RO" altLang="ro-RO" sz="1700" dirty="0" err="1" smtClean="0">
                <a:latin typeface="Tahoma" pitchFamily="34" charset="0"/>
                <a:cs typeface="Tahoma" pitchFamily="34" charset="0"/>
              </a:rPr>
              <a:t>Dávid</a:t>
            </a:r>
            <a:r>
              <a:rPr lang="ro-RO" altLang="ro-RO" sz="1700" dirty="0" smtClean="0">
                <a:latin typeface="Tahoma" pitchFamily="34" charset="0"/>
                <a:cs typeface="Tahoma" pitchFamily="34" charset="0"/>
              </a:rPr>
              <a:t>” Baraolt</a:t>
            </a:r>
          </a:p>
          <a:p>
            <a:pPr marL="0" lvl="6" indent="0">
              <a:spcBef>
                <a:spcPct val="60000"/>
              </a:spcBef>
              <a:buClr>
                <a:schemeClr val="accent6">
                  <a:lumMod val="75000"/>
                </a:schemeClr>
              </a:buClr>
              <a:buSzPct val="100000"/>
              <a:buNone/>
            </a:pPr>
            <a:r>
              <a:rPr lang="ro-RO" altLang="ro-RO" sz="2100" b="1" dirty="0" smtClean="0">
                <a:solidFill>
                  <a:schemeClr val="accent6">
                    <a:lumMod val="75000"/>
                  </a:schemeClr>
                </a:solidFill>
                <a:latin typeface="Tahoma" pitchFamily="34" charset="0"/>
                <a:cs typeface="Tahoma" pitchFamily="34" charset="0"/>
              </a:rPr>
              <a:t>Etapa județeană</a:t>
            </a:r>
            <a:r>
              <a:rPr lang="ro-RO" altLang="ro-RO" sz="2100" dirty="0" smtClean="0">
                <a:solidFill>
                  <a:schemeClr val="accent6">
                    <a:lumMod val="75000"/>
                  </a:schemeClr>
                </a:solidFill>
                <a:latin typeface="Tahoma" pitchFamily="34" charset="0"/>
                <a:cs typeface="Tahoma" pitchFamily="34" charset="0"/>
              </a:rPr>
              <a:t>:</a:t>
            </a:r>
            <a:r>
              <a:rPr lang="ro-RO" altLang="ro-RO" sz="2100" dirty="0" smtClean="0">
                <a:latin typeface="Tahoma" pitchFamily="34" charset="0"/>
                <a:cs typeface="Tahoma" pitchFamily="34" charset="0"/>
              </a:rPr>
              <a:t> Colegiu Național ”</a:t>
            </a:r>
            <a:r>
              <a:rPr lang="hu-HU" altLang="ro-RO" sz="2100" dirty="0" smtClean="0">
                <a:latin typeface="Tahoma" pitchFamily="34" charset="0"/>
                <a:cs typeface="Tahoma" pitchFamily="34" charset="0"/>
              </a:rPr>
              <a:t>Székely Mikó</a:t>
            </a:r>
            <a:r>
              <a:rPr lang="ro-RO" altLang="ro-RO" sz="2100" dirty="0" smtClean="0">
                <a:latin typeface="Tahoma" pitchFamily="34" charset="0"/>
                <a:cs typeface="Tahoma" pitchFamily="34" charset="0"/>
              </a:rPr>
              <a:t>” și Liceul Teologic Reformat </a:t>
            </a:r>
            <a:r>
              <a:rPr lang="ro-RO" altLang="ro-RO" sz="2100" dirty="0" err="1" smtClean="0">
                <a:latin typeface="Tahoma" pitchFamily="34" charset="0"/>
                <a:cs typeface="Tahoma" pitchFamily="34" charset="0"/>
              </a:rPr>
              <a:t>Sf.Gheorghe</a:t>
            </a:r>
            <a:endParaRPr lang="ro-RO" altLang="ro-RO" sz="2100" dirty="0">
              <a:latin typeface="Tahoma" pitchFamily="34" charset="0"/>
              <a:cs typeface="Tahoma" pitchFamily="34" charset="0"/>
            </a:endParaRPr>
          </a:p>
        </p:txBody>
      </p:sp>
      <p:sp>
        <p:nvSpPr>
          <p:cNvPr id="7" name="Rectangle 5"/>
          <p:cNvSpPr>
            <a:spLocks noGrp="1" noChangeArrowheads="1"/>
          </p:cNvSpPr>
          <p:nvPr>
            <p:ph type="sldNum" sz="quarter" idx="12"/>
          </p:nvPr>
        </p:nvSpPr>
        <p:spPr/>
        <p:txBody>
          <a:bodyPr/>
          <a:lstStyle/>
          <a:p>
            <a:pPr>
              <a:defRPr/>
            </a:pPr>
            <a:fld id="{FAFE7A30-47A1-46A2-B029-AA160ECC9ED8}" type="slidenum">
              <a:rPr lang="ro-RO"/>
              <a:pPr>
                <a:defRPr/>
              </a:pPr>
              <a:t>47</a:t>
            </a:fld>
            <a:endParaRPr lang="ro-RO"/>
          </a:p>
        </p:txBody>
      </p:sp>
      <p:sp>
        <p:nvSpPr>
          <p:cNvPr id="60421" name="AutoShape 5">
            <a:hlinkClick r:id="rId2" action="ppaction://hlinksldjump"/>
          </p:cNvPr>
          <p:cNvSpPr>
            <a:spLocks noChangeArrowheads="1"/>
          </p:cNvSpPr>
          <p:nvPr/>
        </p:nvSpPr>
        <p:spPr bwMode="auto">
          <a:xfrm>
            <a:off x="9121775" y="6096000"/>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39366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43000" y="329397"/>
            <a:ext cx="6996113" cy="1293028"/>
          </a:xfrm>
        </p:spPr>
        <p:txBody>
          <a:bodyPr/>
          <a:lstStyle/>
          <a:p>
            <a:pPr algn="ctr"/>
            <a:r>
              <a:rPr lang="ro-RO" altLang="hu-HU" sz="2800" dirty="0">
                <a:solidFill>
                  <a:schemeClr val="tx2">
                    <a:lumMod val="60000"/>
                    <a:lumOff val="4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II.3. </a:t>
            </a:r>
            <a:r>
              <a:rPr lang="ro-RO" altLang="ro-RO" sz="2800" dirty="0">
                <a:solidFill>
                  <a:schemeClr val="tx2">
                    <a:lumMod val="60000"/>
                    <a:lumOff val="40000"/>
                  </a:schemeClr>
                </a:solidFill>
                <a:latin typeface="Tahoma" pitchFamily="34" charset="0"/>
              </a:rPr>
              <a:t>OLIMPIADE ŞI CONCURSURI ÎN ANUL ŞCOLAR 2016-2017</a:t>
            </a:r>
            <a:endParaRPr lang="en-US" altLang="ro-RO" sz="3000" b="1" dirty="0">
              <a:solidFill>
                <a:schemeClr val="tx2">
                  <a:lumMod val="60000"/>
                  <a:lumOff val="40000"/>
                </a:schemeClr>
              </a:solidFill>
              <a:latin typeface="Tahoma" pitchFamily="34" charset="0"/>
            </a:endParaRPr>
          </a:p>
        </p:txBody>
      </p:sp>
      <p:sp>
        <p:nvSpPr>
          <p:cNvPr id="61442" name="Rectangle 3"/>
          <p:cNvSpPr>
            <a:spLocks noGrp="1" noChangeArrowheads="1"/>
          </p:cNvSpPr>
          <p:nvPr>
            <p:ph idx="1"/>
          </p:nvPr>
        </p:nvSpPr>
        <p:spPr>
          <a:xfrm>
            <a:off x="67101" y="2608301"/>
            <a:ext cx="9829374" cy="3163887"/>
          </a:xfrm>
        </p:spPr>
        <p:txBody>
          <a:bodyPr>
            <a:normAutofit/>
          </a:bodyPr>
          <a:lstStyle/>
          <a:p>
            <a:pPr marL="36512" indent="0" eaLnBrk="1" hangingPunct="1">
              <a:spcAft>
                <a:spcPct val="20000"/>
              </a:spcAft>
              <a:buClr>
                <a:srgbClr val="FFFF99"/>
              </a:buClr>
              <a:buNone/>
            </a:pPr>
            <a:endParaRPr lang="ro-RO" altLang="ro-RO" sz="2400" b="1" u="sng" dirty="0">
              <a:latin typeface="Tahoma" pitchFamily="34" charset="0"/>
              <a:ea typeface="Tahoma" panose="020B0604030504040204" pitchFamily="34" charset="0"/>
              <a:cs typeface="Tahoma" panose="020B0604030504040204" pitchFamily="34" charset="0"/>
            </a:endParaRPr>
          </a:p>
          <a:p>
            <a:pPr>
              <a:buClr>
                <a:schemeClr val="accent6">
                  <a:lumMod val="75000"/>
                </a:schemeClr>
              </a:buClr>
              <a:buSzPct val="100000"/>
              <a:buFont typeface="Wingdings" panose="05000000000000000000" pitchFamily="2" charset="2"/>
              <a:buChar char="Ø"/>
            </a:pP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Etapa  pe </a:t>
            </a:r>
            <a:r>
              <a:rPr lang="ro-RO" altLang="ro-RO" sz="2400" b="1" dirty="0" err="1">
                <a:solidFill>
                  <a:schemeClr val="accent6">
                    <a:lumMod val="75000"/>
                  </a:schemeClr>
                </a:solidFill>
                <a:latin typeface="Tahoma" pitchFamily="34" charset="0"/>
                <a:ea typeface="Tahoma" panose="020B0604030504040204" pitchFamily="34" charset="0"/>
                <a:cs typeface="Tahoma" panose="020B0604030504040204" pitchFamily="34" charset="0"/>
              </a:rPr>
              <a:t>şcoală</a:t>
            </a: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 </a:t>
            </a:r>
            <a:r>
              <a:rPr lang="ro-RO" altLang="ro-RO" sz="2400" dirty="0">
                <a:latin typeface="Tahoma" pitchFamily="34" charset="0"/>
                <a:ea typeface="Tahoma" panose="020B0604030504040204" pitchFamily="34" charset="0"/>
                <a:cs typeface="Tahoma" panose="020B0604030504040204" pitchFamily="34" charset="0"/>
              </a:rPr>
              <a:t>–</a:t>
            </a:r>
            <a:r>
              <a:rPr lang="ro-RO" altLang="ro-RO" sz="2400" b="1" dirty="0">
                <a:latin typeface="Tahoma" pitchFamily="34" charset="0"/>
                <a:ea typeface="Tahoma" panose="020B0604030504040204" pitchFamily="34" charset="0"/>
                <a:cs typeface="Tahoma" panose="020B0604030504040204" pitchFamily="34" charset="0"/>
              </a:rPr>
              <a:t>20 </a:t>
            </a:r>
            <a:r>
              <a:rPr lang="ro-RO" sz="2400" b="1" dirty="0">
                <a:latin typeface="Tahoma" panose="020B0604030504040204" pitchFamily="34" charset="0"/>
                <a:ea typeface="Tahoma" panose="020B0604030504040204" pitchFamily="34" charset="0"/>
                <a:cs typeface="Tahoma" panose="020B0604030504040204" pitchFamily="34" charset="0"/>
              </a:rPr>
              <a:t>februarie – 10 martie </a:t>
            </a:r>
            <a:r>
              <a:rPr lang="ro-RO" sz="2400" dirty="0">
                <a:latin typeface="Tahoma" panose="020B0604030504040204" pitchFamily="34" charset="0"/>
                <a:ea typeface="Tahoma" panose="020B0604030504040204" pitchFamily="34" charset="0"/>
                <a:cs typeface="Tahoma" panose="020B0604030504040204" pitchFamily="34" charset="0"/>
              </a:rPr>
              <a:t>2017</a:t>
            </a:r>
            <a:r>
              <a:rPr lang="ro-RO" altLang="ro-RO" sz="2400" b="1" dirty="0">
                <a:latin typeface="Tahoma" pitchFamily="34" charset="0"/>
                <a:ea typeface="Tahoma" panose="020B0604030504040204" pitchFamily="34" charset="0"/>
                <a:cs typeface="Tahoma" panose="020B0604030504040204" pitchFamily="34" charset="0"/>
              </a:rPr>
              <a:t> </a:t>
            </a:r>
            <a:endParaRPr lang="ro-RO" altLang="ro-RO" sz="2400" dirty="0">
              <a:latin typeface="Tahoma" pitchFamily="34" charset="0"/>
              <a:ea typeface="Tahoma" panose="020B0604030504040204" pitchFamily="34" charset="0"/>
              <a:cs typeface="Tahoma" panose="020B0604030504040204" pitchFamily="34" charset="0"/>
            </a:endParaRPr>
          </a:p>
          <a:p>
            <a:pPr>
              <a:spcBef>
                <a:spcPct val="60000"/>
              </a:spcBef>
              <a:buClr>
                <a:schemeClr val="accent6">
                  <a:lumMod val="75000"/>
                </a:schemeClr>
              </a:buClr>
              <a:buSzPct val="100000"/>
              <a:buFont typeface="Wingdings" panose="05000000000000000000" pitchFamily="2" charset="2"/>
              <a:buChar char="Ø"/>
            </a:pP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Etapa judeţeană </a:t>
            </a:r>
            <a:r>
              <a:rPr lang="ro-RO" altLang="ro-RO" sz="2400" dirty="0">
                <a:latin typeface="Tahoma" pitchFamily="34" charset="0"/>
                <a:ea typeface="Tahoma" panose="020B0604030504040204" pitchFamily="34" charset="0"/>
                <a:cs typeface="Tahoma" panose="020B0604030504040204" pitchFamily="34" charset="0"/>
              </a:rPr>
              <a:t>–</a:t>
            </a:r>
            <a:r>
              <a:rPr lang="ro-RO" altLang="ro-RO" sz="2400" b="1" dirty="0">
                <a:latin typeface="Tahoma" pitchFamily="34" charset="0"/>
                <a:cs typeface="Tahoma" pitchFamily="34" charset="0"/>
              </a:rPr>
              <a:t> </a:t>
            </a:r>
            <a:r>
              <a:rPr lang="ro-RO" altLang="ro-RO" sz="2400" b="1" dirty="0">
                <a:latin typeface="Tahoma" pitchFamily="34" charset="0"/>
                <a:ea typeface="Tahoma" panose="020B0604030504040204" pitchFamily="34" charset="0"/>
                <a:cs typeface="Tahoma" panose="020B0604030504040204" pitchFamily="34" charset="0"/>
              </a:rPr>
              <a:t>8 aprilie </a:t>
            </a:r>
            <a:r>
              <a:rPr lang="ro-RO" altLang="ro-RO" sz="2400" dirty="0" smtClean="0">
                <a:latin typeface="Tahoma" pitchFamily="34" charset="0"/>
                <a:ea typeface="Tahoma" panose="020B0604030504040204" pitchFamily="34" charset="0"/>
                <a:cs typeface="Tahoma" panose="020B0604030504040204" pitchFamily="34" charset="0"/>
              </a:rPr>
              <a:t>2017 – </a:t>
            </a:r>
            <a:r>
              <a:rPr lang="ro-RO" altLang="ro-RO" sz="1300" b="1" dirty="0" smtClean="0">
                <a:latin typeface="Tahoma" pitchFamily="34" charset="0"/>
                <a:ea typeface="Tahoma" panose="020B0604030504040204" pitchFamily="34" charset="0"/>
                <a:cs typeface="Tahoma" panose="020B0604030504040204" pitchFamily="34" charset="0"/>
              </a:rPr>
              <a:t>Liceul Tehnologic „</a:t>
            </a:r>
            <a:r>
              <a:rPr lang="ro-RO" altLang="ro-RO" sz="1300" b="1" dirty="0" err="1" smtClean="0">
                <a:latin typeface="Tahoma" pitchFamily="34" charset="0"/>
                <a:ea typeface="Tahoma" panose="020B0604030504040204" pitchFamily="34" charset="0"/>
                <a:cs typeface="Tahoma" panose="020B0604030504040204" pitchFamily="34" charset="0"/>
              </a:rPr>
              <a:t>Puskás</a:t>
            </a:r>
            <a:r>
              <a:rPr lang="ro-RO" altLang="ro-RO" sz="1300" b="1" dirty="0" smtClean="0">
                <a:latin typeface="Tahoma" pitchFamily="34" charset="0"/>
                <a:ea typeface="Tahoma" panose="020B0604030504040204" pitchFamily="34" charset="0"/>
                <a:cs typeface="Tahoma" panose="020B0604030504040204" pitchFamily="34" charset="0"/>
              </a:rPr>
              <a:t> Tivadar” </a:t>
            </a:r>
            <a:r>
              <a:rPr lang="ro-RO" altLang="ro-RO" sz="1300" b="1" dirty="0" err="1" smtClean="0">
                <a:latin typeface="Tahoma" pitchFamily="34" charset="0"/>
                <a:ea typeface="Tahoma" panose="020B0604030504040204" pitchFamily="34" charset="0"/>
                <a:cs typeface="Tahoma" panose="020B0604030504040204" pitchFamily="34" charset="0"/>
              </a:rPr>
              <a:t>Sf.Gheorghe</a:t>
            </a:r>
            <a:endParaRPr lang="ro-RO" altLang="ro-RO" sz="1300" b="1" dirty="0">
              <a:latin typeface="Tahoma" pitchFamily="34" charset="0"/>
              <a:ea typeface="Tahoma" panose="020B0604030504040204" pitchFamily="34" charset="0"/>
              <a:cs typeface="Tahoma" panose="020B0604030504040204" pitchFamily="34" charset="0"/>
            </a:endParaRPr>
          </a:p>
          <a:p>
            <a:pPr eaLnBrk="1" hangingPunct="1">
              <a:spcBef>
                <a:spcPct val="60000"/>
              </a:spcBef>
              <a:buClr>
                <a:schemeClr val="accent6">
                  <a:lumMod val="75000"/>
                </a:schemeClr>
              </a:buClr>
              <a:buSzPct val="100000"/>
              <a:buFont typeface="Wingdings" panose="05000000000000000000" pitchFamily="2" charset="2"/>
              <a:buChar char="Ø"/>
            </a:pPr>
            <a:r>
              <a:rPr lang="ro-RO" altLang="ro-RO" sz="2400" b="1" dirty="0">
                <a:solidFill>
                  <a:schemeClr val="accent6">
                    <a:lumMod val="75000"/>
                  </a:schemeClr>
                </a:solidFill>
                <a:latin typeface="Tahoma" pitchFamily="34" charset="0"/>
                <a:ea typeface="Tahoma" panose="020B0604030504040204" pitchFamily="34" charset="0"/>
                <a:cs typeface="Tahoma" panose="020B0604030504040204" pitchFamily="34" charset="0"/>
              </a:rPr>
              <a:t>Etapa  </a:t>
            </a:r>
            <a:r>
              <a:rPr lang="ro-RO" altLang="ro-RO" sz="2400" b="1" dirty="0" err="1">
                <a:solidFill>
                  <a:schemeClr val="accent6">
                    <a:lumMod val="75000"/>
                  </a:schemeClr>
                </a:solidFill>
                <a:latin typeface="Tahoma" pitchFamily="34" charset="0"/>
                <a:ea typeface="Tahoma" panose="020B0604030504040204" pitchFamily="34" charset="0"/>
                <a:cs typeface="Tahoma" panose="020B0604030504040204" pitchFamily="34" charset="0"/>
              </a:rPr>
              <a:t>naţională</a:t>
            </a:r>
            <a:r>
              <a:rPr lang="ro-RO" altLang="ro-RO" sz="2400" dirty="0">
                <a:solidFill>
                  <a:schemeClr val="accent6">
                    <a:lumMod val="75000"/>
                  </a:schemeClr>
                </a:solidFill>
                <a:latin typeface="Tahoma" pitchFamily="34" charset="0"/>
                <a:ea typeface="Tahoma" panose="020B0604030504040204" pitchFamily="34" charset="0"/>
                <a:cs typeface="Tahoma" panose="020B0604030504040204" pitchFamily="34" charset="0"/>
              </a:rPr>
              <a:t> </a:t>
            </a:r>
            <a:r>
              <a:rPr lang="ro-RO" altLang="ro-RO" sz="2400" dirty="0">
                <a:latin typeface="Tahoma" pitchFamily="34" charset="0"/>
                <a:ea typeface="Tahoma" panose="020B0604030504040204" pitchFamily="34" charset="0"/>
                <a:cs typeface="Tahoma" panose="020B0604030504040204" pitchFamily="34" charset="0"/>
              </a:rPr>
              <a:t>– </a:t>
            </a:r>
            <a:r>
              <a:rPr lang="ro-RO" altLang="ro-RO" sz="2400" b="1" dirty="0">
                <a:latin typeface="Tahoma" pitchFamily="34" charset="0"/>
                <a:ea typeface="Tahoma" panose="020B0604030504040204" pitchFamily="34" charset="0"/>
                <a:cs typeface="Tahoma" panose="020B0604030504040204" pitchFamily="34" charset="0"/>
              </a:rPr>
              <a:t>18-21 mai </a:t>
            </a:r>
            <a:r>
              <a:rPr lang="ro-RO" altLang="ro-RO" sz="2400" dirty="0">
                <a:latin typeface="Tahoma" pitchFamily="34" charset="0"/>
                <a:ea typeface="Tahoma" panose="020B0604030504040204" pitchFamily="34" charset="0"/>
                <a:cs typeface="Tahoma" panose="020B0604030504040204" pitchFamily="34" charset="0"/>
              </a:rPr>
              <a:t>2017, Prahova</a:t>
            </a:r>
          </a:p>
        </p:txBody>
      </p:sp>
      <p:sp>
        <p:nvSpPr>
          <p:cNvPr id="5" name="Rectangle 5"/>
          <p:cNvSpPr>
            <a:spLocks noGrp="1" noChangeArrowheads="1"/>
          </p:cNvSpPr>
          <p:nvPr>
            <p:ph type="sldNum" sz="quarter" idx="12"/>
          </p:nvPr>
        </p:nvSpPr>
        <p:spPr/>
        <p:txBody>
          <a:bodyPr/>
          <a:lstStyle/>
          <a:p>
            <a:pPr>
              <a:defRPr/>
            </a:pPr>
            <a:fld id="{0857D620-DF68-4680-AC94-43A0C39B50B6}" type="slidenum">
              <a:rPr lang="ro-RO"/>
              <a:pPr>
                <a:defRPr/>
              </a:pPr>
              <a:t>48</a:t>
            </a:fld>
            <a:endParaRPr lang="ro-RO"/>
          </a:p>
        </p:txBody>
      </p:sp>
      <p:sp>
        <p:nvSpPr>
          <p:cNvPr id="61444" name="Rectangle 5"/>
          <p:cNvSpPr>
            <a:spLocks noChangeArrowheads="1"/>
          </p:cNvSpPr>
          <p:nvPr/>
        </p:nvSpPr>
        <p:spPr bwMode="auto">
          <a:xfrm>
            <a:off x="228600" y="1600200"/>
            <a:ext cx="8782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spcBef>
                <a:spcPct val="20000"/>
              </a:spcBef>
              <a:spcAft>
                <a:spcPct val="20000"/>
              </a:spcAft>
              <a:buSzPct val="100000"/>
              <a:buFont typeface="Wingdings" pitchFamily="2" charset="2"/>
              <a:buAutoNum type="alphaUcPeriod" startAt="2"/>
            </a:pPr>
            <a:r>
              <a:rPr lang="en-US" altLang="ro-RO" sz="2800" u="sng" dirty="0"/>
              <a:t> </a:t>
            </a:r>
            <a:r>
              <a:rPr lang="ro-RO" altLang="ro-RO" sz="2800" u="sng" dirty="0"/>
              <a:t>Olimpiada de tehnologia informației 2016-2017</a:t>
            </a:r>
          </a:p>
        </p:txBody>
      </p:sp>
      <p:sp>
        <p:nvSpPr>
          <p:cNvPr id="7" name="AutoShape 5">
            <a:hlinkClick r:id="rId2" action="ppaction://hlinksldjump"/>
          </p:cNvPr>
          <p:cNvSpPr>
            <a:spLocks noChangeArrowheads="1"/>
          </p:cNvSpPr>
          <p:nvPr/>
        </p:nvSpPr>
        <p:spPr bwMode="auto">
          <a:xfrm rot="10800000">
            <a:off x="9220635" y="6019799"/>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76200"/>
            <a:ext cx="8610600" cy="838200"/>
          </a:xfrm>
        </p:spPr>
        <p:txBody>
          <a:bodyPr/>
          <a:lstStyle/>
          <a:p>
            <a:pPr algn="ctr" eaLnBrk="1" hangingPunct="1"/>
            <a:r>
              <a:rPr lang="ro-RO" altLang="ro-RO" sz="2400" dirty="0">
                <a:solidFill>
                  <a:schemeClr val="tx2">
                    <a:lumMod val="60000"/>
                    <a:lumOff val="40000"/>
                  </a:schemeClr>
                </a:solidFill>
                <a:latin typeface="Tahoma" pitchFamily="34" charset="0"/>
              </a:rPr>
              <a:t>II.4</a:t>
            </a:r>
            <a:r>
              <a:rPr lang="ro-RO" altLang="ro-RO" sz="2400" b="1" dirty="0">
                <a:solidFill>
                  <a:schemeClr val="tx2">
                    <a:lumMod val="60000"/>
                    <a:lumOff val="40000"/>
                  </a:schemeClr>
                </a:solidFill>
                <a:latin typeface="Tahoma" pitchFamily="34" charset="0"/>
              </a:rPr>
              <a:t>. </a:t>
            </a:r>
            <a:r>
              <a:rPr lang="ro-RO" sz="2400" b="1" dirty="0">
                <a:solidFill>
                  <a:schemeClr val="tx2">
                    <a:lumMod val="60000"/>
                    <a:lumOff val="40000"/>
                  </a:schemeClr>
                </a:solidFill>
                <a:latin typeface="Tahoma" pitchFamily="34" charset="0"/>
              </a:rPr>
              <a:t>EXAMENE ŞI EVALUĂRI NAŢIONALE  </a:t>
            </a:r>
            <a:br>
              <a:rPr lang="ro-RO" sz="2400" b="1" dirty="0">
                <a:solidFill>
                  <a:schemeClr val="tx2">
                    <a:lumMod val="60000"/>
                    <a:lumOff val="40000"/>
                  </a:schemeClr>
                </a:solidFill>
                <a:latin typeface="Tahoma" pitchFamily="34" charset="0"/>
              </a:rPr>
            </a:br>
            <a:r>
              <a:rPr lang="ro-RO" sz="2400" b="1" dirty="0">
                <a:solidFill>
                  <a:schemeClr val="tx2">
                    <a:lumMod val="60000"/>
                    <a:lumOff val="40000"/>
                  </a:schemeClr>
                </a:solidFill>
                <a:latin typeface="Tahoma" pitchFamily="34" charset="0"/>
              </a:rPr>
              <a:t>ÎN ANUL ŞCOLAR 2016 – 2017</a:t>
            </a:r>
            <a:endParaRPr lang="en-US" altLang="ro-RO" sz="2400" b="1" dirty="0">
              <a:solidFill>
                <a:schemeClr val="tx2">
                  <a:lumMod val="60000"/>
                  <a:lumOff val="40000"/>
                </a:schemeClr>
              </a:solidFill>
              <a:latin typeface="Tahoma" pitchFamily="34" charset="0"/>
            </a:endParaRPr>
          </a:p>
        </p:txBody>
      </p:sp>
      <p:sp>
        <p:nvSpPr>
          <p:cNvPr id="2" name="Substituent conținut 1"/>
          <p:cNvSpPr>
            <a:spLocks noGrp="1"/>
          </p:cNvSpPr>
          <p:nvPr>
            <p:ph idx="1"/>
          </p:nvPr>
        </p:nvSpPr>
        <p:spPr>
          <a:xfrm>
            <a:off x="136525" y="838200"/>
            <a:ext cx="9220200" cy="5715000"/>
          </a:xfrm>
        </p:spPr>
        <p:txBody>
          <a:bodyPr>
            <a:noAutofit/>
          </a:bodyPr>
          <a:lstStyle/>
          <a:p>
            <a:pPr>
              <a:spcBef>
                <a:spcPts val="600"/>
              </a:spcBef>
              <a:spcAft>
                <a:spcPts val="600"/>
              </a:spcAft>
              <a:buClr>
                <a:schemeClr val="tx2">
                  <a:lumMod val="60000"/>
                  <a:lumOff val="40000"/>
                </a:schemeClr>
              </a:buClr>
              <a:buSzPct val="120000"/>
            </a:pPr>
            <a:r>
              <a:rPr lang="ro-RO" sz="1800" b="1" dirty="0">
                <a:solidFill>
                  <a:schemeClr val="tx2">
                    <a:lumMod val="75000"/>
                  </a:schemeClr>
                </a:solidFill>
              </a:rPr>
              <a:t>Evaluare naţională – clasa a II-a </a:t>
            </a:r>
            <a:r>
              <a:rPr lang="ro-RO" sz="1600" b="1" dirty="0"/>
              <a:t>(10-13 aprilie 2017)</a:t>
            </a:r>
          </a:p>
          <a:p>
            <a:pPr>
              <a:spcBef>
                <a:spcPts val="600"/>
              </a:spcBef>
              <a:spcAft>
                <a:spcPts val="600"/>
              </a:spcAft>
              <a:buClr>
                <a:schemeClr val="tx2">
                  <a:lumMod val="60000"/>
                  <a:lumOff val="40000"/>
                </a:schemeClr>
              </a:buClr>
              <a:buSzPct val="120000"/>
            </a:pPr>
            <a:r>
              <a:rPr lang="ro-RO" sz="1800" b="1" dirty="0">
                <a:solidFill>
                  <a:schemeClr val="tx2">
                    <a:lumMod val="75000"/>
                  </a:schemeClr>
                </a:solidFill>
              </a:rPr>
              <a:t>Evaluare naţională – clasa a IV-a </a:t>
            </a:r>
            <a:r>
              <a:rPr lang="ro-RO" sz="1600" b="1" dirty="0"/>
              <a:t>(3 – 5 mai 2017)</a:t>
            </a:r>
          </a:p>
          <a:p>
            <a:pPr>
              <a:spcBef>
                <a:spcPts val="600"/>
              </a:spcBef>
              <a:spcAft>
                <a:spcPts val="600"/>
              </a:spcAft>
              <a:buClr>
                <a:schemeClr val="tx2">
                  <a:lumMod val="60000"/>
                  <a:lumOff val="40000"/>
                </a:schemeClr>
              </a:buClr>
              <a:buSzPct val="120000"/>
            </a:pPr>
            <a:r>
              <a:rPr lang="ro-RO" sz="1800" b="1" dirty="0">
                <a:solidFill>
                  <a:schemeClr val="tx2">
                    <a:lumMod val="75000"/>
                  </a:schemeClr>
                </a:solidFill>
              </a:rPr>
              <a:t>Evaluare naţională – clasa a VI-a</a:t>
            </a:r>
          </a:p>
          <a:p>
            <a:pPr lvl="1">
              <a:spcBef>
                <a:spcPts val="600"/>
              </a:spcBef>
              <a:spcAft>
                <a:spcPts val="600"/>
              </a:spcAft>
              <a:buClr>
                <a:schemeClr val="tx2">
                  <a:lumMod val="60000"/>
                  <a:lumOff val="40000"/>
                </a:schemeClr>
              </a:buClr>
              <a:buSzPct val="120000"/>
            </a:pPr>
            <a:r>
              <a:rPr lang="ro-RO" sz="1600" b="1" dirty="0"/>
              <a:t>10 mai 2017 Limbă și comunicare</a:t>
            </a:r>
          </a:p>
          <a:p>
            <a:pPr lvl="1">
              <a:spcBef>
                <a:spcPts val="600"/>
              </a:spcBef>
              <a:spcAft>
                <a:spcPts val="600"/>
              </a:spcAft>
              <a:buClr>
                <a:schemeClr val="tx2">
                  <a:lumMod val="60000"/>
                  <a:lumOff val="40000"/>
                </a:schemeClr>
              </a:buClr>
              <a:buSzPct val="120000"/>
            </a:pPr>
            <a:r>
              <a:rPr lang="ro-RO" sz="1600" b="1" dirty="0"/>
              <a:t>11 mai 2017 Matematică și științe</a:t>
            </a:r>
          </a:p>
          <a:p>
            <a:pPr>
              <a:spcBef>
                <a:spcPts val="600"/>
              </a:spcBef>
              <a:spcAft>
                <a:spcPts val="600"/>
              </a:spcAft>
              <a:buClr>
                <a:schemeClr val="tx2">
                  <a:lumMod val="60000"/>
                  <a:lumOff val="40000"/>
                </a:schemeClr>
              </a:buClr>
              <a:buSzPct val="120000"/>
            </a:pPr>
            <a:r>
              <a:rPr lang="ro-RO" sz="1800" b="1" dirty="0">
                <a:solidFill>
                  <a:schemeClr val="tx2">
                    <a:lumMod val="75000"/>
                  </a:schemeClr>
                </a:solidFill>
              </a:rPr>
              <a:t>Evaluare naţională – clasa a VIII-a </a:t>
            </a:r>
            <a:r>
              <a:rPr lang="ro-RO" sz="1600" b="1" dirty="0"/>
              <a:t>(OMENCȘ nr.5071/31.08.2016)</a:t>
            </a:r>
          </a:p>
          <a:p>
            <a:pPr lvl="1">
              <a:spcBef>
                <a:spcPts val="600"/>
              </a:spcBef>
              <a:spcAft>
                <a:spcPts val="600"/>
              </a:spcAft>
              <a:buClr>
                <a:schemeClr val="tx2">
                  <a:lumMod val="60000"/>
                  <a:lumOff val="40000"/>
                </a:schemeClr>
              </a:buClr>
              <a:buSzPct val="120000"/>
            </a:pPr>
            <a:r>
              <a:rPr lang="ro-RO" sz="1600" b="1" dirty="0"/>
              <a:t>19 iunie 2017 - Limba și literatura română</a:t>
            </a:r>
          </a:p>
          <a:p>
            <a:pPr lvl="1">
              <a:spcBef>
                <a:spcPts val="600"/>
              </a:spcBef>
              <a:spcAft>
                <a:spcPts val="600"/>
              </a:spcAft>
              <a:buClr>
                <a:schemeClr val="tx2">
                  <a:lumMod val="60000"/>
                  <a:lumOff val="40000"/>
                </a:schemeClr>
              </a:buClr>
              <a:buSzPct val="120000"/>
            </a:pPr>
            <a:r>
              <a:rPr lang="ro-RO" sz="1600" b="1" dirty="0"/>
              <a:t>21 iunie 2017 - Matematică</a:t>
            </a:r>
          </a:p>
          <a:p>
            <a:pPr lvl="1">
              <a:spcBef>
                <a:spcPts val="600"/>
              </a:spcBef>
              <a:spcAft>
                <a:spcPts val="600"/>
              </a:spcAft>
              <a:buClr>
                <a:schemeClr val="tx2">
                  <a:lumMod val="60000"/>
                  <a:lumOff val="40000"/>
                </a:schemeClr>
              </a:buClr>
              <a:buSzPct val="120000"/>
            </a:pPr>
            <a:r>
              <a:rPr lang="ro-RO" sz="1600" b="1" dirty="0"/>
              <a:t>22 iunie 2017 – Limba și literatura maghiară</a:t>
            </a:r>
          </a:p>
          <a:p>
            <a:pPr marL="57150" indent="0">
              <a:spcBef>
                <a:spcPts val="600"/>
              </a:spcBef>
              <a:spcAft>
                <a:spcPts val="600"/>
              </a:spcAft>
              <a:buClr>
                <a:schemeClr val="tx2">
                  <a:lumMod val="60000"/>
                  <a:lumOff val="40000"/>
                </a:schemeClr>
              </a:buClr>
              <a:buSzPct val="120000"/>
              <a:buNone/>
            </a:pPr>
            <a:r>
              <a:rPr lang="ro-RO" sz="1600" b="1" spc="-60" dirty="0">
                <a:solidFill>
                  <a:srgbClr val="FF0000"/>
                </a:solidFill>
              </a:rPr>
              <a:t>Obs. </a:t>
            </a:r>
            <a:r>
              <a:rPr lang="ro-RO" sz="1600" spc="-60" dirty="0"/>
              <a:t>S-a eliminat prevederea conform căreia nota finală după contestații se modifică numai în cazul în </a:t>
            </a:r>
          </a:p>
          <a:p>
            <a:pPr marL="57150" indent="0">
              <a:spcBef>
                <a:spcPts val="600"/>
              </a:spcBef>
              <a:spcAft>
                <a:spcPts val="600"/>
              </a:spcAft>
              <a:buClr>
                <a:schemeClr val="tx2">
                  <a:lumMod val="60000"/>
                  <a:lumOff val="40000"/>
                </a:schemeClr>
              </a:buClr>
              <a:buSzPct val="120000"/>
              <a:buNone/>
            </a:pPr>
            <a:r>
              <a:rPr lang="ro-RO" sz="1600" spc="-60" dirty="0"/>
              <a:t>care, între nota inițială și nota de la contestații, există o diferență de minimum 0,5 puncte</a:t>
            </a:r>
          </a:p>
          <a:p>
            <a:pPr>
              <a:spcBef>
                <a:spcPts val="600"/>
              </a:spcBef>
              <a:spcAft>
                <a:spcPts val="600"/>
              </a:spcAft>
              <a:buClr>
                <a:schemeClr val="tx2">
                  <a:lumMod val="60000"/>
                  <a:lumOff val="40000"/>
                </a:schemeClr>
              </a:buClr>
              <a:buSzPct val="120000"/>
            </a:pPr>
            <a:r>
              <a:rPr lang="ro-RO" sz="1600" b="1" dirty="0"/>
              <a:t> </a:t>
            </a:r>
            <a:r>
              <a:rPr lang="ro-RO" sz="1800" b="1" dirty="0">
                <a:solidFill>
                  <a:schemeClr val="tx2">
                    <a:lumMod val="75000"/>
                  </a:schemeClr>
                </a:solidFill>
              </a:rPr>
              <a:t>Simulare județeană EN_VIII 2017</a:t>
            </a:r>
          </a:p>
          <a:p>
            <a:pPr lvl="1">
              <a:spcBef>
                <a:spcPts val="600"/>
              </a:spcBef>
              <a:spcAft>
                <a:spcPts val="600"/>
              </a:spcAft>
              <a:buClr>
                <a:schemeClr val="tx2">
                  <a:lumMod val="60000"/>
                  <a:lumOff val="40000"/>
                </a:schemeClr>
              </a:buClr>
              <a:buSzPct val="120000"/>
            </a:pPr>
            <a:r>
              <a:rPr lang="ro-RO" sz="1600" b="1" dirty="0"/>
              <a:t>22 noiembrie 2016  - Limba și literatura română</a:t>
            </a:r>
          </a:p>
          <a:p>
            <a:pPr lvl="1">
              <a:spcBef>
                <a:spcPts val="600"/>
              </a:spcBef>
              <a:spcAft>
                <a:spcPts val="600"/>
              </a:spcAft>
              <a:buClr>
                <a:schemeClr val="tx2">
                  <a:lumMod val="60000"/>
                  <a:lumOff val="40000"/>
                </a:schemeClr>
              </a:buClr>
              <a:buSzPct val="120000"/>
            </a:pPr>
            <a:r>
              <a:rPr lang="ro-RO" sz="1600" b="1" dirty="0"/>
              <a:t>23 noiembrie 2016  - Limba și literatura maghiară</a:t>
            </a:r>
          </a:p>
          <a:p>
            <a:pPr lvl="1">
              <a:spcBef>
                <a:spcPts val="600"/>
              </a:spcBef>
              <a:spcAft>
                <a:spcPts val="600"/>
              </a:spcAft>
              <a:buClr>
                <a:schemeClr val="tx2">
                  <a:lumMod val="60000"/>
                  <a:lumOff val="40000"/>
                </a:schemeClr>
              </a:buClr>
              <a:buSzPct val="120000"/>
            </a:pPr>
            <a:r>
              <a:rPr lang="ro-RO" sz="1600" b="1" dirty="0"/>
              <a:t>24 noiembrie 2016  - Matematică </a:t>
            </a: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49</a:t>
            </a:fld>
            <a:endParaRPr lang="ro-RO"/>
          </a:p>
        </p:txBody>
      </p:sp>
      <p:sp>
        <p:nvSpPr>
          <p:cNvPr id="59397" name="AutoShape 5">
            <a:hlinkClick r:id="rId2" action="ppaction://hlinksldjump"/>
          </p:cNvPr>
          <p:cNvSpPr>
            <a:spLocks noChangeArrowheads="1"/>
          </p:cNvSpPr>
          <p:nvPr/>
        </p:nvSpPr>
        <p:spPr bwMode="auto">
          <a:xfrm>
            <a:off x="9067800" y="6125029"/>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5</a:t>
            </a:fld>
            <a:endParaRPr lang="ro-RO" sz="1000">
              <a:solidFill>
                <a:schemeClr val="tx2">
                  <a:shade val="50000"/>
                </a:schemeClr>
              </a:solidFill>
            </a:endParaRPr>
          </a:p>
        </p:txBody>
      </p:sp>
      <p:sp>
        <p:nvSpPr>
          <p:cNvPr id="21508" name="AutoShape 10">
            <a:hlinkClick r:id="rId3" action="ppaction://hlinksldjump"/>
          </p:cNvPr>
          <p:cNvSpPr>
            <a:spLocks noChangeArrowheads="1"/>
          </p:cNvSpPr>
          <p:nvPr/>
        </p:nvSpPr>
        <p:spPr bwMode="auto">
          <a:xfrm rot="10800000">
            <a:off x="9139374" y="1069514"/>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Title 1"/>
          <p:cNvSpPr>
            <a:spLocks noGrp="1"/>
          </p:cNvSpPr>
          <p:nvPr>
            <p:ph type="title"/>
          </p:nvPr>
        </p:nvSpPr>
        <p:spPr/>
        <p:txBody>
          <a:bodyPr/>
          <a:lstStyle/>
          <a:p>
            <a:pPr algn="ctr"/>
            <a:r>
              <a:rPr lang="ro-RO" sz="3200" dirty="0">
                <a:solidFill>
                  <a:schemeClr val="tx2">
                    <a:lumMod val="60000"/>
                    <a:lumOff val="40000"/>
                  </a:schemeClr>
                </a:solidFill>
                <a:effectLst>
                  <a:outerShdw blurRad="38100" dist="38100" dir="2700000" algn="tl">
                    <a:srgbClr val="000000"/>
                  </a:outerShdw>
                </a:effectLst>
                <a:latin typeface="Tahoma" pitchFamily="34" charset="0"/>
              </a:rPr>
              <a:t>I.1. INSPECȚIA ȘCOLARĂ </a:t>
            </a:r>
            <a:br>
              <a:rPr lang="ro-RO" sz="3200" dirty="0">
                <a:solidFill>
                  <a:schemeClr val="tx2">
                    <a:lumMod val="60000"/>
                    <a:lumOff val="40000"/>
                  </a:schemeClr>
                </a:solidFill>
                <a:effectLst>
                  <a:outerShdw blurRad="38100" dist="38100" dir="2700000" algn="tl">
                    <a:srgbClr val="000000"/>
                  </a:outerShdw>
                </a:effectLst>
                <a:latin typeface="Tahoma" pitchFamily="34" charset="0"/>
              </a:rPr>
            </a:br>
            <a:r>
              <a:rPr lang="ro-RO" sz="3200" dirty="0">
                <a:solidFill>
                  <a:schemeClr val="tx2">
                    <a:lumMod val="60000"/>
                    <a:lumOff val="40000"/>
                  </a:schemeClr>
                </a:solidFill>
                <a:effectLst>
                  <a:outerShdw blurRad="38100" dist="38100" dir="2700000" algn="tl">
                    <a:srgbClr val="000000"/>
                  </a:outerShdw>
                </a:effectLst>
                <a:latin typeface="Tahoma" pitchFamily="34" charset="0"/>
              </a:rPr>
              <a:t>ÎN ANUL ȘCOLAR 2015-</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410337"/>
              </p:ext>
            </p:extLst>
          </p:nvPr>
        </p:nvGraphicFramePr>
        <p:xfrm>
          <a:off x="342752" y="1356447"/>
          <a:ext cx="4597278" cy="1940560"/>
        </p:xfrm>
        <a:graphic>
          <a:graphicData uri="http://schemas.openxmlformats.org/drawingml/2006/table">
            <a:tbl>
              <a:tblPr firstRow="1" bandRow="1">
                <a:tableStyleId>{5C22544A-7EE6-4342-B048-85BDC9FD1C3A}</a:tableStyleId>
              </a:tblPr>
              <a:tblGrid>
                <a:gridCol w="1761046">
                  <a:extLst>
                    <a:ext uri="{9D8B030D-6E8A-4147-A177-3AD203B41FA5}">
                      <a16:colId xmlns:a16="http://schemas.microsoft.com/office/drawing/2014/main" xmlns="" val="3251318730"/>
                    </a:ext>
                  </a:extLst>
                </a:gridCol>
                <a:gridCol w="715602">
                  <a:extLst>
                    <a:ext uri="{9D8B030D-6E8A-4147-A177-3AD203B41FA5}">
                      <a16:colId xmlns:a16="http://schemas.microsoft.com/office/drawing/2014/main" xmlns="" val="3079404320"/>
                    </a:ext>
                  </a:extLst>
                </a:gridCol>
                <a:gridCol w="762000">
                  <a:extLst>
                    <a:ext uri="{9D8B030D-6E8A-4147-A177-3AD203B41FA5}">
                      <a16:colId xmlns:a16="http://schemas.microsoft.com/office/drawing/2014/main" xmlns="" val="1185532601"/>
                    </a:ext>
                  </a:extLst>
                </a:gridCol>
                <a:gridCol w="1358630">
                  <a:extLst>
                    <a:ext uri="{9D8B030D-6E8A-4147-A177-3AD203B41FA5}">
                      <a16:colId xmlns:a16="http://schemas.microsoft.com/office/drawing/2014/main" xmlns="" val="3129856833"/>
                    </a:ext>
                  </a:extLst>
                </a:gridCol>
              </a:tblGrid>
              <a:tr h="370840">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Tipul inspecției</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Nr. unit. de înv.</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Nr.</a:t>
                      </a:r>
                      <a:r>
                        <a:rPr lang="ro-RO" sz="1200" baseline="0" dirty="0">
                          <a:latin typeface="Tahoma" panose="020B0604030504040204" pitchFamily="34" charset="0"/>
                          <a:ea typeface="Tahoma" panose="020B0604030504040204" pitchFamily="34" charset="0"/>
                          <a:cs typeface="Tahoma" panose="020B0604030504040204" pitchFamily="34" charset="0"/>
                        </a:rPr>
                        <a:t> cadre </a:t>
                      </a:r>
                      <a:r>
                        <a:rPr lang="ro-RO" sz="1200" baseline="0" dirty="0" err="1">
                          <a:latin typeface="Tahoma" panose="020B0604030504040204" pitchFamily="34" charset="0"/>
                          <a:ea typeface="Tahoma" panose="020B0604030504040204" pitchFamily="34" charset="0"/>
                          <a:cs typeface="Tahoma" panose="020B0604030504040204" pitchFamily="34" charset="0"/>
                        </a:rPr>
                        <a:t>did</a:t>
                      </a:r>
                      <a:r>
                        <a:rPr lang="ro-RO" sz="1200" baseline="0" dirty="0">
                          <a:latin typeface="Tahoma" panose="020B060403050404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tc>
                <a:tc>
                  <a:txBody>
                    <a:bodyPr/>
                    <a:lstStyle/>
                    <a:p>
                      <a:pPr algn="ctr"/>
                      <a:r>
                        <a:rPr lang="ro-RO" sz="1200" dirty="0" err="1">
                          <a:latin typeface="Tahoma" panose="020B0604030504040204" pitchFamily="34" charset="0"/>
                          <a:ea typeface="Tahoma" panose="020B0604030504040204" pitchFamily="34" charset="0"/>
                          <a:cs typeface="Tahoma" panose="020B0604030504040204" pitchFamily="34" charset="0"/>
                        </a:rPr>
                        <a:t>Nr.ore</a:t>
                      </a:r>
                      <a:r>
                        <a:rPr lang="ro-RO" sz="1200" dirty="0">
                          <a:latin typeface="Tahoma" panose="020B0604030504040204" pitchFamily="34" charset="0"/>
                          <a:ea typeface="Tahoma" panose="020B0604030504040204" pitchFamily="34" charset="0"/>
                          <a:cs typeface="Tahoma" panose="020B0604030504040204" pitchFamily="34" charset="0"/>
                        </a:rPr>
                        <a:t> </a:t>
                      </a:r>
                    </a:p>
                    <a:p>
                      <a:pPr algn="ctr"/>
                      <a:r>
                        <a:rPr lang="ro-RO" sz="1200" dirty="0">
                          <a:latin typeface="Tahoma" panose="020B0604030504040204" pitchFamily="34" charset="0"/>
                          <a:ea typeface="Tahoma" panose="020B0604030504040204" pitchFamily="34" charset="0"/>
                          <a:cs typeface="Tahoma" panose="020B0604030504040204" pitchFamily="34" charset="0"/>
                        </a:rPr>
                        <a:t>inspecție</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marT="0" marB="0"/>
                </a:tc>
                <a:extLst>
                  <a:ext uri="{0D108BD9-81ED-4DB2-BD59-A6C34878D82A}">
                    <a16:rowId xmlns:a16="http://schemas.microsoft.com/office/drawing/2014/main" xmlns="" val="105021128"/>
                  </a:ext>
                </a:extLst>
              </a:tr>
              <a:tr h="370840">
                <a:tc>
                  <a:txBody>
                    <a:bodyPr/>
                    <a:lstStyle/>
                    <a:p>
                      <a:r>
                        <a:rPr lang="ro-RO" sz="1400" b="1" dirty="0">
                          <a:latin typeface="Tahoma" panose="020B0604030504040204" pitchFamily="34" charset="0"/>
                          <a:ea typeface="Tahoma" panose="020B0604030504040204" pitchFamily="34" charset="0"/>
                          <a:cs typeface="Tahoma" panose="020B0604030504040204" pitchFamily="34" charset="0"/>
                        </a:rPr>
                        <a:t>Generală</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0" marR="0"/>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2</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nchor="ctr"/>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3</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nchor="ctr"/>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8</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xmlns="" val="1300330659"/>
                  </a:ext>
                </a:extLst>
              </a:tr>
              <a:tr h="370840">
                <a:tc>
                  <a:txBody>
                    <a:bodyPr/>
                    <a:lstStyle/>
                    <a:p>
                      <a:r>
                        <a:rPr lang="ro-RO" sz="1400" b="1" dirty="0">
                          <a:latin typeface="Tahoma" panose="020B0604030504040204" pitchFamily="34" charset="0"/>
                          <a:ea typeface="Tahoma" panose="020B0604030504040204" pitchFamily="34" charset="0"/>
                          <a:cs typeface="Tahoma" panose="020B0604030504040204" pitchFamily="34" charset="0"/>
                        </a:rPr>
                        <a:t>De perfecționare</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0" marR="0"/>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4</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nchor="ctr"/>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4</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nchor="ctr"/>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16</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xmlns="" val="3405683205"/>
                  </a:ext>
                </a:extLst>
              </a:tr>
              <a:tr h="370840">
                <a:tc>
                  <a:txBody>
                    <a:bodyPr/>
                    <a:lstStyle/>
                    <a:p>
                      <a:r>
                        <a:rPr lang="ro-RO" sz="1400" b="1" dirty="0">
                          <a:latin typeface="Tahoma" panose="020B0604030504040204" pitchFamily="34" charset="0"/>
                          <a:ea typeface="Tahoma" panose="020B0604030504040204" pitchFamily="34" charset="0"/>
                          <a:cs typeface="Tahoma" panose="020B0604030504040204" pitchFamily="34" charset="0"/>
                        </a:rPr>
                        <a:t>Tematică MENCS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0" marR="0"/>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4</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nchor="ctr"/>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8</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nchor="ctr"/>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8</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xmlns="" val="2016815180"/>
                  </a:ext>
                </a:extLst>
              </a:tr>
              <a:tr h="370840">
                <a:tc>
                  <a:txBody>
                    <a:bodyPr/>
                    <a:lstStyle/>
                    <a:p>
                      <a:r>
                        <a:rPr lang="ro-RO" sz="1400" b="1" dirty="0">
                          <a:latin typeface="Tahoma" panose="020B0604030504040204" pitchFamily="34" charset="0"/>
                          <a:ea typeface="Tahoma" panose="020B0604030504040204" pitchFamily="34" charset="0"/>
                          <a:cs typeface="Tahoma" panose="020B0604030504040204" pitchFamily="34" charset="0"/>
                        </a:rPr>
                        <a:t>Tematică ISJ</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0" marR="0"/>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8</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nchor="ctr"/>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14</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anchor="ctr"/>
                </a:tc>
                <a:tc>
                  <a:txBody>
                    <a:bodyPr/>
                    <a:lstStyle/>
                    <a:p>
                      <a:pPr algn="ctr"/>
                      <a:r>
                        <a:rPr lang="ro-RO" sz="1200" dirty="0">
                          <a:latin typeface="Tahoma" panose="020B0604030504040204" pitchFamily="34" charset="0"/>
                          <a:ea typeface="Tahoma" panose="020B0604030504040204" pitchFamily="34" charset="0"/>
                          <a:cs typeface="Tahoma" panose="020B0604030504040204" pitchFamily="34" charset="0"/>
                        </a:rPr>
                        <a:t>16</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xmlns="" val="308174384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83919900"/>
              </p:ext>
            </p:extLst>
          </p:nvPr>
        </p:nvGraphicFramePr>
        <p:xfrm>
          <a:off x="4966579" y="3528566"/>
          <a:ext cx="4558421" cy="1163830"/>
        </p:xfrm>
        <a:graphic>
          <a:graphicData uri="http://schemas.openxmlformats.org/drawingml/2006/table">
            <a:tbl>
              <a:tblPr firstRow="1" firstCol="1" bandRow="1">
                <a:tableStyleId>{5C22544A-7EE6-4342-B048-85BDC9FD1C3A}</a:tableStyleId>
              </a:tblPr>
              <a:tblGrid>
                <a:gridCol w="320293">
                  <a:extLst>
                    <a:ext uri="{9D8B030D-6E8A-4147-A177-3AD203B41FA5}">
                      <a16:colId xmlns:a16="http://schemas.microsoft.com/office/drawing/2014/main" xmlns="" val="279230736"/>
                    </a:ext>
                  </a:extLst>
                </a:gridCol>
                <a:gridCol w="4238128">
                  <a:extLst>
                    <a:ext uri="{9D8B030D-6E8A-4147-A177-3AD203B41FA5}">
                      <a16:colId xmlns:a16="http://schemas.microsoft.com/office/drawing/2014/main" xmlns="" val="3392693956"/>
                    </a:ext>
                  </a:extLst>
                </a:gridCol>
              </a:tblGrid>
              <a:tr h="510034">
                <a:tc>
                  <a:txBody>
                    <a:bodyPr/>
                    <a:lstStyle/>
                    <a:p>
                      <a:pPr algn="ct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Nr. crt.</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lgn="ct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Unitățile</a:t>
                      </a:r>
                      <a:r>
                        <a:rPr lang="ro-RO" sz="1200" b="1" baseline="0" dirty="0">
                          <a:effectLst/>
                          <a:latin typeface="Tahoma" panose="020B0604030504040204" pitchFamily="34" charset="0"/>
                          <a:ea typeface="Tahoma" panose="020B0604030504040204" pitchFamily="34" charset="0"/>
                          <a:cs typeface="Tahoma" panose="020B0604030504040204" pitchFamily="34" charset="0"/>
                        </a:rPr>
                        <a:t> de învățământ în care</a:t>
                      </a:r>
                      <a:r>
                        <a:rPr lang="ro-RO" sz="1200" b="1" dirty="0">
                          <a:effectLst/>
                          <a:latin typeface="Tahoma" panose="020B0604030504040204" pitchFamily="34" charset="0"/>
                          <a:ea typeface="Tahoma" panose="020B0604030504040204" pitchFamily="34" charset="0"/>
                          <a:cs typeface="Tahoma" panose="020B0604030504040204" pitchFamily="34" charset="0"/>
                        </a:rPr>
                        <a:t> s-a realizat </a:t>
                      </a:r>
                    </a:p>
                    <a:p>
                      <a:pPr algn="ct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inspecție GENERALĂ </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978816930"/>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1 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Liceul Tehnologic „</a:t>
                      </a:r>
                      <a:r>
                        <a:rPr lang="ro-RO" sz="1200" b="1" dirty="0" err="1">
                          <a:effectLst/>
                          <a:latin typeface="Tahoma" panose="020B0604030504040204" pitchFamily="34" charset="0"/>
                          <a:ea typeface="Tahoma" panose="020B0604030504040204" pitchFamily="34" charset="0"/>
                          <a:cs typeface="Tahoma" panose="020B0604030504040204" pitchFamily="34" charset="0"/>
                        </a:rPr>
                        <a:t>Puskás</a:t>
                      </a:r>
                      <a:r>
                        <a:rPr lang="ro-RO" sz="1200" b="1" dirty="0">
                          <a:effectLst/>
                          <a:latin typeface="Tahoma" panose="020B0604030504040204" pitchFamily="34" charset="0"/>
                          <a:ea typeface="Tahoma" panose="020B0604030504040204" pitchFamily="34" charset="0"/>
                          <a:cs typeface="Tahoma" panose="020B0604030504040204" pitchFamily="34" charset="0"/>
                        </a:rPr>
                        <a:t> Tivadar”, Sf. Gheorghe</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1483725899"/>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2 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Liceul ”</a:t>
                      </a:r>
                      <a:r>
                        <a:rPr lang="ro-RO" sz="1200" b="1" dirty="0" err="1">
                          <a:effectLst/>
                          <a:latin typeface="Tahoma" panose="020B0604030504040204" pitchFamily="34" charset="0"/>
                          <a:ea typeface="Tahoma" panose="020B0604030504040204" pitchFamily="34" charset="0"/>
                          <a:cs typeface="Tahoma" panose="020B0604030504040204" pitchFamily="34" charset="0"/>
                        </a:rPr>
                        <a:t>Kőrösi</a:t>
                      </a:r>
                      <a:r>
                        <a:rPr lang="ro-RO" sz="1200" b="1" dirty="0">
                          <a:effectLst/>
                          <a:latin typeface="Tahoma" panose="020B0604030504040204" pitchFamily="34" charset="0"/>
                          <a:ea typeface="Tahoma" panose="020B0604030504040204" pitchFamily="34" charset="0"/>
                          <a:cs typeface="Tahoma" panose="020B0604030504040204" pitchFamily="34" charset="0"/>
                        </a:rPr>
                        <a:t> Csoma Sándor”  Covasna</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917958891"/>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4285739427"/>
              </p:ext>
            </p:extLst>
          </p:nvPr>
        </p:nvGraphicFramePr>
        <p:xfrm>
          <a:off x="5350111" y="1216160"/>
          <a:ext cx="3972737" cy="23011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31827528"/>
              </p:ext>
            </p:extLst>
          </p:nvPr>
        </p:nvGraphicFramePr>
        <p:xfrm>
          <a:off x="4991405" y="4732261"/>
          <a:ext cx="4533596" cy="1756931"/>
        </p:xfrm>
        <a:graphic>
          <a:graphicData uri="http://schemas.openxmlformats.org/drawingml/2006/table">
            <a:tbl>
              <a:tblPr firstRow="1" firstCol="1" bandRow="1">
                <a:tableStyleId>{5C22544A-7EE6-4342-B048-85BDC9FD1C3A}</a:tableStyleId>
              </a:tblPr>
              <a:tblGrid>
                <a:gridCol w="318844">
                  <a:extLst>
                    <a:ext uri="{9D8B030D-6E8A-4147-A177-3AD203B41FA5}">
                      <a16:colId xmlns:a16="http://schemas.microsoft.com/office/drawing/2014/main" xmlns="" val="279230736"/>
                    </a:ext>
                  </a:extLst>
                </a:gridCol>
                <a:gridCol w="4214752">
                  <a:extLst>
                    <a:ext uri="{9D8B030D-6E8A-4147-A177-3AD203B41FA5}">
                      <a16:colId xmlns:a16="http://schemas.microsoft.com/office/drawing/2014/main" xmlns="" val="3392693956"/>
                    </a:ext>
                  </a:extLst>
                </a:gridCol>
              </a:tblGrid>
              <a:tr h="449339">
                <a:tc>
                  <a:txBody>
                    <a:bodyPr/>
                    <a:lstStyle/>
                    <a:p>
                      <a:pPr algn="ct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Nr. crt.</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lgn="ct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Unitățile</a:t>
                      </a:r>
                      <a:r>
                        <a:rPr lang="ro-RO" sz="1200" b="1" baseline="0" dirty="0">
                          <a:effectLst/>
                          <a:latin typeface="Tahoma" panose="020B0604030504040204" pitchFamily="34" charset="0"/>
                          <a:ea typeface="Tahoma" panose="020B0604030504040204" pitchFamily="34" charset="0"/>
                          <a:cs typeface="Tahoma" panose="020B0604030504040204" pitchFamily="34" charset="0"/>
                        </a:rPr>
                        <a:t> de învățământ în care</a:t>
                      </a:r>
                      <a:r>
                        <a:rPr lang="ro-RO" sz="1200" b="1" dirty="0">
                          <a:effectLst/>
                          <a:latin typeface="Tahoma" panose="020B0604030504040204" pitchFamily="34" charset="0"/>
                          <a:ea typeface="Tahoma" panose="020B0604030504040204" pitchFamily="34" charset="0"/>
                          <a:cs typeface="Tahoma" panose="020B0604030504040204" pitchFamily="34" charset="0"/>
                        </a:rPr>
                        <a:t> s-a realizat </a:t>
                      </a:r>
                    </a:p>
                    <a:p>
                      <a:pPr algn="ct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inspecția TEMATICĂ MENCS</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978816930"/>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1 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Liceul Teoretic ”Nagy M</a:t>
                      </a:r>
                      <a:r>
                        <a:rPr lang="hu-HU" sz="1200" b="1" dirty="0" err="1">
                          <a:effectLst/>
                          <a:latin typeface="Tahoma" panose="020B0604030504040204" pitchFamily="34" charset="0"/>
                          <a:ea typeface="Tahoma" panose="020B0604030504040204" pitchFamily="34" charset="0"/>
                          <a:cs typeface="Tahoma" panose="020B0604030504040204" pitchFamily="34" charset="0"/>
                        </a:rPr>
                        <a:t>ózes</a:t>
                      </a:r>
                      <a:r>
                        <a:rPr lang="ro-RO" sz="1200" b="1" dirty="0">
                          <a:effectLst/>
                          <a:latin typeface="Tahoma" panose="020B0604030504040204" pitchFamily="34" charset="0"/>
                          <a:ea typeface="Tahoma" panose="020B0604030504040204" pitchFamily="34" charset="0"/>
                          <a:cs typeface="Tahoma" panose="020B0604030504040204" pitchFamily="34" charset="0"/>
                        </a:rPr>
                        <a:t>”,</a:t>
                      </a:r>
                      <a:r>
                        <a:rPr lang="ro-RO" sz="1200" b="1" baseline="0" dirty="0">
                          <a:effectLst/>
                          <a:latin typeface="Tahoma" panose="020B0604030504040204" pitchFamily="34" charset="0"/>
                          <a:ea typeface="Tahoma" panose="020B0604030504040204" pitchFamily="34" charset="0"/>
                          <a:cs typeface="Tahoma" panose="020B0604030504040204" pitchFamily="34" charset="0"/>
                        </a:rPr>
                        <a:t> </a:t>
                      </a:r>
                      <a:r>
                        <a:rPr lang="ro-RO" sz="1200" b="1" baseline="0" dirty="0" err="1">
                          <a:effectLst/>
                          <a:latin typeface="Tahoma" panose="020B0604030504040204" pitchFamily="34" charset="0"/>
                          <a:ea typeface="Tahoma" panose="020B0604030504040204" pitchFamily="34" charset="0"/>
                          <a:cs typeface="Tahoma" panose="020B0604030504040204" pitchFamily="34" charset="0"/>
                        </a:rPr>
                        <a:t>Tg.Secuiesc</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1483725899"/>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2 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Liceul Pedagogic ”Bod</a:t>
                      </a:r>
                      <a:r>
                        <a:rPr lang="ro-RO" sz="1200" b="1" baseline="0" dirty="0">
                          <a:effectLst/>
                          <a:latin typeface="Tahoma" panose="020B0604030504040204" pitchFamily="34" charset="0"/>
                          <a:ea typeface="Tahoma" panose="020B0604030504040204" pitchFamily="34" charset="0"/>
                          <a:cs typeface="Tahoma" panose="020B0604030504040204" pitchFamily="34" charset="0"/>
                        </a:rPr>
                        <a:t> </a:t>
                      </a:r>
                      <a:r>
                        <a:rPr lang="ro-RO" sz="1200" b="1" baseline="0" dirty="0" err="1">
                          <a:effectLst/>
                          <a:latin typeface="Tahoma" panose="020B0604030504040204" pitchFamily="34" charset="0"/>
                          <a:ea typeface="Tahoma" panose="020B0604030504040204" pitchFamily="34" charset="0"/>
                          <a:cs typeface="Tahoma" panose="020B0604030504040204" pitchFamily="34" charset="0"/>
                        </a:rPr>
                        <a:t>Pé</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ter</a:t>
                      </a:r>
                      <a:r>
                        <a:rPr lang="hu-HU" sz="1200" b="1" baseline="0" dirty="0">
                          <a:effectLst/>
                          <a:latin typeface="Tahoma" panose="020B0604030504040204" pitchFamily="34" charset="0"/>
                          <a:ea typeface="Tahoma" panose="020B0604030504040204" pitchFamily="34" charset="0"/>
                          <a:cs typeface="Tahoma" panose="020B0604030504040204" pitchFamily="34" charset="0"/>
                        </a:rPr>
                        <a:t>”,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Tg.Secuiesc</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917958891"/>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3</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ro-RO" sz="1200" b="1" dirty="0">
                          <a:effectLst/>
                          <a:latin typeface="Tahoma" panose="020B0604030504040204" pitchFamily="34" charset="0"/>
                          <a:ea typeface="Tahoma" panose="020B0604030504040204" pitchFamily="34" charset="0"/>
                          <a:cs typeface="Tahoma" panose="020B0604030504040204" pitchFamily="34" charset="0"/>
                        </a:rPr>
                        <a:t>Liceul Tehnologic „Gábor </a:t>
                      </a:r>
                      <a:r>
                        <a:rPr lang="ro-RO" sz="1200" b="1" dirty="0" err="1">
                          <a:effectLst/>
                          <a:latin typeface="Tahoma" panose="020B0604030504040204" pitchFamily="34" charset="0"/>
                          <a:ea typeface="Tahoma" panose="020B0604030504040204" pitchFamily="34" charset="0"/>
                          <a:cs typeface="Tahoma" panose="020B0604030504040204" pitchFamily="34" charset="0"/>
                        </a:rPr>
                        <a:t>Áron</a:t>
                      </a:r>
                      <a:r>
                        <a:rPr lang="ro-RO" sz="1200" b="1" dirty="0">
                          <a:effectLst/>
                          <a:latin typeface="Tahoma" panose="020B0604030504040204" pitchFamily="34" charset="0"/>
                          <a:ea typeface="Tahoma" panose="020B0604030504040204" pitchFamily="34" charset="0"/>
                          <a:cs typeface="Tahoma" panose="020B0604030504040204" pitchFamily="34" charset="0"/>
                        </a:rPr>
                        <a:t>”, Sf. Gheorghe</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817749480"/>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4</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hu-HU" sz="1200" b="1" dirty="0" err="1">
                          <a:effectLst/>
                          <a:latin typeface="Tahoma" panose="020B0604030504040204" pitchFamily="34" charset="0"/>
                          <a:ea typeface="Tahoma" panose="020B0604030504040204" pitchFamily="34" charset="0"/>
                          <a:cs typeface="Tahoma" panose="020B0604030504040204" pitchFamily="34" charset="0"/>
                        </a:rPr>
                        <a:t>Colegiul</a:t>
                      </a:r>
                      <a:r>
                        <a:rPr lang="hu-HU" sz="1200" b="1" baseline="0" dirty="0">
                          <a:effectLst/>
                          <a:latin typeface="Tahoma" panose="020B0604030504040204" pitchFamily="34" charset="0"/>
                          <a:ea typeface="Tahoma" panose="020B0604030504040204" pitchFamily="34" charset="0"/>
                          <a:cs typeface="Tahoma" panose="020B0604030504040204" pitchFamily="34" charset="0"/>
                        </a:rPr>
                        <a:t>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Național</a:t>
                      </a:r>
                      <a:r>
                        <a:rPr lang="hu-HU" sz="1200" b="1" baseline="0" dirty="0">
                          <a:effectLst/>
                          <a:latin typeface="Tahoma" panose="020B0604030504040204" pitchFamily="34" charset="0"/>
                          <a:ea typeface="Tahoma" panose="020B0604030504040204" pitchFamily="34" charset="0"/>
                          <a:cs typeface="Tahoma" panose="020B0604030504040204" pitchFamily="34" charset="0"/>
                        </a:rPr>
                        <a:t> „Mihai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Viteazul</a:t>
                      </a:r>
                      <a:r>
                        <a:rPr lang="hu-HU" sz="1200" b="1" baseline="0" dirty="0">
                          <a:effectLst/>
                          <a:latin typeface="Tahoma" panose="020B0604030504040204" pitchFamily="34" charset="0"/>
                          <a:ea typeface="Tahoma" panose="020B0604030504040204" pitchFamily="34" charset="0"/>
                          <a:cs typeface="Tahoma" panose="020B0604030504040204" pitchFamily="34" charset="0"/>
                        </a:rPr>
                        <a:t>”,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Sf.Gheorghe</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354895212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89177531"/>
              </p:ext>
            </p:extLst>
          </p:nvPr>
        </p:nvGraphicFramePr>
        <p:xfrm>
          <a:off x="76809" y="3531935"/>
          <a:ext cx="4418991" cy="3121849"/>
        </p:xfrm>
        <a:graphic>
          <a:graphicData uri="http://schemas.openxmlformats.org/drawingml/2006/table">
            <a:tbl>
              <a:tblPr firstRow="1" firstCol="1" bandRow="1">
                <a:tableStyleId>{5C22544A-7EE6-4342-B048-85BDC9FD1C3A}</a:tableStyleId>
              </a:tblPr>
              <a:tblGrid>
                <a:gridCol w="380666">
                  <a:extLst>
                    <a:ext uri="{9D8B030D-6E8A-4147-A177-3AD203B41FA5}">
                      <a16:colId xmlns:a16="http://schemas.microsoft.com/office/drawing/2014/main" xmlns="" val="279230736"/>
                    </a:ext>
                  </a:extLst>
                </a:gridCol>
                <a:gridCol w="4038325">
                  <a:extLst>
                    <a:ext uri="{9D8B030D-6E8A-4147-A177-3AD203B41FA5}">
                      <a16:colId xmlns:a16="http://schemas.microsoft.com/office/drawing/2014/main" xmlns="" val="3392693956"/>
                    </a:ext>
                  </a:extLst>
                </a:gridCol>
              </a:tblGrid>
              <a:tr h="506665">
                <a:tc>
                  <a:txBody>
                    <a:bodyPr/>
                    <a:lstStyle/>
                    <a:p>
                      <a:pPr algn="ct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Nr. crt.</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lgn="ct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Unitățile</a:t>
                      </a:r>
                      <a:r>
                        <a:rPr lang="ro-RO" sz="1200" b="1" baseline="0" dirty="0">
                          <a:effectLst/>
                          <a:latin typeface="Tahoma" panose="020B0604030504040204" pitchFamily="34" charset="0"/>
                          <a:ea typeface="Tahoma" panose="020B0604030504040204" pitchFamily="34" charset="0"/>
                          <a:cs typeface="Tahoma" panose="020B0604030504040204" pitchFamily="34" charset="0"/>
                        </a:rPr>
                        <a:t> de învățământ în care</a:t>
                      </a:r>
                      <a:r>
                        <a:rPr lang="ro-RO" sz="1200" b="1" dirty="0">
                          <a:effectLst/>
                          <a:latin typeface="Tahoma" panose="020B0604030504040204" pitchFamily="34" charset="0"/>
                          <a:ea typeface="Tahoma" panose="020B0604030504040204" pitchFamily="34" charset="0"/>
                          <a:cs typeface="Tahoma" panose="020B0604030504040204" pitchFamily="34" charset="0"/>
                        </a:rPr>
                        <a:t> s-a realizat </a:t>
                      </a:r>
                    </a:p>
                    <a:p>
                      <a:pPr algn="ct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inspecția TEMATICĂ ISJ</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978816930"/>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1 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Bef>
                          <a:spcPts val="300"/>
                        </a:spcBef>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Liceul Teoretic „Mircea Eliade”, Întorsura B.</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1483725899"/>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2 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Liceul Teoretic ”Nagy M</a:t>
                      </a:r>
                      <a:r>
                        <a:rPr lang="hu-HU" sz="1200" b="1" dirty="0" err="1">
                          <a:effectLst/>
                          <a:latin typeface="Tahoma" panose="020B0604030504040204" pitchFamily="34" charset="0"/>
                          <a:ea typeface="Tahoma" panose="020B0604030504040204" pitchFamily="34" charset="0"/>
                          <a:cs typeface="Tahoma" panose="020B0604030504040204" pitchFamily="34" charset="0"/>
                        </a:rPr>
                        <a:t>ózes</a:t>
                      </a:r>
                      <a:r>
                        <a:rPr lang="ro-RO" sz="1200" b="1" dirty="0">
                          <a:effectLst/>
                          <a:latin typeface="Tahoma" panose="020B0604030504040204" pitchFamily="34" charset="0"/>
                          <a:ea typeface="Tahoma" panose="020B0604030504040204" pitchFamily="34" charset="0"/>
                          <a:cs typeface="Tahoma" panose="020B0604030504040204" pitchFamily="34" charset="0"/>
                        </a:rPr>
                        <a:t>”,</a:t>
                      </a:r>
                      <a:r>
                        <a:rPr lang="ro-RO" sz="1200" b="1" baseline="0" dirty="0">
                          <a:effectLst/>
                          <a:latin typeface="Tahoma" panose="020B0604030504040204" pitchFamily="34" charset="0"/>
                          <a:ea typeface="Tahoma" panose="020B0604030504040204" pitchFamily="34" charset="0"/>
                          <a:cs typeface="Tahoma" panose="020B0604030504040204" pitchFamily="34" charset="0"/>
                        </a:rPr>
                        <a:t> </a:t>
                      </a:r>
                      <a:r>
                        <a:rPr lang="ro-RO" sz="1200" b="1" baseline="0" dirty="0" err="1">
                          <a:effectLst/>
                          <a:latin typeface="Tahoma" panose="020B0604030504040204" pitchFamily="34" charset="0"/>
                          <a:ea typeface="Tahoma" panose="020B0604030504040204" pitchFamily="34" charset="0"/>
                          <a:cs typeface="Tahoma" panose="020B0604030504040204" pitchFamily="34" charset="0"/>
                        </a:rPr>
                        <a:t>Tg.Secuiesc</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917958891"/>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3</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Liceul Pedagogic ”Bod</a:t>
                      </a:r>
                      <a:r>
                        <a:rPr lang="ro-RO" sz="1200" b="1" baseline="0" dirty="0">
                          <a:effectLst/>
                          <a:latin typeface="Tahoma" panose="020B0604030504040204" pitchFamily="34" charset="0"/>
                          <a:ea typeface="Tahoma" panose="020B0604030504040204" pitchFamily="34" charset="0"/>
                          <a:cs typeface="Tahoma" panose="020B0604030504040204" pitchFamily="34" charset="0"/>
                        </a:rPr>
                        <a:t> </a:t>
                      </a:r>
                      <a:r>
                        <a:rPr lang="ro-RO" sz="1200" b="1" baseline="0" dirty="0" err="1">
                          <a:effectLst/>
                          <a:latin typeface="Tahoma" panose="020B0604030504040204" pitchFamily="34" charset="0"/>
                          <a:ea typeface="Tahoma" panose="020B0604030504040204" pitchFamily="34" charset="0"/>
                          <a:cs typeface="Tahoma" panose="020B0604030504040204" pitchFamily="34" charset="0"/>
                        </a:rPr>
                        <a:t>Pé</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ter</a:t>
                      </a:r>
                      <a:r>
                        <a:rPr lang="hu-HU" sz="1200" b="1" baseline="0" dirty="0">
                          <a:effectLst/>
                          <a:latin typeface="Tahoma" panose="020B0604030504040204" pitchFamily="34" charset="0"/>
                          <a:ea typeface="Tahoma" panose="020B0604030504040204" pitchFamily="34" charset="0"/>
                          <a:cs typeface="Tahoma" panose="020B0604030504040204" pitchFamily="34" charset="0"/>
                        </a:rPr>
                        <a:t>”,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Tg.Secuiesc</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808661295"/>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4</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Aft>
                          <a:spcPts val="0"/>
                        </a:spcAft>
                      </a:pPr>
                      <a:r>
                        <a:rPr lang="hu-HU" sz="1200" b="1" dirty="0" err="1">
                          <a:effectLst/>
                          <a:latin typeface="Tahoma" panose="020B0604030504040204" pitchFamily="34" charset="0"/>
                          <a:ea typeface="Tahoma" panose="020B0604030504040204" pitchFamily="34" charset="0"/>
                          <a:cs typeface="Tahoma" panose="020B0604030504040204" pitchFamily="34" charset="0"/>
                        </a:rPr>
                        <a:t>Colegiul</a:t>
                      </a:r>
                      <a:r>
                        <a:rPr lang="hu-HU" sz="1200" b="1" baseline="0" dirty="0">
                          <a:effectLst/>
                          <a:latin typeface="Tahoma" panose="020B0604030504040204" pitchFamily="34" charset="0"/>
                          <a:ea typeface="Tahoma" panose="020B0604030504040204" pitchFamily="34" charset="0"/>
                          <a:cs typeface="Tahoma" panose="020B0604030504040204" pitchFamily="34" charset="0"/>
                        </a:rPr>
                        <a:t>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Național</a:t>
                      </a:r>
                      <a:r>
                        <a:rPr lang="hu-HU" sz="1200" b="1" baseline="0" dirty="0">
                          <a:effectLst/>
                          <a:latin typeface="Tahoma" panose="020B0604030504040204" pitchFamily="34" charset="0"/>
                          <a:ea typeface="Tahoma" panose="020B0604030504040204" pitchFamily="34" charset="0"/>
                          <a:cs typeface="Tahoma" panose="020B0604030504040204" pitchFamily="34" charset="0"/>
                        </a:rPr>
                        <a:t> „Székely Mikó”,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Sf.Gheorghe</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3975695076"/>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5</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hu-HU" sz="1200" b="1" dirty="0" err="1">
                          <a:effectLst/>
                          <a:latin typeface="Tahoma" panose="020B0604030504040204" pitchFamily="34" charset="0"/>
                          <a:ea typeface="Tahoma" panose="020B0604030504040204" pitchFamily="34" charset="0"/>
                          <a:cs typeface="Tahoma" panose="020B0604030504040204" pitchFamily="34" charset="0"/>
                        </a:rPr>
                        <a:t>Colegiul</a:t>
                      </a:r>
                      <a:r>
                        <a:rPr lang="hu-HU" sz="1200" b="1" baseline="0" dirty="0">
                          <a:effectLst/>
                          <a:latin typeface="Tahoma" panose="020B0604030504040204" pitchFamily="34" charset="0"/>
                          <a:ea typeface="Tahoma" panose="020B0604030504040204" pitchFamily="34" charset="0"/>
                          <a:cs typeface="Tahoma" panose="020B0604030504040204" pitchFamily="34" charset="0"/>
                        </a:rPr>
                        <a:t>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Național</a:t>
                      </a:r>
                      <a:r>
                        <a:rPr lang="hu-HU" sz="1200" b="1" baseline="0" dirty="0">
                          <a:effectLst/>
                          <a:latin typeface="Tahoma" panose="020B0604030504040204" pitchFamily="34" charset="0"/>
                          <a:ea typeface="Tahoma" panose="020B0604030504040204" pitchFamily="34" charset="0"/>
                          <a:cs typeface="Tahoma" panose="020B0604030504040204" pitchFamily="34" charset="0"/>
                        </a:rPr>
                        <a:t> „Mihai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Viteazul</a:t>
                      </a:r>
                      <a:r>
                        <a:rPr lang="hu-HU" sz="1200" b="1" baseline="0" dirty="0">
                          <a:effectLst/>
                          <a:latin typeface="Tahoma" panose="020B0604030504040204" pitchFamily="34" charset="0"/>
                          <a:ea typeface="Tahoma" panose="020B0604030504040204" pitchFamily="34" charset="0"/>
                          <a:cs typeface="Tahoma" panose="020B0604030504040204" pitchFamily="34" charset="0"/>
                        </a:rPr>
                        <a:t>”,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Sf.Gheorghe</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3066308229"/>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6</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Aft>
                          <a:spcPts val="0"/>
                        </a:spcAft>
                      </a:pPr>
                      <a:r>
                        <a:rPr lang="ro-RO" sz="1200" b="1" dirty="0">
                          <a:effectLst/>
                          <a:latin typeface="Tahoma" panose="020B0604030504040204" pitchFamily="34" charset="0"/>
                          <a:ea typeface="Tahoma" panose="020B0604030504040204" pitchFamily="34" charset="0"/>
                          <a:cs typeface="Tahoma" panose="020B0604030504040204" pitchFamily="34" charset="0"/>
                        </a:rPr>
                        <a:t>Liceul Teoretic ”</a:t>
                      </a:r>
                      <a:r>
                        <a:rPr lang="hu-HU" sz="1200" b="1" dirty="0">
                          <a:effectLst/>
                          <a:latin typeface="Tahoma" panose="020B0604030504040204" pitchFamily="34" charset="0"/>
                          <a:ea typeface="Tahoma" panose="020B0604030504040204" pitchFamily="34" charset="0"/>
                          <a:cs typeface="Tahoma" panose="020B0604030504040204" pitchFamily="34" charset="0"/>
                        </a:rPr>
                        <a:t>Mikes Kelemen</a:t>
                      </a:r>
                      <a:r>
                        <a:rPr lang="ro-RO" sz="1200" b="1" dirty="0">
                          <a:effectLst/>
                          <a:latin typeface="Tahoma" panose="020B0604030504040204" pitchFamily="34" charset="0"/>
                          <a:ea typeface="Tahoma" panose="020B0604030504040204" pitchFamily="34" charset="0"/>
                          <a:cs typeface="Tahoma" panose="020B0604030504040204" pitchFamily="34" charset="0"/>
                        </a:rPr>
                        <a:t>”,</a:t>
                      </a:r>
                      <a:r>
                        <a:rPr lang="ro-RO" sz="1200" b="1" baseline="0" dirty="0">
                          <a:effectLst/>
                          <a:latin typeface="Tahoma" panose="020B0604030504040204" pitchFamily="34" charset="0"/>
                          <a:ea typeface="Tahoma" panose="020B0604030504040204" pitchFamily="34" charset="0"/>
                          <a:cs typeface="Tahoma" panose="020B0604030504040204" pitchFamily="34" charset="0"/>
                        </a:rPr>
                        <a:t>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Sf.Gheorghe</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2253961333"/>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7</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Aft>
                          <a:spcPts val="0"/>
                        </a:spcAft>
                      </a:pPr>
                      <a:r>
                        <a:rPr lang="hu-HU" sz="1200" b="1" dirty="0" err="1">
                          <a:effectLst/>
                          <a:latin typeface="Tahoma" panose="020B0604030504040204" pitchFamily="34" charset="0"/>
                          <a:ea typeface="Tahoma" panose="020B0604030504040204" pitchFamily="34" charset="0"/>
                          <a:cs typeface="Tahoma" panose="020B0604030504040204" pitchFamily="34" charset="0"/>
                        </a:rPr>
                        <a:t>Liceul</a:t>
                      </a:r>
                      <a:r>
                        <a:rPr lang="hu-HU" sz="1200" b="1" dirty="0">
                          <a:effectLst/>
                          <a:latin typeface="Tahoma" panose="020B0604030504040204" pitchFamily="34" charset="0"/>
                          <a:ea typeface="Tahoma" panose="020B0604030504040204" pitchFamily="34" charset="0"/>
                          <a:cs typeface="Tahoma" panose="020B0604030504040204" pitchFamily="34" charset="0"/>
                        </a:rPr>
                        <a:t> </a:t>
                      </a:r>
                      <a:r>
                        <a:rPr lang="hu-HU" sz="1200" b="1" dirty="0" err="1">
                          <a:effectLst/>
                          <a:latin typeface="Tahoma" panose="020B0604030504040204" pitchFamily="34" charset="0"/>
                          <a:ea typeface="Tahoma" panose="020B0604030504040204" pitchFamily="34" charset="0"/>
                          <a:cs typeface="Tahoma" panose="020B0604030504040204" pitchFamily="34" charset="0"/>
                        </a:rPr>
                        <a:t>Teologic</a:t>
                      </a:r>
                      <a:r>
                        <a:rPr lang="hu-HU" sz="1200" b="1" dirty="0">
                          <a:effectLst/>
                          <a:latin typeface="Tahoma" panose="020B0604030504040204" pitchFamily="34" charset="0"/>
                          <a:ea typeface="Tahoma" panose="020B0604030504040204" pitchFamily="34" charset="0"/>
                          <a:cs typeface="Tahoma" panose="020B0604030504040204" pitchFamily="34" charset="0"/>
                        </a:rPr>
                        <a:t> </a:t>
                      </a:r>
                      <a:r>
                        <a:rPr lang="hu-HU" sz="1200" b="1" dirty="0" err="1">
                          <a:effectLst/>
                          <a:latin typeface="Tahoma" panose="020B0604030504040204" pitchFamily="34" charset="0"/>
                          <a:ea typeface="Tahoma" panose="020B0604030504040204" pitchFamily="34" charset="0"/>
                          <a:cs typeface="Tahoma" panose="020B0604030504040204" pitchFamily="34" charset="0"/>
                        </a:rPr>
                        <a:t>Reformat</a:t>
                      </a:r>
                      <a:r>
                        <a:rPr lang="hu-HU" sz="1200" b="1" dirty="0">
                          <a:effectLst/>
                          <a:latin typeface="Tahoma" panose="020B0604030504040204" pitchFamily="34" charset="0"/>
                          <a:ea typeface="Tahoma" panose="020B0604030504040204" pitchFamily="34" charset="0"/>
                          <a:cs typeface="Tahoma" panose="020B0604030504040204" pitchFamily="34" charset="0"/>
                        </a:rPr>
                        <a:t>, </a:t>
                      </a:r>
                      <a:r>
                        <a:rPr lang="hu-HU" sz="1200" b="1" baseline="0" dirty="0" err="1">
                          <a:effectLst/>
                          <a:latin typeface="Tahoma" panose="020B0604030504040204" pitchFamily="34" charset="0"/>
                          <a:ea typeface="Tahoma" panose="020B0604030504040204" pitchFamily="34" charset="0"/>
                          <a:cs typeface="Tahoma" panose="020B0604030504040204" pitchFamily="34" charset="0"/>
                        </a:rPr>
                        <a:t>Sf.Gheorghe</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3098354817"/>
                  </a:ext>
                </a:extLst>
              </a:tr>
              <a:tr h="326898">
                <a:tc>
                  <a:txBody>
                    <a:bodyPr/>
                    <a:lstStyle/>
                    <a:p>
                      <a:pPr marL="0" lvl="0" indent="0" algn="ctr">
                        <a:spcBef>
                          <a:spcPts val="300"/>
                        </a:spcBef>
                        <a:spcAft>
                          <a:spcPts val="300"/>
                        </a:spcAft>
                        <a:buSzPts val="1200"/>
                        <a:buFont typeface="+mj-lt"/>
                        <a:buNone/>
                        <a:tabLst>
                          <a:tab pos="457200" algn="l"/>
                        </a:tabLst>
                      </a:pPr>
                      <a:r>
                        <a:rPr lang="ro-RO" sz="1200" dirty="0">
                          <a:effectLst/>
                          <a:latin typeface="Tahoma" panose="020B0604030504040204" pitchFamily="34" charset="0"/>
                          <a:ea typeface="Tahoma" panose="020B0604030504040204" pitchFamily="34" charset="0"/>
                          <a:cs typeface="Tahoma" panose="020B0604030504040204" pitchFamily="34" charset="0"/>
                        </a:rPr>
                        <a:t>8</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tc>
                  <a:txBody>
                    <a:bodyPr/>
                    <a:lstStyle/>
                    <a:p>
                      <a:pPr>
                        <a:spcAft>
                          <a:spcPts val="0"/>
                        </a:spcAft>
                      </a:pPr>
                      <a:r>
                        <a:rPr lang="hu-HU" sz="1200" b="1" dirty="0" err="1">
                          <a:effectLst/>
                          <a:latin typeface="Tahoma" panose="020B0604030504040204" pitchFamily="34" charset="0"/>
                          <a:ea typeface="Tahoma" panose="020B0604030504040204" pitchFamily="34" charset="0"/>
                          <a:cs typeface="Tahoma" panose="020B0604030504040204" pitchFamily="34" charset="0"/>
                        </a:rPr>
                        <a:t>Liceul</a:t>
                      </a:r>
                      <a:r>
                        <a:rPr lang="hu-HU" sz="1200" b="1" dirty="0">
                          <a:effectLst/>
                          <a:latin typeface="Tahoma" panose="020B0604030504040204" pitchFamily="34" charset="0"/>
                          <a:ea typeface="Tahoma" panose="020B0604030504040204" pitchFamily="34" charset="0"/>
                          <a:cs typeface="Tahoma" panose="020B0604030504040204" pitchFamily="34" charset="0"/>
                        </a:rPr>
                        <a:t> </a:t>
                      </a:r>
                      <a:r>
                        <a:rPr lang="hu-HU" sz="1200" b="1" dirty="0" err="1">
                          <a:effectLst/>
                          <a:latin typeface="Tahoma" panose="020B0604030504040204" pitchFamily="34" charset="0"/>
                          <a:ea typeface="Tahoma" panose="020B0604030504040204" pitchFamily="34" charset="0"/>
                          <a:cs typeface="Tahoma" panose="020B0604030504040204" pitchFamily="34" charset="0"/>
                        </a:rPr>
                        <a:t>Tehnologic</a:t>
                      </a:r>
                      <a:r>
                        <a:rPr lang="hu-HU" sz="1200" b="1" dirty="0">
                          <a:effectLst/>
                          <a:latin typeface="Tahoma" panose="020B0604030504040204" pitchFamily="34" charset="0"/>
                          <a:ea typeface="Tahoma" panose="020B0604030504040204" pitchFamily="34" charset="0"/>
                          <a:cs typeface="Tahoma" panose="020B0604030504040204" pitchFamily="34" charset="0"/>
                        </a:rPr>
                        <a:t> </a:t>
                      </a:r>
                      <a:r>
                        <a:rPr lang="ro-RO" sz="1200" b="1" dirty="0">
                          <a:effectLst/>
                          <a:latin typeface="Tahoma" panose="020B0604030504040204" pitchFamily="34" charset="0"/>
                          <a:ea typeface="Tahoma" panose="020B0604030504040204" pitchFamily="34" charset="0"/>
                          <a:cs typeface="Tahoma" panose="020B0604030504040204" pitchFamily="34" charset="0"/>
                        </a:rPr>
                        <a:t>”</a:t>
                      </a:r>
                      <a:r>
                        <a:rPr lang="hu-HU" sz="1200" b="1" dirty="0" err="1">
                          <a:effectLst/>
                          <a:latin typeface="Tahoma" panose="020B0604030504040204" pitchFamily="34" charset="0"/>
                          <a:ea typeface="Tahoma" panose="020B0604030504040204" pitchFamily="34" charset="0"/>
                          <a:cs typeface="Tahoma" panose="020B0604030504040204" pitchFamily="34" charset="0"/>
                        </a:rPr>
                        <a:t>Baróti</a:t>
                      </a:r>
                      <a:r>
                        <a:rPr lang="hu-HU" sz="1200" b="1" baseline="0" dirty="0">
                          <a:effectLst/>
                          <a:latin typeface="Tahoma" panose="020B0604030504040204" pitchFamily="34" charset="0"/>
                          <a:ea typeface="Tahoma" panose="020B0604030504040204" pitchFamily="34" charset="0"/>
                          <a:cs typeface="Tahoma" panose="020B0604030504040204" pitchFamily="34" charset="0"/>
                        </a:rPr>
                        <a:t> Szabó Dávid</a:t>
                      </a:r>
                      <a:r>
                        <a:rPr lang="ro-RO" sz="1200" b="1" dirty="0">
                          <a:effectLst/>
                          <a:latin typeface="Tahoma" panose="020B0604030504040204" pitchFamily="34" charset="0"/>
                          <a:ea typeface="Tahoma" panose="020B0604030504040204" pitchFamily="34" charset="0"/>
                          <a:cs typeface="Tahoma" panose="020B0604030504040204" pitchFamily="34" charset="0"/>
                        </a:rPr>
                        <a:t>”, Baraolt</a:t>
                      </a:r>
                      <a:r>
                        <a:rPr lang="ro-RO" sz="1200" b="1" baseline="0" dirty="0">
                          <a:effectLst/>
                          <a:latin typeface="Tahoma" panose="020B0604030504040204" pitchFamily="34" charset="0"/>
                          <a:ea typeface="Tahoma" panose="020B0604030504040204" pitchFamily="34" charset="0"/>
                          <a:cs typeface="Tahoma" panose="020B0604030504040204" pitchFamily="34" charset="0"/>
                        </a:rPr>
                        <a:t> </a:t>
                      </a:r>
                      <a:endParaRPr lang="en-US" sz="1200" b="1" dirty="0">
                        <a:effectLst/>
                        <a:latin typeface="Tahoma" panose="020B0604030504040204" pitchFamily="34" charset="0"/>
                        <a:ea typeface="Tahoma" panose="020B0604030504040204" pitchFamily="34" charset="0"/>
                        <a:cs typeface="Tahoma" panose="020B0604030504040204" pitchFamily="34" charset="0"/>
                      </a:endParaRPr>
                    </a:p>
                  </a:txBody>
                  <a:tcPr marL="17780" marR="17780" marT="0" marB="0" anchor="ctr"/>
                </a:tc>
                <a:extLst>
                  <a:ext uri="{0D108BD9-81ED-4DB2-BD59-A6C34878D82A}">
                    <a16:rowId xmlns:a16="http://schemas.microsoft.com/office/drawing/2014/main" xmlns="" val="1773960645"/>
                  </a:ext>
                </a:extLst>
              </a:tr>
            </a:tbl>
          </a:graphicData>
        </a:graphic>
      </p:graphicFrame>
      <p:sp>
        <p:nvSpPr>
          <p:cNvPr id="11" name="AutoShape 10">
            <a:hlinkClick r:id="rId3" action="ppaction://hlinksldjump"/>
          </p:cNvPr>
          <p:cNvSpPr>
            <a:spLocks noChangeArrowheads="1"/>
          </p:cNvSpPr>
          <p:nvPr/>
        </p:nvSpPr>
        <p:spPr bwMode="auto">
          <a:xfrm rot="10800000">
            <a:off x="9245600" y="6223000"/>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431988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65150" y="228600"/>
            <a:ext cx="8610600" cy="742122"/>
          </a:xfrm>
        </p:spPr>
        <p:txBody>
          <a:bodyPr/>
          <a:lstStyle/>
          <a:p>
            <a:pPr algn="ctr"/>
            <a:r>
              <a:rPr lang="ro-RO" altLang="ro-RO" sz="2400" dirty="0">
                <a:solidFill>
                  <a:schemeClr val="tx2">
                    <a:lumMod val="60000"/>
                    <a:lumOff val="40000"/>
                  </a:schemeClr>
                </a:solidFill>
                <a:latin typeface="Tahoma" pitchFamily="34" charset="0"/>
              </a:rPr>
              <a:t>II.4. </a:t>
            </a:r>
            <a:r>
              <a:rPr lang="ro-RO" sz="2400" dirty="0">
                <a:solidFill>
                  <a:schemeClr val="tx2">
                    <a:lumMod val="60000"/>
                    <a:lumOff val="40000"/>
                  </a:schemeClr>
                </a:solidFill>
                <a:latin typeface="Tahoma" pitchFamily="34" charset="0"/>
              </a:rPr>
              <a:t>EXAMENE ŞI EVALUĂRI NAŢIONALE  </a:t>
            </a:r>
            <a:br>
              <a:rPr lang="ro-RO" sz="2400" dirty="0">
                <a:solidFill>
                  <a:schemeClr val="tx2">
                    <a:lumMod val="60000"/>
                    <a:lumOff val="40000"/>
                  </a:schemeClr>
                </a:solidFill>
                <a:latin typeface="Tahoma" pitchFamily="34" charset="0"/>
              </a:rPr>
            </a:br>
            <a:r>
              <a:rPr lang="ro-RO" sz="2400" dirty="0">
                <a:solidFill>
                  <a:schemeClr val="tx2">
                    <a:lumMod val="60000"/>
                    <a:lumOff val="40000"/>
                  </a:schemeClr>
                </a:solidFill>
                <a:latin typeface="Tahoma" pitchFamily="34" charset="0"/>
              </a:rPr>
              <a:t>ÎN ANUL ŞCOLAR 2016 – 2017</a:t>
            </a:r>
            <a:endParaRPr lang="en-US" altLang="ro-RO" sz="2400" b="1" dirty="0">
              <a:solidFill>
                <a:schemeClr val="tx2">
                  <a:lumMod val="60000"/>
                  <a:lumOff val="40000"/>
                </a:schemeClr>
              </a:solidFill>
              <a:latin typeface="Tahoma" pitchFamily="34" charset="0"/>
            </a:endParaRPr>
          </a:p>
        </p:txBody>
      </p:sp>
      <p:sp>
        <p:nvSpPr>
          <p:cNvPr id="2" name="Substituent conținut 1"/>
          <p:cNvSpPr>
            <a:spLocks noGrp="1"/>
          </p:cNvSpPr>
          <p:nvPr>
            <p:ph idx="1"/>
          </p:nvPr>
        </p:nvSpPr>
        <p:spPr>
          <a:xfrm>
            <a:off x="76200" y="914400"/>
            <a:ext cx="9753600" cy="5486401"/>
          </a:xfrm>
        </p:spPr>
        <p:txBody>
          <a:bodyPr>
            <a:noAutofit/>
          </a:bodyPr>
          <a:lstStyle/>
          <a:p>
            <a:pPr>
              <a:spcBef>
                <a:spcPts val="400"/>
              </a:spcBef>
              <a:spcAft>
                <a:spcPts val="400"/>
              </a:spcAft>
              <a:buClr>
                <a:schemeClr val="tx2">
                  <a:lumMod val="60000"/>
                  <a:lumOff val="40000"/>
                </a:schemeClr>
              </a:buClr>
              <a:buSzPct val="120000"/>
            </a:pPr>
            <a:r>
              <a:rPr lang="ro-RO" sz="1800" b="1" dirty="0">
                <a:solidFill>
                  <a:schemeClr val="tx2">
                    <a:lumMod val="75000"/>
                  </a:schemeClr>
                </a:solidFill>
              </a:rPr>
              <a:t>Bacalaurea</a:t>
            </a:r>
            <a:r>
              <a:rPr lang="ro-RO" sz="1600" b="1" dirty="0">
                <a:solidFill>
                  <a:schemeClr val="tx2">
                    <a:lumMod val="75000"/>
                  </a:schemeClr>
                </a:solidFill>
              </a:rPr>
              <a:t>t</a:t>
            </a:r>
            <a:r>
              <a:rPr lang="ro-RO" sz="1600" b="1" dirty="0"/>
              <a:t> (OMENCȘ nr.5070/31.08.2016)</a:t>
            </a:r>
          </a:p>
          <a:p>
            <a:pPr lvl="1">
              <a:spcBef>
                <a:spcPts val="400"/>
              </a:spcBef>
              <a:spcAft>
                <a:spcPts val="400"/>
              </a:spcAft>
              <a:buClr>
                <a:schemeClr val="tx2">
                  <a:lumMod val="60000"/>
                  <a:lumOff val="40000"/>
                </a:schemeClr>
              </a:buClr>
              <a:buSzPct val="120000"/>
            </a:pPr>
            <a:r>
              <a:rPr lang="ro-RO" sz="1600" b="1" dirty="0"/>
              <a:t>6-7 iunie 2017- Evaluarea competențelor lingvistice de comunicare orală în limba română</a:t>
            </a:r>
          </a:p>
          <a:p>
            <a:pPr lvl="1">
              <a:spcBef>
                <a:spcPts val="400"/>
              </a:spcBef>
              <a:spcAft>
                <a:spcPts val="400"/>
              </a:spcAft>
              <a:buClr>
                <a:schemeClr val="tx2">
                  <a:lumMod val="60000"/>
                  <a:lumOff val="40000"/>
                </a:schemeClr>
              </a:buClr>
              <a:buSzPct val="120000"/>
            </a:pPr>
            <a:r>
              <a:rPr lang="ro-RO" sz="1600" b="1" spc="-30" dirty="0"/>
              <a:t>8-9 iunie 2017 - Evaluarea competențelor lingvistice de comunicare orală în limba maternă</a:t>
            </a:r>
          </a:p>
          <a:p>
            <a:pPr lvl="1">
              <a:spcBef>
                <a:spcPts val="400"/>
              </a:spcBef>
              <a:spcAft>
                <a:spcPts val="400"/>
              </a:spcAft>
              <a:buClr>
                <a:schemeClr val="tx2">
                  <a:lumMod val="60000"/>
                  <a:lumOff val="40000"/>
                </a:schemeClr>
              </a:buClr>
              <a:buSzPct val="120000"/>
            </a:pPr>
            <a:r>
              <a:rPr lang="ro-RO" sz="1600" b="1" dirty="0">
                <a:solidFill>
                  <a:srgbClr val="C00000"/>
                </a:solidFill>
              </a:rPr>
              <a:t>9, 12-13 iunie 2017 -  Evaluarea competențelor digitale</a:t>
            </a:r>
          </a:p>
          <a:p>
            <a:pPr lvl="1">
              <a:spcBef>
                <a:spcPts val="400"/>
              </a:spcBef>
              <a:spcAft>
                <a:spcPts val="400"/>
              </a:spcAft>
              <a:buClr>
                <a:schemeClr val="tx2">
                  <a:lumMod val="60000"/>
                  <a:lumOff val="40000"/>
                </a:schemeClr>
              </a:buClr>
              <a:buSzPct val="120000"/>
            </a:pPr>
            <a:r>
              <a:rPr lang="ro-RO" sz="1600" b="1" spc="-30" dirty="0"/>
              <a:t>14-16 iunie 2017 - Evaluarea competențelor lingvistice într-o limbă de circulație internațională</a:t>
            </a:r>
          </a:p>
          <a:p>
            <a:pPr lvl="1">
              <a:spcBef>
                <a:spcPts val="400"/>
              </a:spcBef>
              <a:spcAft>
                <a:spcPts val="400"/>
              </a:spcAft>
              <a:buClr>
                <a:schemeClr val="tx2">
                  <a:lumMod val="60000"/>
                  <a:lumOff val="40000"/>
                </a:schemeClr>
              </a:buClr>
              <a:buSzPct val="120000"/>
            </a:pPr>
            <a:r>
              <a:rPr lang="ro-RO" sz="1800" b="1" dirty="0"/>
              <a:t>26 iunie 2017 </a:t>
            </a:r>
            <a:r>
              <a:rPr lang="ro-RO" sz="1600" b="1" dirty="0"/>
              <a:t>– Proba scrisă: Limba și literatura română</a:t>
            </a:r>
          </a:p>
          <a:p>
            <a:pPr lvl="1">
              <a:spcBef>
                <a:spcPts val="400"/>
              </a:spcBef>
              <a:spcAft>
                <a:spcPts val="400"/>
              </a:spcAft>
              <a:buClr>
                <a:schemeClr val="tx2">
                  <a:lumMod val="60000"/>
                  <a:lumOff val="40000"/>
                </a:schemeClr>
              </a:buClr>
              <a:buSzPct val="120000"/>
            </a:pPr>
            <a:r>
              <a:rPr lang="ro-RO" sz="1800" b="1" dirty="0"/>
              <a:t>27 iunie 2017 </a:t>
            </a:r>
            <a:r>
              <a:rPr lang="ro-RO" sz="1600" b="1" dirty="0"/>
              <a:t>- Proba scrisă: Limba și literatura maghiară</a:t>
            </a:r>
          </a:p>
          <a:p>
            <a:pPr lvl="1">
              <a:spcBef>
                <a:spcPts val="400"/>
              </a:spcBef>
              <a:spcAft>
                <a:spcPts val="400"/>
              </a:spcAft>
              <a:buClr>
                <a:schemeClr val="tx2">
                  <a:lumMod val="60000"/>
                  <a:lumOff val="40000"/>
                </a:schemeClr>
              </a:buClr>
              <a:buSzPct val="120000"/>
            </a:pPr>
            <a:r>
              <a:rPr lang="ro-RO" sz="1800" b="1" dirty="0"/>
              <a:t>28 iunie 2017 </a:t>
            </a:r>
            <a:r>
              <a:rPr lang="ro-RO" sz="1600" b="1" dirty="0"/>
              <a:t>– Proba scrisă: Matematică și Istorie</a:t>
            </a:r>
          </a:p>
          <a:p>
            <a:pPr lvl="1">
              <a:spcBef>
                <a:spcPts val="400"/>
              </a:spcBef>
              <a:spcAft>
                <a:spcPts val="400"/>
              </a:spcAft>
              <a:buClr>
                <a:schemeClr val="tx2">
                  <a:lumMod val="60000"/>
                  <a:lumOff val="40000"/>
                </a:schemeClr>
              </a:buClr>
              <a:buSzPct val="120000"/>
            </a:pPr>
            <a:r>
              <a:rPr lang="ro-RO" sz="1800" b="1" dirty="0"/>
              <a:t>30 iunie 2017 </a:t>
            </a:r>
            <a:r>
              <a:rPr lang="ro-RO" sz="1600" b="1" dirty="0"/>
              <a:t>– </a:t>
            </a:r>
            <a:r>
              <a:rPr lang="ro-RO" sz="1600" b="1" dirty="0">
                <a:solidFill>
                  <a:srgbClr val="C00000"/>
                </a:solidFill>
              </a:rPr>
              <a:t>Proba scrisă:  Proba obligatorie a profilului</a:t>
            </a:r>
          </a:p>
          <a:p>
            <a:pPr marL="57150" indent="0">
              <a:spcBef>
                <a:spcPts val="600"/>
              </a:spcBef>
              <a:spcAft>
                <a:spcPts val="600"/>
              </a:spcAft>
              <a:buClr>
                <a:schemeClr val="tx2">
                  <a:lumMod val="60000"/>
                  <a:lumOff val="40000"/>
                </a:schemeClr>
              </a:buClr>
              <a:buSzPct val="120000"/>
              <a:buNone/>
            </a:pPr>
            <a:r>
              <a:rPr lang="ro-RO" sz="1600" b="1" spc="-60" dirty="0">
                <a:solidFill>
                  <a:srgbClr val="FF0000"/>
                </a:solidFill>
              </a:rPr>
              <a:t>Obs. </a:t>
            </a:r>
            <a:r>
              <a:rPr lang="ro-RO" sz="1600" spc="-60" dirty="0"/>
              <a:t>S-a eliminat prevederea conform căreia nota finală după contestații se modifică numai în cazul în </a:t>
            </a:r>
          </a:p>
          <a:p>
            <a:pPr marL="57150" indent="0">
              <a:spcBef>
                <a:spcPts val="600"/>
              </a:spcBef>
              <a:spcAft>
                <a:spcPts val="600"/>
              </a:spcAft>
              <a:buClr>
                <a:schemeClr val="tx2">
                  <a:lumMod val="60000"/>
                  <a:lumOff val="40000"/>
                </a:schemeClr>
              </a:buClr>
              <a:buSzPct val="120000"/>
              <a:buNone/>
            </a:pPr>
            <a:r>
              <a:rPr lang="ro-RO" sz="1600" spc="-60" dirty="0"/>
              <a:t>care, între nota inițială și nota de la contestații, există o diferență de minimum 0,5 puncte</a:t>
            </a:r>
            <a:endParaRPr lang="ro-RO" sz="1600" b="1" dirty="0"/>
          </a:p>
          <a:p>
            <a:pPr>
              <a:spcBef>
                <a:spcPts val="400"/>
              </a:spcBef>
              <a:spcAft>
                <a:spcPts val="400"/>
              </a:spcAft>
              <a:buClr>
                <a:schemeClr val="tx2">
                  <a:lumMod val="60000"/>
                  <a:lumOff val="40000"/>
                </a:schemeClr>
              </a:buClr>
              <a:buSzPct val="120000"/>
            </a:pPr>
            <a:r>
              <a:rPr lang="ro-RO" sz="1600" b="1" dirty="0"/>
              <a:t> </a:t>
            </a:r>
            <a:r>
              <a:rPr lang="ro-RO" sz="1800" b="1" dirty="0">
                <a:solidFill>
                  <a:schemeClr val="tx2">
                    <a:lumMod val="75000"/>
                  </a:schemeClr>
                </a:solidFill>
              </a:rPr>
              <a:t>Simulare județeană Bacalaureat 2017</a:t>
            </a:r>
            <a:endParaRPr lang="ro-RO" sz="1600" b="1" dirty="0">
              <a:solidFill>
                <a:schemeClr val="tx2">
                  <a:lumMod val="75000"/>
                </a:schemeClr>
              </a:solidFill>
            </a:endParaRPr>
          </a:p>
          <a:p>
            <a:pPr lvl="1">
              <a:spcBef>
                <a:spcPts val="400"/>
              </a:spcBef>
              <a:spcAft>
                <a:spcPts val="400"/>
              </a:spcAft>
              <a:buClr>
                <a:schemeClr val="tx2">
                  <a:lumMod val="60000"/>
                  <a:lumOff val="40000"/>
                </a:schemeClr>
              </a:buClr>
              <a:buSzPct val="120000"/>
            </a:pPr>
            <a:r>
              <a:rPr lang="ro-RO" sz="1600" b="1" dirty="0"/>
              <a:t>7 decembrie 2016  - Limba și literatura română</a:t>
            </a:r>
          </a:p>
          <a:p>
            <a:pPr lvl="1">
              <a:spcBef>
                <a:spcPts val="400"/>
              </a:spcBef>
              <a:spcAft>
                <a:spcPts val="400"/>
              </a:spcAft>
              <a:buClr>
                <a:schemeClr val="tx2">
                  <a:lumMod val="60000"/>
                  <a:lumOff val="40000"/>
                </a:schemeClr>
              </a:buClr>
              <a:buSzPct val="120000"/>
            </a:pPr>
            <a:r>
              <a:rPr lang="ro-RO" sz="1600" b="1" dirty="0"/>
              <a:t>8 decembrie 2016  - Limba și literatura maghiară</a:t>
            </a:r>
          </a:p>
          <a:p>
            <a:pPr lvl="1">
              <a:spcBef>
                <a:spcPts val="400"/>
              </a:spcBef>
              <a:spcAft>
                <a:spcPts val="400"/>
              </a:spcAft>
              <a:buClr>
                <a:schemeClr val="tx2">
                  <a:lumMod val="60000"/>
                  <a:lumOff val="40000"/>
                </a:schemeClr>
              </a:buClr>
              <a:buSzPct val="120000"/>
            </a:pPr>
            <a:r>
              <a:rPr lang="ro-RO" sz="1600" b="1" dirty="0"/>
              <a:t>9 decembrie 2016  - Matematică și Istorie</a:t>
            </a: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50</a:t>
            </a:fld>
            <a:endParaRPr lang="ro-RO"/>
          </a:p>
        </p:txBody>
      </p:sp>
      <p:sp>
        <p:nvSpPr>
          <p:cNvPr id="8" name="AutoShape 5">
            <a:hlinkClick r:id="rId2" action="ppaction://hlinksldjump"/>
          </p:cNvPr>
          <p:cNvSpPr>
            <a:spLocks noChangeArrowheads="1"/>
          </p:cNvSpPr>
          <p:nvPr/>
        </p:nvSpPr>
        <p:spPr bwMode="auto">
          <a:xfrm>
            <a:off x="9067800" y="6125029"/>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043834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60975" y="279774"/>
            <a:ext cx="8610600" cy="742122"/>
          </a:xfrm>
        </p:spPr>
        <p:txBody>
          <a:bodyPr/>
          <a:lstStyle/>
          <a:p>
            <a:pPr algn="ctr"/>
            <a:r>
              <a:rPr lang="ro-RO" altLang="ro-RO" sz="2400" dirty="0">
                <a:solidFill>
                  <a:schemeClr val="tx2">
                    <a:lumMod val="60000"/>
                    <a:lumOff val="40000"/>
                  </a:schemeClr>
                </a:solidFill>
                <a:latin typeface="Tahoma" pitchFamily="34" charset="0"/>
              </a:rPr>
              <a:t>II.4. </a:t>
            </a:r>
            <a:r>
              <a:rPr lang="ro-RO" sz="2400" dirty="0">
                <a:solidFill>
                  <a:schemeClr val="tx2">
                    <a:lumMod val="60000"/>
                    <a:lumOff val="40000"/>
                  </a:schemeClr>
                </a:solidFill>
                <a:latin typeface="Tahoma" pitchFamily="34" charset="0"/>
              </a:rPr>
              <a:t>EXAMENE ŞI EVALUĂRI NAŢIONALE  </a:t>
            </a:r>
            <a:br>
              <a:rPr lang="ro-RO" sz="2400" dirty="0">
                <a:solidFill>
                  <a:schemeClr val="tx2">
                    <a:lumMod val="60000"/>
                    <a:lumOff val="40000"/>
                  </a:schemeClr>
                </a:solidFill>
                <a:latin typeface="Tahoma" pitchFamily="34" charset="0"/>
              </a:rPr>
            </a:br>
            <a:r>
              <a:rPr lang="ro-RO" sz="2400" dirty="0">
                <a:solidFill>
                  <a:schemeClr val="tx2">
                    <a:lumMod val="60000"/>
                    <a:lumOff val="40000"/>
                  </a:schemeClr>
                </a:solidFill>
                <a:latin typeface="Tahoma" pitchFamily="34" charset="0"/>
              </a:rPr>
              <a:t>ÎN ANUL ŞCOLAR 2016 – 2017</a:t>
            </a:r>
            <a:endParaRPr lang="en-US" altLang="ro-RO" sz="2400" b="1" dirty="0">
              <a:solidFill>
                <a:schemeClr val="tx2">
                  <a:lumMod val="60000"/>
                  <a:lumOff val="40000"/>
                </a:schemeClr>
              </a:solidFill>
              <a:latin typeface="Tahoma" pitchFamily="34" charset="0"/>
            </a:endParaRPr>
          </a:p>
        </p:txBody>
      </p:sp>
      <p:sp>
        <p:nvSpPr>
          <p:cNvPr id="2" name="Substituent conținut 1"/>
          <p:cNvSpPr>
            <a:spLocks noGrp="1"/>
          </p:cNvSpPr>
          <p:nvPr>
            <p:ph idx="1"/>
          </p:nvPr>
        </p:nvSpPr>
        <p:spPr>
          <a:xfrm>
            <a:off x="304800" y="1633084"/>
            <a:ext cx="9448800" cy="4905829"/>
          </a:xfrm>
        </p:spPr>
        <p:txBody>
          <a:bodyPr>
            <a:noAutofit/>
          </a:bodyPr>
          <a:lstStyle/>
          <a:p>
            <a:pPr>
              <a:spcBef>
                <a:spcPts val="600"/>
              </a:spcBef>
              <a:spcAft>
                <a:spcPts val="600"/>
              </a:spcAft>
              <a:buClr>
                <a:schemeClr val="tx2">
                  <a:lumMod val="60000"/>
                  <a:lumOff val="40000"/>
                </a:schemeClr>
              </a:buClr>
              <a:buSzPct val="120000"/>
            </a:pPr>
            <a:r>
              <a:rPr lang="ro-RO" sz="1800" b="1" dirty="0">
                <a:solidFill>
                  <a:schemeClr val="tx2">
                    <a:lumMod val="75000"/>
                  </a:schemeClr>
                </a:solidFill>
              </a:rPr>
              <a:t>Admiterea în învățământul liceal </a:t>
            </a:r>
            <a:r>
              <a:rPr lang="ro-RO" sz="1800" b="1" dirty="0"/>
              <a:t>(OMENCȘ nr.5079/31.08.2016)</a:t>
            </a:r>
          </a:p>
          <a:p>
            <a:pPr lvl="1">
              <a:spcBef>
                <a:spcPts val="600"/>
              </a:spcBef>
              <a:spcAft>
                <a:spcPts val="600"/>
              </a:spcAft>
              <a:buClr>
                <a:schemeClr val="tx2">
                  <a:lumMod val="60000"/>
                  <a:lumOff val="40000"/>
                </a:schemeClr>
              </a:buClr>
              <a:buSzPct val="120000"/>
            </a:pPr>
            <a:r>
              <a:rPr lang="ro-RO" sz="1600" b="1" dirty="0"/>
              <a:t>În calculul mediei de admitere, ponderea mediei claselor V-VIII reprezintă 20%, în </a:t>
            </a:r>
          </a:p>
          <a:p>
            <a:pPr marL="457200" lvl="1" indent="0" defTabSz="731520">
              <a:spcBef>
                <a:spcPts val="600"/>
              </a:spcBef>
              <a:spcAft>
                <a:spcPts val="600"/>
              </a:spcAft>
              <a:buClr>
                <a:schemeClr val="tx2">
                  <a:lumMod val="60000"/>
                  <a:lumOff val="40000"/>
                </a:schemeClr>
              </a:buClr>
              <a:buSzPct val="120000"/>
              <a:buNone/>
            </a:pPr>
            <a:r>
              <a:rPr lang="ro-RO" sz="1600" b="1" dirty="0"/>
              <a:t>	comparație cu 25% în anul școlar precedent</a:t>
            </a:r>
          </a:p>
          <a:p>
            <a:pPr lvl="1">
              <a:spcBef>
                <a:spcPts val="600"/>
              </a:spcBef>
              <a:spcAft>
                <a:spcPts val="600"/>
              </a:spcAft>
              <a:buClr>
                <a:schemeClr val="tx2">
                  <a:lumMod val="60000"/>
                  <a:lumOff val="40000"/>
                </a:schemeClr>
              </a:buClr>
              <a:buSzPct val="120000"/>
            </a:pPr>
            <a:r>
              <a:rPr lang="ro-RO" sz="1600" b="1" dirty="0"/>
              <a:t>Admiterea în liceu se va realiza într-o singură etapă computerizată, urmată de o etapă </a:t>
            </a:r>
          </a:p>
          <a:p>
            <a:pPr marL="457200" lvl="1" indent="0" defTabSz="731520">
              <a:spcBef>
                <a:spcPts val="600"/>
              </a:spcBef>
              <a:spcAft>
                <a:spcPts val="600"/>
              </a:spcAft>
              <a:buClr>
                <a:schemeClr val="tx2">
                  <a:lumMod val="60000"/>
                  <a:lumOff val="40000"/>
                </a:schemeClr>
              </a:buClr>
              <a:buSzPct val="120000"/>
              <a:buNone/>
            </a:pPr>
            <a:r>
              <a:rPr lang="ro-RO" sz="1600" b="1" dirty="0"/>
              <a:t>	în care se vor analiza cazurile speciale.</a:t>
            </a:r>
          </a:p>
          <a:p>
            <a:pPr lvl="1">
              <a:spcBef>
                <a:spcPts val="600"/>
              </a:spcBef>
              <a:spcAft>
                <a:spcPts val="600"/>
              </a:spcAft>
              <a:buClr>
                <a:schemeClr val="tx2">
                  <a:lumMod val="60000"/>
                  <a:lumOff val="40000"/>
                </a:schemeClr>
              </a:buClr>
              <a:buSzPct val="120000"/>
            </a:pPr>
            <a:r>
              <a:rPr lang="ro-RO" sz="1600" b="1" dirty="0"/>
              <a:t>Admiterea se va finaliza pe data de 21 iulie</a:t>
            </a:r>
          </a:p>
          <a:p>
            <a:pPr>
              <a:spcBef>
                <a:spcPts val="600"/>
              </a:spcBef>
              <a:spcAft>
                <a:spcPts val="600"/>
              </a:spcAft>
              <a:buClr>
                <a:schemeClr val="tx2">
                  <a:lumMod val="60000"/>
                  <a:lumOff val="40000"/>
                </a:schemeClr>
              </a:buClr>
              <a:buSzPct val="120000"/>
            </a:pPr>
            <a:r>
              <a:rPr lang="ro-RO" sz="1800" b="1" dirty="0">
                <a:solidFill>
                  <a:schemeClr val="tx2">
                    <a:lumMod val="75000"/>
                  </a:schemeClr>
                </a:solidFill>
              </a:rPr>
              <a:t>Definitivat</a:t>
            </a:r>
            <a:r>
              <a:rPr lang="ro-RO" sz="1800" b="1" dirty="0"/>
              <a:t> </a:t>
            </a:r>
            <a:r>
              <a:rPr lang="ro-RO" sz="1600" b="1" dirty="0"/>
              <a:t>– în perioada 19.04 - 30.04.2017 (vacanța de primăvară)</a:t>
            </a:r>
          </a:p>
          <a:p>
            <a:pPr>
              <a:spcBef>
                <a:spcPts val="600"/>
              </a:spcBef>
              <a:spcAft>
                <a:spcPts val="600"/>
              </a:spcAft>
              <a:buClr>
                <a:schemeClr val="tx2">
                  <a:lumMod val="60000"/>
                  <a:lumOff val="40000"/>
                </a:schemeClr>
              </a:buClr>
              <a:buSzPct val="120000"/>
            </a:pPr>
            <a:r>
              <a:rPr lang="ro-RO" sz="1800" b="1" dirty="0">
                <a:solidFill>
                  <a:schemeClr val="tx2">
                    <a:lumMod val="75000"/>
                  </a:schemeClr>
                </a:solidFill>
              </a:rPr>
              <a:t>Titularizare</a:t>
            </a:r>
            <a:r>
              <a:rPr lang="ro-RO" sz="1600" b="1" dirty="0">
                <a:solidFill>
                  <a:schemeClr val="tx2">
                    <a:lumMod val="75000"/>
                  </a:schemeClr>
                </a:solidFill>
              </a:rPr>
              <a:t> </a:t>
            </a:r>
            <a:r>
              <a:rPr lang="ro-RO" sz="1600" b="1" dirty="0"/>
              <a:t>- 12 iulie 2017 (afișarea rezultatelor finale </a:t>
            </a:r>
            <a:r>
              <a:rPr lang="ro-RO" sz="1600" b="1"/>
              <a:t>24 iulie </a:t>
            </a:r>
            <a:r>
              <a:rPr lang="ro-RO" sz="1600" b="1" dirty="0"/>
              <a:t>2017)</a:t>
            </a: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51</a:t>
            </a:fld>
            <a:endParaRPr lang="ro-RO"/>
          </a:p>
        </p:txBody>
      </p:sp>
      <p:sp>
        <p:nvSpPr>
          <p:cNvPr id="6" name="AutoShape 5">
            <a:hlinkClick r:id="rId2" action="ppaction://hlinksldjump"/>
          </p:cNvPr>
          <p:cNvSpPr>
            <a:spLocks noChangeArrowheads="1"/>
          </p:cNvSpPr>
          <p:nvPr/>
        </p:nvSpPr>
        <p:spPr bwMode="auto">
          <a:xfrm rot="10800000">
            <a:off x="9175750" y="6096000"/>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864945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228600"/>
            <a:ext cx="8610600" cy="742122"/>
          </a:xfrm>
        </p:spPr>
        <p:txBody>
          <a:bodyPr/>
          <a:lstStyle/>
          <a:p>
            <a:pPr algn="ctr"/>
            <a:r>
              <a:rPr lang="ro-RO" altLang="ro-RO" sz="2400" dirty="0">
                <a:solidFill>
                  <a:schemeClr val="tx2">
                    <a:lumMod val="60000"/>
                    <a:lumOff val="40000"/>
                  </a:schemeClr>
                </a:solidFill>
                <a:latin typeface="Tahoma" pitchFamily="34" charset="0"/>
              </a:rPr>
              <a:t>II.5. </a:t>
            </a:r>
            <a:r>
              <a:rPr lang="ro-RO" sz="2400" dirty="0">
                <a:solidFill>
                  <a:schemeClr val="tx2">
                    <a:lumMod val="60000"/>
                    <a:lumOff val="40000"/>
                  </a:schemeClr>
                </a:solidFill>
                <a:latin typeface="Tahoma" pitchFamily="34" charset="0"/>
              </a:rPr>
              <a:t>EXAMENUL DE ATESTARE A COMPETENŢELOR </a:t>
            </a:r>
            <a:br>
              <a:rPr lang="ro-RO" sz="2400" dirty="0">
                <a:solidFill>
                  <a:schemeClr val="tx2">
                    <a:lumMod val="60000"/>
                    <a:lumOff val="40000"/>
                  </a:schemeClr>
                </a:solidFill>
                <a:latin typeface="Tahoma" pitchFamily="34" charset="0"/>
              </a:rPr>
            </a:br>
            <a:r>
              <a:rPr lang="ro-RO" sz="2400" dirty="0">
                <a:solidFill>
                  <a:schemeClr val="tx2">
                    <a:lumMod val="60000"/>
                    <a:lumOff val="40000"/>
                  </a:schemeClr>
                </a:solidFill>
                <a:latin typeface="Tahoma" pitchFamily="34" charset="0"/>
              </a:rPr>
              <a:t>PROFESIONALE – 2017 </a:t>
            </a: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52</a:t>
            </a:fld>
            <a:endParaRPr lang="ro-RO"/>
          </a:p>
        </p:txBody>
      </p:sp>
      <p:sp>
        <p:nvSpPr>
          <p:cNvPr id="6" name="AutoShape 5">
            <a:hlinkClick r:id="rId2" action="ppaction://hlinksldjump"/>
          </p:cNvPr>
          <p:cNvSpPr>
            <a:spLocks noChangeArrowheads="1"/>
          </p:cNvSpPr>
          <p:nvPr/>
        </p:nvSpPr>
        <p:spPr bwMode="auto">
          <a:xfrm>
            <a:off x="9175750" y="6096000"/>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8" name="Rectangle 3"/>
          <p:cNvSpPr txBox="1">
            <a:spLocks noGrp="1" noChangeArrowheads="1"/>
          </p:cNvSpPr>
          <p:nvPr>
            <p:ph idx="1"/>
          </p:nvPr>
        </p:nvSpPr>
        <p:spPr>
          <a:xfrm>
            <a:off x="304800" y="1190625"/>
            <a:ext cx="9448800" cy="4905375"/>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320" indent="-274320" algn="l">
              <a:spcBef>
                <a:spcPts val="0"/>
              </a:spcBef>
              <a:buClrTx/>
              <a:buSzTx/>
              <a:buFontTx/>
              <a:buNone/>
              <a:defRPr/>
            </a:pPr>
            <a:r>
              <a:rPr lang="ro-RO" sz="1400" b="1" dirty="0">
                <a:effectLst>
                  <a:outerShdw blurRad="38100" dist="38100" dir="2700000" algn="tl">
                    <a:srgbClr val="000000"/>
                  </a:outerShdw>
                </a:effectLst>
                <a:latin typeface="Tahoma" pitchFamily="34" charset="0"/>
                <a:cs typeface="Times New Roman" pitchFamily="18" charset="0"/>
              </a:rPr>
              <a:t>CALENDAR:</a:t>
            </a:r>
          </a:p>
          <a:p>
            <a:pPr marL="274320" indent="-274320" algn="l">
              <a:lnSpc>
                <a:spcPct val="150000"/>
              </a:lnSpc>
              <a:spcBef>
                <a:spcPts val="0"/>
              </a:spcBef>
              <a:buClr>
                <a:schemeClr val="tx2"/>
              </a:buClr>
              <a:buSzPct val="102000"/>
              <a:buFont typeface="Wingdings" pitchFamily="2" charset="2"/>
              <a:buChar char="Ø"/>
              <a:defRPr/>
            </a:pPr>
            <a:r>
              <a:rPr lang="ro-RO" sz="1600" dirty="0">
                <a:latin typeface="Tahoma" pitchFamily="34" charset="0"/>
                <a:cs typeface="Times New Roman" pitchFamily="18" charset="0"/>
              </a:rPr>
              <a:t>Constituirea comisiei judeţene – </a:t>
            </a:r>
            <a:r>
              <a:rPr lang="ro-RO" sz="1600" b="1" dirty="0">
                <a:latin typeface="Tahoma" pitchFamily="34" charset="0"/>
                <a:cs typeface="Times New Roman" pitchFamily="18" charset="0"/>
              </a:rPr>
              <a:t>Termen:</a:t>
            </a:r>
            <a:r>
              <a:rPr lang="ro-RO" sz="1600" dirty="0">
                <a:latin typeface="Tahoma" pitchFamily="34" charset="0"/>
                <a:cs typeface="Times New Roman" pitchFamily="18" charset="0"/>
              </a:rPr>
              <a:t> </a:t>
            </a:r>
            <a:r>
              <a:rPr lang="ro-RO" sz="1600" b="1" dirty="0">
                <a:solidFill>
                  <a:schemeClr val="accent2"/>
                </a:solidFill>
                <a:latin typeface="Tahoma" pitchFamily="34" charset="0"/>
                <a:cs typeface="Times New Roman" pitchFamily="18" charset="0"/>
              </a:rPr>
              <a:t>15 decembrie 2016</a:t>
            </a:r>
          </a:p>
          <a:p>
            <a:pPr marL="274320" indent="-274320" algn="l">
              <a:lnSpc>
                <a:spcPct val="150000"/>
              </a:lnSpc>
              <a:spcBef>
                <a:spcPts val="0"/>
              </a:spcBef>
              <a:buClr>
                <a:schemeClr val="tx2"/>
              </a:buClr>
              <a:buSzPct val="102000"/>
              <a:buFont typeface="Wingdings" pitchFamily="2" charset="2"/>
              <a:buChar char="Ø"/>
              <a:defRPr/>
            </a:pPr>
            <a:r>
              <a:rPr lang="ro-RO" sz="1600" dirty="0">
                <a:latin typeface="Tahoma" pitchFamily="34" charset="0"/>
                <a:cs typeface="Times New Roman" pitchFamily="18" charset="0"/>
              </a:rPr>
              <a:t>Elaborarea şi afişarea listei conţinând temele pentru proiect, la nivelul unităţilor de </a:t>
            </a:r>
            <a:r>
              <a:rPr lang="ro-RO" sz="1600" dirty="0" err="1">
                <a:latin typeface="Tahoma" pitchFamily="34" charset="0"/>
                <a:cs typeface="Times New Roman" pitchFamily="18" charset="0"/>
              </a:rPr>
              <a:t>învăţământ-</a:t>
            </a:r>
            <a:r>
              <a:rPr lang="ro-RO" sz="1600" dirty="0">
                <a:latin typeface="Tahoma" pitchFamily="34" charset="0"/>
                <a:cs typeface="Times New Roman" pitchFamily="18" charset="0"/>
              </a:rPr>
              <a:t> </a:t>
            </a:r>
            <a:r>
              <a:rPr lang="ro-RO" sz="1600" b="1" dirty="0">
                <a:latin typeface="Tahoma" pitchFamily="34" charset="0"/>
                <a:cs typeface="Times New Roman" pitchFamily="18" charset="0"/>
              </a:rPr>
              <a:t>Termen</a:t>
            </a:r>
            <a:r>
              <a:rPr lang="ro-RO" sz="1600" dirty="0">
                <a:latin typeface="Tahoma" pitchFamily="34" charset="0"/>
                <a:cs typeface="Times New Roman" pitchFamily="18" charset="0"/>
              </a:rPr>
              <a:t>: </a:t>
            </a:r>
            <a:r>
              <a:rPr lang="ro-RO" sz="1600" dirty="0">
                <a:solidFill>
                  <a:schemeClr val="accent2"/>
                </a:solidFill>
                <a:latin typeface="Tahoma" pitchFamily="34" charset="0"/>
                <a:cs typeface="Times New Roman" pitchFamily="18" charset="0"/>
              </a:rPr>
              <a:t>Sfârşitul lunii decembrie 2016</a:t>
            </a:r>
          </a:p>
          <a:p>
            <a:pPr marL="274320" indent="-274320" algn="l">
              <a:lnSpc>
                <a:spcPct val="150000"/>
              </a:lnSpc>
              <a:spcBef>
                <a:spcPts val="0"/>
              </a:spcBef>
              <a:buClr>
                <a:schemeClr val="tx2"/>
              </a:buClr>
              <a:buSzPct val="102000"/>
              <a:buFont typeface="Wingdings" pitchFamily="2" charset="2"/>
              <a:buChar char="Ø"/>
              <a:defRPr/>
            </a:pPr>
            <a:r>
              <a:rPr lang="ro-RO" sz="1600" dirty="0">
                <a:solidFill>
                  <a:schemeClr val="accent2"/>
                </a:solidFill>
                <a:latin typeface="Tahoma" pitchFamily="34" charset="0"/>
                <a:cs typeface="Times New Roman" pitchFamily="18" charset="0"/>
              </a:rPr>
              <a:t>Stabilirea subiectelor şi postarea pe site-ul inspectoratului </a:t>
            </a:r>
            <a:r>
              <a:rPr lang="ro-RO" sz="1600" dirty="0">
                <a:latin typeface="Tahoma" pitchFamily="34" charset="0"/>
                <a:cs typeface="Times New Roman" pitchFamily="18" charset="0"/>
              </a:rPr>
              <a:t>– </a:t>
            </a:r>
            <a:r>
              <a:rPr lang="ro-RO" sz="1600" b="1" dirty="0">
                <a:solidFill>
                  <a:schemeClr val="accent2"/>
                </a:solidFill>
                <a:latin typeface="Tahoma" pitchFamily="34" charset="0"/>
                <a:cs typeface="Times New Roman" pitchFamily="18" charset="0"/>
              </a:rPr>
              <a:t>15 ianuarie 2017</a:t>
            </a:r>
          </a:p>
          <a:p>
            <a:pPr marL="274320" indent="-274320" algn="l">
              <a:lnSpc>
                <a:spcPct val="150000"/>
              </a:lnSpc>
              <a:spcBef>
                <a:spcPts val="0"/>
              </a:spcBef>
              <a:buClr>
                <a:schemeClr val="tx2"/>
              </a:buClr>
              <a:buSzPct val="102000"/>
              <a:buFont typeface="Wingdings" pitchFamily="2" charset="2"/>
              <a:buChar char="Ø"/>
              <a:defRPr/>
            </a:pPr>
            <a:r>
              <a:rPr lang="ro-RO" sz="1600" dirty="0">
                <a:latin typeface="Tahoma" pitchFamily="34" charset="0"/>
                <a:cs typeface="Times New Roman" pitchFamily="18" charset="0"/>
              </a:rPr>
              <a:t>Alegerea de către candidaţi (sub semnătură), a temelor pentru realizarea produsului soft – </a:t>
            </a:r>
            <a:r>
              <a:rPr lang="ro-RO" sz="1600" b="1" dirty="0">
                <a:latin typeface="Tahoma" pitchFamily="34" charset="0"/>
                <a:cs typeface="Times New Roman" pitchFamily="18" charset="0"/>
              </a:rPr>
              <a:t>Termen:</a:t>
            </a:r>
            <a:r>
              <a:rPr lang="ro-RO" sz="1600" dirty="0">
                <a:latin typeface="Tahoma" pitchFamily="34" charset="0"/>
                <a:cs typeface="Times New Roman" pitchFamily="18" charset="0"/>
              </a:rPr>
              <a:t> </a:t>
            </a:r>
            <a:r>
              <a:rPr lang="ro-RO" sz="1600" b="1" dirty="0">
                <a:solidFill>
                  <a:schemeClr val="accent2"/>
                </a:solidFill>
                <a:latin typeface="Tahoma" pitchFamily="34" charset="0"/>
                <a:cs typeface="Times New Roman" pitchFamily="18" charset="0"/>
              </a:rPr>
              <a:t>15 ianuarie 2017</a:t>
            </a:r>
          </a:p>
          <a:p>
            <a:pPr marL="274320" indent="-274320" algn="l">
              <a:lnSpc>
                <a:spcPct val="150000"/>
              </a:lnSpc>
              <a:spcBef>
                <a:spcPts val="0"/>
              </a:spcBef>
              <a:buClr>
                <a:schemeClr val="tx2"/>
              </a:buClr>
              <a:buSzPct val="102000"/>
              <a:buFont typeface="Wingdings" pitchFamily="2" charset="2"/>
              <a:buChar char="Ø"/>
              <a:defRPr/>
            </a:pPr>
            <a:r>
              <a:rPr lang="ro-RO" sz="1600" dirty="0">
                <a:latin typeface="Tahoma" pitchFamily="34" charset="0"/>
                <a:cs typeface="Times New Roman" pitchFamily="18" charset="0"/>
              </a:rPr>
              <a:t>Trimiterea propunerilor CA pentru constituirea comisiei de examen – </a:t>
            </a:r>
            <a:r>
              <a:rPr lang="ro-RO" sz="1600" b="1" dirty="0">
                <a:latin typeface="Tahoma" pitchFamily="34" charset="0"/>
                <a:cs typeface="Times New Roman" pitchFamily="18" charset="0"/>
              </a:rPr>
              <a:t>Termen:</a:t>
            </a:r>
            <a:r>
              <a:rPr lang="ro-RO" sz="1600" b="1" dirty="0">
                <a:solidFill>
                  <a:schemeClr val="accent2"/>
                </a:solidFill>
                <a:latin typeface="Tahoma" pitchFamily="34" charset="0"/>
                <a:cs typeface="Times New Roman" pitchFamily="18" charset="0"/>
              </a:rPr>
              <a:t>30 martie 2017</a:t>
            </a:r>
          </a:p>
          <a:p>
            <a:pPr marL="274320" indent="-274320" algn="l">
              <a:lnSpc>
                <a:spcPct val="150000"/>
              </a:lnSpc>
              <a:spcBef>
                <a:spcPts val="0"/>
              </a:spcBef>
              <a:buClr>
                <a:schemeClr val="tx2"/>
              </a:buClr>
              <a:buSzPct val="102000"/>
              <a:buFont typeface="Wingdings" pitchFamily="2" charset="2"/>
              <a:buChar char="Ø"/>
              <a:defRPr/>
            </a:pPr>
            <a:r>
              <a:rPr lang="ro-RO" sz="1600" dirty="0">
                <a:latin typeface="Tahoma" pitchFamily="34" charset="0"/>
                <a:cs typeface="Times New Roman" pitchFamily="18" charset="0"/>
              </a:rPr>
              <a:t>Avizarea componenţei comisiilor şi emiterea deciziilor de numire ale inspectorului şcolar general – </a:t>
            </a:r>
            <a:r>
              <a:rPr lang="ro-RO" sz="1600" b="1" dirty="0">
                <a:latin typeface="Tahoma" pitchFamily="34" charset="0"/>
                <a:cs typeface="Times New Roman" pitchFamily="18" charset="0"/>
              </a:rPr>
              <a:t>Termen:</a:t>
            </a:r>
            <a:r>
              <a:rPr lang="ro-RO" sz="1600" dirty="0">
                <a:latin typeface="Tahoma" pitchFamily="34" charset="0"/>
                <a:cs typeface="Times New Roman" pitchFamily="18" charset="0"/>
              </a:rPr>
              <a:t> </a:t>
            </a:r>
            <a:r>
              <a:rPr lang="ro-RO" sz="1600" b="1" dirty="0">
                <a:solidFill>
                  <a:schemeClr val="accent2"/>
                </a:solidFill>
                <a:latin typeface="Tahoma" pitchFamily="34" charset="0"/>
                <a:cs typeface="Times New Roman" pitchFamily="18" charset="0"/>
              </a:rPr>
              <a:t>1 mai 2016</a:t>
            </a:r>
          </a:p>
          <a:p>
            <a:pPr marL="274320" indent="-274320" algn="l">
              <a:lnSpc>
                <a:spcPct val="150000"/>
              </a:lnSpc>
              <a:spcBef>
                <a:spcPts val="0"/>
              </a:spcBef>
              <a:buClr>
                <a:schemeClr val="tx2"/>
              </a:buClr>
              <a:buSzPct val="102000"/>
              <a:buFont typeface="Wingdings" pitchFamily="2" charset="2"/>
              <a:buChar char="Ø"/>
              <a:defRPr/>
            </a:pPr>
            <a:r>
              <a:rPr lang="ro-RO" sz="1600" dirty="0">
                <a:latin typeface="Tahoma" pitchFamily="34" charset="0"/>
                <a:cs typeface="Times New Roman" pitchFamily="18" charset="0"/>
              </a:rPr>
              <a:t>Înscrierea candidaţilor şi depunerea proiectelor la secretariatele unităţilor de învăţământ – </a:t>
            </a:r>
            <a:r>
              <a:rPr lang="ro-RO" sz="1600" b="1" dirty="0">
                <a:latin typeface="Tahoma" pitchFamily="34" charset="0"/>
                <a:cs typeface="Times New Roman" pitchFamily="18" charset="0"/>
              </a:rPr>
              <a:t>Termen:</a:t>
            </a:r>
            <a:r>
              <a:rPr lang="ro-RO" sz="1600" dirty="0">
                <a:latin typeface="Tahoma" pitchFamily="34" charset="0"/>
                <a:cs typeface="Times New Roman" pitchFamily="18" charset="0"/>
              </a:rPr>
              <a:t> </a:t>
            </a:r>
            <a:r>
              <a:rPr lang="ro-RO" sz="1600" b="1" dirty="0">
                <a:solidFill>
                  <a:schemeClr val="accent2"/>
                </a:solidFill>
                <a:latin typeface="Tahoma" pitchFamily="34" charset="0"/>
                <a:cs typeface="Times New Roman" pitchFamily="18" charset="0"/>
              </a:rPr>
              <a:t>1 mai 2017</a:t>
            </a:r>
          </a:p>
          <a:p>
            <a:pPr marL="274320" indent="-274320" algn="l">
              <a:lnSpc>
                <a:spcPct val="150000"/>
              </a:lnSpc>
              <a:spcBef>
                <a:spcPts val="0"/>
              </a:spcBef>
              <a:buClr>
                <a:schemeClr val="tx2"/>
              </a:buClr>
              <a:buSzPct val="102000"/>
              <a:buFont typeface="Wingdings" pitchFamily="2" charset="2"/>
              <a:buChar char="Ø"/>
              <a:defRPr/>
            </a:pPr>
            <a:r>
              <a:rPr lang="ro-RO" sz="1600" dirty="0">
                <a:latin typeface="Tahoma" pitchFamily="34" charset="0"/>
                <a:cs typeface="Times New Roman" pitchFamily="18" charset="0"/>
              </a:rPr>
              <a:t>Fixarea examenului în perioada </a:t>
            </a:r>
            <a:r>
              <a:rPr lang="ro-RO" sz="1600" b="1" dirty="0">
                <a:solidFill>
                  <a:schemeClr val="accent2"/>
                </a:solidFill>
                <a:latin typeface="Tahoma" pitchFamily="34" charset="0"/>
                <a:cs typeface="Times New Roman" pitchFamily="18" charset="0"/>
              </a:rPr>
              <a:t>1-17 mai 2017</a:t>
            </a:r>
          </a:p>
          <a:p>
            <a:pPr marL="274320" indent="-274320" algn="l">
              <a:lnSpc>
                <a:spcPct val="150000"/>
              </a:lnSpc>
              <a:spcBef>
                <a:spcPts val="0"/>
              </a:spcBef>
              <a:buClr>
                <a:schemeClr val="tx2"/>
              </a:buClr>
              <a:buSzPct val="102000"/>
              <a:buFont typeface="Wingdings" pitchFamily="2" charset="2"/>
              <a:buChar char="Ø"/>
              <a:defRPr/>
            </a:pPr>
            <a:r>
              <a:rPr lang="ro-RO" sz="1600" dirty="0">
                <a:latin typeface="Tahoma" pitchFamily="34" charset="0"/>
              </a:rPr>
              <a:t>Trimiterea la comisia </a:t>
            </a:r>
            <a:r>
              <a:rPr lang="ro-RO" sz="1600" dirty="0" err="1">
                <a:latin typeface="Tahoma" pitchFamily="34" charset="0"/>
              </a:rPr>
              <a:t>judeţenă</a:t>
            </a:r>
            <a:r>
              <a:rPr lang="ro-RO" sz="1600" dirty="0">
                <a:latin typeface="Tahoma" pitchFamily="34" charset="0"/>
              </a:rPr>
              <a:t>, </a:t>
            </a:r>
            <a:r>
              <a:rPr lang="en-US" sz="1600" dirty="0" err="1">
                <a:latin typeface="Tahoma" pitchFamily="34" charset="0"/>
              </a:rPr>
              <a:t>în</a:t>
            </a:r>
            <a:r>
              <a:rPr lang="en-US" sz="1600" dirty="0">
                <a:latin typeface="Tahoma" pitchFamily="34" charset="0"/>
              </a:rPr>
              <a:t> </a:t>
            </a:r>
            <a:r>
              <a:rPr lang="en-US" sz="1600" dirty="0" err="1">
                <a:latin typeface="Tahoma" pitchFamily="34" charset="0"/>
              </a:rPr>
              <a:t>termen</a:t>
            </a:r>
            <a:r>
              <a:rPr lang="en-US" sz="1600" dirty="0">
                <a:latin typeface="Tahoma" pitchFamily="34" charset="0"/>
              </a:rPr>
              <a:t> de </a:t>
            </a:r>
            <a:r>
              <a:rPr lang="en-US" sz="1600" dirty="0" err="1">
                <a:latin typeface="Tahoma" pitchFamily="34" charset="0"/>
              </a:rPr>
              <a:t>trei</a:t>
            </a:r>
            <a:r>
              <a:rPr lang="en-US" sz="1600" dirty="0">
                <a:latin typeface="Tahoma" pitchFamily="34" charset="0"/>
              </a:rPr>
              <a:t> </a:t>
            </a:r>
            <a:r>
              <a:rPr lang="en-US" sz="1600" dirty="0" err="1">
                <a:latin typeface="Tahoma" pitchFamily="34" charset="0"/>
              </a:rPr>
              <a:t>zile</a:t>
            </a:r>
            <a:r>
              <a:rPr lang="en-US" sz="1600" dirty="0">
                <a:latin typeface="Tahoma" pitchFamily="34" charset="0"/>
              </a:rPr>
              <a:t> de la</a:t>
            </a:r>
            <a:r>
              <a:rPr lang="ro-RO" sz="1600" dirty="0">
                <a:latin typeface="Tahoma" pitchFamily="34" charset="0"/>
              </a:rPr>
              <a:t> </a:t>
            </a:r>
            <a:r>
              <a:rPr lang="en-US" sz="1600" dirty="0" err="1">
                <a:latin typeface="Tahoma" pitchFamily="34" charset="0"/>
              </a:rPr>
              <a:t>încheierea</a:t>
            </a:r>
            <a:r>
              <a:rPr lang="en-US" sz="1600" dirty="0">
                <a:latin typeface="Tahoma" pitchFamily="34" charset="0"/>
              </a:rPr>
              <a:t> </a:t>
            </a:r>
            <a:r>
              <a:rPr lang="en-US" sz="1600" dirty="0" err="1">
                <a:latin typeface="Tahoma" pitchFamily="34" charset="0"/>
              </a:rPr>
              <a:t>examenului</a:t>
            </a:r>
            <a:r>
              <a:rPr lang="ro-RO" sz="1600" dirty="0">
                <a:latin typeface="Tahoma" pitchFamily="34" charset="0"/>
              </a:rPr>
              <a:t>, a </a:t>
            </a:r>
            <a:r>
              <a:rPr lang="en-US" sz="1600" dirty="0" err="1">
                <a:latin typeface="Tahoma" pitchFamily="34" charset="0"/>
              </a:rPr>
              <a:t>raport</a:t>
            </a:r>
            <a:r>
              <a:rPr lang="ro-RO" sz="1600" dirty="0">
                <a:latin typeface="Tahoma" pitchFamily="34" charset="0"/>
              </a:rPr>
              <a:t>ului</a:t>
            </a:r>
            <a:r>
              <a:rPr lang="en-US" sz="1600" dirty="0">
                <a:latin typeface="Tahoma" pitchFamily="34" charset="0"/>
              </a:rPr>
              <a:t> </a:t>
            </a:r>
            <a:r>
              <a:rPr lang="en-US" sz="1600" dirty="0" err="1">
                <a:latin typeface="Tahoma" pitchFamily="34" charset="0"/>
              </a:rPr>
              <a:t>asupra</a:t>
            </a:r>
            <a:r>
              <a:rPr lang="en-US" sz="1600" dirty="0">
                <a:latin typeface="Tahoma" pitchFamily="34" charset="0"/>
              </a:rPr>
              <a:t> </a:t>
            </a:r>
            <a:r>
              <a:rPr lang="en-US" sz="1600" dirty="0" err="1">
                <a:latin typeface="Tahoma" pitchFamily="34" charset="0"/>
              </a:rPr>
              <a:t>modului</a:t>
            </a:r>
            <a:r>
              <a:rPr lang="en-US" sz="1600" dirty="0">
                <a:latin typeface="Tahoma" pitchFamily="34" charset="0"/>
              </a:rPr>
              <a:t> de </a:t>
            </a:r>
            <a:r>
              <a:rPr lang="en-US" sz="1600" dirty="0" err="1">
                <a:latin typeface="Tahoma" pitchFamily="34" charset="0"/>
              </a:rPr>
              <a:t>desfăsurare</a:t>
            </a:r>
            <a:r>
              <a:rPr lang="en-US" sz="1600" dirty="0">
                <a:latin typeface="Tahoma" pitchFamily="34" charset="0"/>
              </a:rPr>
              <a:t> a </a:t>
            </a:r>
            <a:r>
              <a:rPr lang="en-US" sz="1600" dirty="0" err="1">
                <a:latin typeface="Tahoma" pitchFamily="34" charset="0"/>
              </a:rPr>
              <a:t>examenului</a:t>
            </a:r>
            <a:endParaRPr lang="en-US" sz="1600" dirty="0">
              <a:latin typeface="Tahoma" pitchFamily="34" charset="0"/>
            </a:endParaRPr>
          </a:p>
        </p:txBody>
      </p:sp>
      <p:sp>
        <p:nvSpPr>
          <p:cNvPr id="9" name="Rectangle 8"/>
          <p:cNvSpPr/>
          <p:nvPr/>
        </p:nvSpPr>
        <p:spPr>
          <a:xfrm>
            <a:off x="3581400" y="984083"/>
            <a:ext cx="5274201" cy="369332"/>
          </a:xfrm>
          <a:prstGeom prst="rect">
            <a:avLst/>
          </a:prstGeom>
          <a:ln>
            <a:solidFill>
              <a:schemeClr val="tx1"/>
            </a:solidFill>
          </a:ln>
        </p:spPr>
        <p:txBody>
          <a:bodyPr wrap="none">
            <a:spAutoFit/>
          </a:bodyPr>
          <a:lstStyle/>
          <a:p>
            <a:pPr algn="ctr">
              <a:defRPr/>
            </a:pPr>
            <a:r>
              <a:rPr lang="ro-RO" b="1" dirty="0">
                <a:solidFill>
                  <a:srgbClr val="C00000"/>
                </a:solidFill>
                <a:latin typeface="Tahoma" pitchFamily="34" charset="0"/>
              </a:rPr>
              <a:t>Metodologie: (</a:t>
            </a:r>
            <a:r>
              <a:rPr lang="vi-VN" b="1" dirty="0">
                <a:solidFill>
                  <a:srgbClr val="C00000"/>
                </a:solidFill>
                <a:latin typeface="Tahoma" pitchFamily="34" charset="0"/>
                <a:cs typeface="Times New Roman" pitchFamily="18" charset="0"/>
              </a:rPr>
              <a:t>O</a:t>
            </a:r>
            <a:r>
              <a:rPr lang="ro-RO" b="1" dirty="0">
                <a:solidFill>
                  <a:srgbClr val="C00000"/>
                </a:solidFill>
                <a:latin typeface="Tahoma" pitchFamily="34" charset="0"/>
                <a:cs typeface="Times New Roman" pitchFamily="18" charset="0"/>
              </a:rPr>
              <a:t>MECI</a:t>
            </a:r>
            <a:r>
              <a:rPr lang="vi-VN" b="1" dirty="0">
                <a:solidFill>
                  <a:srgbClr val="C00000"/>
                </a:solidFill>
                <a:latin typeface="Tahoma" pitchFamily="34" charset="0"/>
                <a:cs typeface="Times New Roman" pitchFamily="18" charset="0"/>
              </a:rPr>
              <a:t> nr. 4</a:t>
            </a:r>
            <a:r>
              <a:rPr lang="ro-RO" b="1" dirty="0">
                <a:solidFill>
                  <a:srgbClr val="C00000"/>
                </a:solidFill>
                <a:latin typeface="Tahoma" pitchFamily="34" charset="0"/>
                <a:cs typeface="Times New Roman" pitchFamily="18" charset="0"/>
              </a:rPr>
              <a:t>843</a:t>
            </a:r>
            <a:r>
              <a:rPr lang="vi-VN" b="1" dirty="0">
                <a:solidFill>
                  <a:srgbClr val="C00000"/>
                </a:solidFill>
                <a:latin typeface="Tahoma" pitchFamily="34" charset="0"/>
                <a:cs typeface="Times New Roman" pitchFamily="18" charset="0"/>
              </a:rPr>
              <a:t>/</a:t>
            </a:r>
            <a:r>
              <a:rPr lang="ro-RO" b="1" dirty="0">
                <a:solidFill>
                  <a:srgbClr val="C00000"/>
                </a:solidFill>
                <a:latin typeface="Tahoma" pitchFamily="34" charset="0"/>
                <a:cs typeface="Times New Roman" pitchFamily="18" charset="0"/>
              </a:rPr>
              <a:t>27</a:t>
            </a:r>
            <a:r>
              <a:rPr lang="vi-VN" b="1" dirty="0">
                <a:solidFill>
                  <a:srgbClr val="C00000"/>
                </a:solidFill>
                <a:latin typeface="Tahoma" pitchFamily="34" charset="0"/>
                <a:cs typeface="Times New Roman" pitchFamily="18" charset="0"/>
              </a:rPr>
              <a:t>.0</a:t>
            </a:r>
            <a:r>
              <a:rPr lang="ro-RO" b="1" dirty="0">
                <a:solidFill>
                  <a:srgbClr val="C00000"/>
                </a:solidFill>
                <a:latin typeface="Tahoma" pitchFamily="34" charset="0"/>
                <a:cs typeface="Times New Roman" pitchFamily="18" charset="0"/>
              </a:rPr>
              <a:t>8</a:t>
            </a:r>
            <a:r>
              <a:rPr lang="vi-VN" b="1" dirty="0">
                <a:solidFill>
                  <a:srgbClr val="C00000"/>
                </a:solidFill>
                <a:latin typeface="Tahoma" pitchFamily="34" charset="0"/>
                <a:cs typeface="Times New Roman" pitchFamily="18" charset="0"/>
              </a:rPr>
              <a:t>.2009</a:t>
            </a:r>
            <a:r>
              <a:rPr lang="ro-RO" b="1" dirty="0">
                <a:solidFill>
                  <a:srgbClr val="C00000"/>
                </a:solidFill>
                <a:latin typeface="Tahoma" pitchFamily="34" charset="0"/>
                <a:cs typeface="Times New Roman" pitchFamily="18" charset="0"/>
              </a:rPr>
              <a:t>)</a:t>
            </a:r>
            <a:endParaRPr lang="en-US" b="1" dirty="0">
              <a:solidFill>
                <a:srgbClr val="C00000"/>
              </a:solidFill>
              <a:latin typeface="Tahoma" pitchFamily="34" charset="0"/>
              <a:cs typeface="Times New Roman" pitchFamily="18" charset="0"/>
            </a:endParaRPr>
          </a:p>
        </p:txBody>
      </p:sp>
    </p:spTree>
    <p:extLst>
      <p:ext uri="{BB962C8B-B14F-4D97-AF65-F5344CB8AC3E}">
        <p14:creationId xmlns:p14="http://schemas.microsoft.com/office/powerpoint/2010/main" val="27828223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91568765"/>
              </p:ext>
            </p:extLst>
          </p:nvPr>
        </p:nvGraphicFramePr>
        <p:xfrm>
          <a:off x="336548" y="914400"/>
          <a:ext cx="9417051" cy="5805948"/>
        </p:xfrm>
        <a:graphic>
          <a:graphicData uri="http://schemas.openxmlformats.org/drawingml/2006/table">
            <a:tbl>
              <a:tblPr firstRow="1" firstCol="1" bandRow="1">
                <a:tableStyleId>{5C22544A-7EE6-4342-B048-85BDC9FD1C3A}</a:tableStyleId>
              </a:tblPr>
              <a:tblGrid>
                <a:gridCol w="360306">
                  <a:extLst>
                    <a:ext uri="{9D8B030D-6E8A-4147-A177-3AD203B41FA5}">
                      <a16:colId xmlns:a16="http://schemas.microsoft.com/office/drawing/2014/main" xmlns="" val="20000"/>
                    </a:ext>
                  </a:extLst>
                </a:gridCol>
                <a:gridCol w="9056745">
                  <a:extLst>
                    <a:ext uri="{9D8B030D-6E8A-4147-A177-3AD203B41FA5}">
                      <a16:colId xmlns:a16="http://schemas.microsoft.com/office/drawing/2014/main" xmlns="" val="20001"/>
                    </a:ext>
                  </a:extLst>
                </a:gridCol>
              </a:tblGrid>
              <a:tr h="322793">
                <a:tc gridSpan="2">
                  <a:txBody>
                    <a:bodyPr/>
                    <a:lstStyle/>
                    <a:p>
                      <a:pPr algn="ctr">
                        <a:lnSpc>
                          <a:spcPct val="107000"/>
                        </a:lnSpc>
                        <a:spcAft>
                          <a:spcPts val="0"/>
                        </a:spcAft>
                        <a:tabLst>
                          <a:tab pos="391795" algn="l"/>
                        </a:tabLst>
                      </a:pPr>
                      <a:r>
                        <a:rPr lang="ro-RO" sz="1800" dirty="0">
                          <a:effectLst/>
                          <a:latin typeface="Tahoma" panose="020B0604030504040204" pitchFamily="34" charset="0"/>
                          <a:ea typeface="Tahoma" panose="020B0604030504040204" pitchFamily="34" charset="0"/>
                          <a:cs typeface="Tahoma" panose="020B0604030504040204" pitchFamily="34" charset="0"/>
                        </a:rPr>
                        <a:t>OPISUL</a:t>
                      </a:r>
                      <a:r>
                        <a:rPr lang="ro-RO" sz="1800" baseline="0" dirty="0">
                          <a:effectLst/>
                          <a:latin typeface="Tahoma" panose="020B0604030504040204" pitchFamily="34" charset="0"/>
                          <a:ea typeface="Tahoma" panose="020B0604030504040204" pitchFamily="34" charset="0"/>
                          <a:cs typeface="Tahoma" panose="020B0604030504040204" pitchFamily="34" charset="0"/>
                        </a:rPr>
                        <a:t> DOSARULUI COMISIEI DE ORGANIZARE A ATESTATULUI </a:t>
                      </a:r>
                      <a:endParaRPr lang="hu-HU" sz="18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hMerge="1">
                  <a:txBody>
                    <a:bodyPr/>
                    <a:lstStyle/>
                    <a:p>
                      <a:pPr>
                        <a:lnSpc>
                          <a:spcPct val="107000"/>
                        </a:lnSpc>
                        <a:spcAft>
                          <a:spcPts val="0"/>
                        </a:spcAft>
                        <a:tabLst>
                          <a:tab pos="391795" algn="l"/>
                        </a:tabLst>
                      </a:pPr>
                      <a:endParaRPr lang="hu-HU" sz="18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0"/>
                  </a:ext>
                </a:extLst>
              </a:tr>
              <a:tr h="400502">
                <a:tc>
                  <a:txBody>
                    <a:bodyPr/>
                    <a:lstStyle/>
                    <a:p>
                      <a:pPr marL="0" marR="0" indent="0" algn="ctr" defTabSz="914400" rtl="0" eaLnBrk="1" fontAlgn="auto" latinLnBrk="1" hangingPunct="1">
                        <a:lnSpc>
                          <a:spcPct val="107000"/>
                        </a:lnSpc>
                        <a:spcBef>
                          <a:spcPts val="0"/>
                        </a:spcBef>
                        <a:spcAft>
                          <a:spcPts val="0"/>
                        </a:spcAft>
                        <a:buClrTx/>
                        <a:buSzTx/>
                        <a:buFontTx/>
                        <a:buNone/>
                        <a:tabLst>
                          <a:tab pos="391795" algn="l"/>
                        </a:tabLst>
                        <a:defRPr/>
                      </a:pPr>
                      <a:r>
                        <a:rPr lang="ro-RO" sz="1400" dirty="0">
                          <a:effectLst/>
                          <a:latin typeface="Tahoma" panose="020B0604030504040204" pitchFamily="34" charset="0"/>
                          <a:ea typeface="Tahoma" panose="020B0604030504040204" pitchFamily="34" charset="0"/>
                          <a:cs typeface="Tahoma" panose="020B0604030504040204" pitchFamily="34" charset="0"/>
                        </a:rPr>
                        <a:t>1</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marL="0" marR="0" indent="0" algn="l" defTabSz="914400" rtl="0" eaLnBrk="1" fontAlgn="auto" latinLnBrk="1" hangingPunct="1">
                        <a:lnSpc>
                          <a:spcPct val="107000"/>
                        </a:lnSpc>
                        <a:spcBef>
                          <a:spcPts val="0"/>
                        </a:spcBef>
                        <a:spcAft>
                          <a:spcPts val="0"/>
                        </a:spcAft>
                        <a:buClrTx/>
                        <a:buSzTx/>
                        <a:buFontTx/>
                        <a:buNone/>
                        <a:tabLst>
                          <a:tab pos="391795" algn="l"/>
                        </a:tabLst>
                        <a:defRPr/>
                      </a:pPr>
                      <a:r>
                        <a:rPr lang="ro-RO" sz="1400" dirty="0">
                          <a:effectLst/>
                          <a:latin typeface="Tahoma" panose="020B0604030504040204" pitchFamily="34" charset="0"/>
                          <a:ea typeface="Tahoma" panose="020B0604030504040204" pitchFamily="34" charset="0"/>
                          <a:cs typeface="Tahoma" panose="020B0604030504040204" pitchFamily="34" charset="0"/>
                        </a:rPr>
                        <a:t>Decizia inspectorului general privind comisia de organizare (original);</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1"/>
                  </a:ext>
                </a:extLst>
              </a:tr>
              <a:tr h="400502">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2</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Tabelul cu temele de proiect propuse (cu nr. de înregistrare până la sf.dec.2016)</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2"/>
                  </a:ext>
                </a:extLst>
              </a:tr>
              <a:tr h="452879">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3</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Tabelul cu temele de proiect asumate de elevi prin semnătură (original, cu nr. de înregistrare până la data de 15</a:t>
                      </a:r>
                    </a:p>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ianuarie 2017)</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3"/>
                  </a:ext>
                </a:extLst>
              </a:tr>
              <a:tr h="452879">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4</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Graficul de examen (cu respectarea duratei probelor specificată în metodologie și resursele materiale existente)</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4"/>
                  </a:ext>
                </a:extLst>
              </a:tr>
              <a:tr h="452879">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5</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Biletele pentru proba practică (obținut prin </a:t>
                      </a:r>
                      <a:r>
                        <a:rPr lang="en-US" sz="1400" dirty="0" err="1">
                          <a:effectLst/>
                          <a:latin typeface="Tahoma" panose="020B0604030504040204" pitchFamily="34" charset="0"/>
                          <a:ea typeface="Tahoma" panose="020B0604030504040204" pitchFamily="34" charset="0"/>
                          <a:cs typeface="Tahoma" panose="020B0604030504040204" pitchFamily="34" charset="0"/>
                        </a:rPr>
                        <a:t>combinații</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aleatorii</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între</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subiectele</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propuse</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în</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lista</a:t>
                      </a:r>
                      <a:r>
                        <a:rPr lang="en-US" sz="1400" dirty="0">
                          <a:effectLst/>
                          <a:latin typeface="Tahoma" panose="020B0604030504040204" pitchFamily="34" charset="0"/>
                          <a:ea typeface="Tahoma" panose="020B0604030504040204" pitchFamily="34" charset="0"/>
                          <a:cs typeface="Tahoma" panose="020B0604030504040204" pitchFamily="34" charset="0"/>
                        </a:rPr>
                        <a:t> de </a:t>
                      </a:r>
                      <a:r>
                        <a:rPr lang="en-US" sz="1400" dirty="0" err="1">
                          <a:effectLst/>
                          <a:latin typeface="Tahoma" panose="020B0604030504040204" pitchFamily="34" charset="0"/>
                          <a:ea typeface="Tahoma" panose="020B0604030504040204" pitchFamily="34" charset="0"/>
                          <a:cs typeface="Tahoma" panose="020B0604030504040204" pitchFamily="34" charset="0"/>
                        </a:rPr>
                        <a:t>subiecte</a:t>
                      </a:r>
                      <a:r>
                        <a:rPr lang="en-US" sz="1400" dirty="0">
                          <a:effectLst/>
                          <a:latin typeface="Tahoma" panose="020B0604030504040204" pitchFamily="34" charset="0"/>
                          <a:ea typeface="Tahoma" panose="020B0604030504040204" pitchFamily="34" charset="0"/>
                          <a:cs typeface="Tahoma" panose="020B0604030504040204" pitchFamily="34" charset="0"/>
                        </a:rPr>
                        <a:t> </a:t>
                      </a:r>
                      <a:endParaRPr lang="ro-RO" sz="14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tabLst>
                          <a:tab pos="391795" algn="l"/>
                        </a:tabLst>
                      </a:pPr>
                      <a:r>
                        <a:rPr lang="en-US" sz="1400" dirty="0" err="1">
                          <a:effectLst/>
                          <a:latin typeface="Tahoma" panose="020B0604030504040204" pitchFamily="34" charset="0"/>
                          <a:ea typeface="Tahoma" panose="020B0604030504040204" pitchFamily="34" charset="0"/>
                          <a:cs typeface="Tahoma" panose="020B0604030504040204" pitchFamily="34" charset="0"/>
                        </a:rPr>
                        <a:t>elaborată</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în</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Consiliul</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Consultativ</a:t>
                      </a:r>
                      <a:r>
                        <a:rPr lang="en-US" sz="1400" dirty="0">
                          <a:effectLst/>
                          <a:latin typeface="Tahoma" panose="020B0604030504040204" pitchFamily="34" charset="0"/>
                          <a:ea typeface="Tahoma" panose="020B0604030504040204" pitchFamily="34" charset="0"/>
                          <a:cs typeface="Tahoma" panose="020B0604030504040204" pitchFamily="34" charset="0"/>
                        </a:rPr>
                        <a:t>)</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5"/>
                  </a:ext>
                </a:extLst>
              </a:tr>
              <a:tr h="400502">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6</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Criteriile de evaluare pentru proba practică (stabilit de comisia de examinare)</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6"/>
                  </a:ext>
                </a:extLst>
              </a:tr>
              <a:tr h="400502">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7</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Borderoul de notare Evaluator 1.</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7"/>
                  </a:ext>
                </a:extLst>
              </a:tr>
              <a:tr h="400502">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8</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Borderoul de notare Evaluator 2.</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8"/>
                  </a:ext>
                </a:extLst>
              </a:tr>
              <a:tr h="400502">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9</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Borderou de notare centralizat (Evaluator 1 și Evaluator 2)</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09"/>
                  </a:ext>
                </a:extLst>
              </a:tr>
              <a:tr h="400502">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10</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Catalogul de examen</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10"/>
                  </a:ext>
                </a:extLst>
              </a:tr>
              <a:tr h="452879">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11</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Proiectele candidaților înregistrate la secretariatul școlii, cu numărul de înregistrare consemnat pe coperta </a:t>
                      </a:r>
                    </a:p>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proiectului (nr. de înregistrare până la data de 1 mai 2017)</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11"/>
                  </a:ext>
                </a:extLst>
              </a:tr>
              <a:tr h="452879">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12</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Anexa la fiecare proiect a referatului individual întocmit de profesorul îndrumător, încheiat cu calificativul </a:t>
                      </a:r>
                    </a:p>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Admis/Respins</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12"/>
                  </a:ext>
                </a:extLst>
              </a:tr>
              <a:tr h="400502">
                <a:tc>
                  <a:txBody>
                    <a:bodyPr/>
                    <a:lstStyle/>
                    <a:p>
                      <a:pPr algn="ct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13</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tc>
                  <a:txBody>
                    <a:bodyPr/>
                    <a:lstStyle/>
                    <a:p>
                      <a:pPr>
                        <a:lnSpc>
                          <a:spcPct val="107000"/>
                        </a:lnSpc>
                        <a:spcAft>
                          <a:spcPts val="0"/>
                        </a:spcAft>
                        <a:tabLst>
                          <a:tab pos="391795" algn="l"/>
                        </a:tabLst>
                      </a:pPr>
                      <a:r>
                        <a:rPr lang="ro-RO" sz="1400" dirty="0">
                          <a:effectLst/>
                          <a:latin typeface="Tahoma" panose="020B0604030504040204" pitchFamily="34" charset="0"/>
                          <a:ea typeface="Tahoma" panose="020B0604030504040204" pitchFamily="34" charset="0"/>
                          <a:cs typeface="Tahoma" panose="020B0604030504040204" pitchFamily="34" charset="0"/>
                        </a:rPr>
                        <a:t>Raportul comisiei asupra modului de desfășurare a examenului (conform anexei din metodologie)</a:t>
                      </a:r>
                      <a:endParaRPr lang="hu-HU" sz="1400" dirty="0">
                        <a:effectLst/>
                        <a:latin typeface="Tahoma" panose="020B0604030504040204" pitchFamily="34" charset="0"/>
                        <a:ea typeface="Tahoma" panose="020B0604030504040204" pitchFamily="34" charset="0"/>
                        <a:cs typeface="Tahoma" panose="020B0604030504040204" pitchFamily="34" charset="0"/>
                      </a:endParaRPr>
                    </a:p>
                  </a:txBody>
                  <a:tcPr marL="47356" marR="47356" marT="0" marB="0" anchor="ctr"/>
                </a:tc>
                <a:extLst>
                  <a:ext uri="{0D108BD9-81ED-4DB2-BD59-A6C34878D82A}">
                    <a16:rowId xmlns:a16="http://schemas.microsoft.com/office/drawing/2014/main" xmlns="" val="10013"/>
                  </a:ext>
                </a:extLst>
              </a:tr>
            </a:tbl>
          </a:graphicData>
        </a:graphic>
      </p:graphicFrame>
      <p:sp>
        <p:nvSpPr>
          <p:cNvPr id="59394" name="Rectangle 2"/>
          <p:cNvSpPr>
            <a:spLocks noGrp="1" noChangeArrowheads="1"/>
          </p:cNvSpPr>
          <p:nvPr>
            <p:ph type="title"/>
          </p:nvPr>
        </p:nvSpPr>
        <p:spPr>
          <a:xfrm>
            <a:off x="381000" y="96078"/>
            <a:ext cx="8610600" cy="742122"/>
          </a:xfrm>
        </p:spPr>
        <p:txBody>
          <a:bodyPr/>
          <a:lstStyle/>
          <a:p>
            <a:pPr algn="ctr"/>
            <a:r>
              <a:rPr lang="ro-RO" altLang="ro-RO" sz="2400" dirty="0">
                <a:solidFill>
                  <a:schemeClr val="tx2">
                    <a:lumMod val="60000"/>
                    <a:lumOff val="40000"/>
                  </a:schemeClr>
                </a:solidFill>
                <a:latin typeface="Tahoma" pitchFamily="34" charset="0"/>
              </a:rPr>
              <a:t>II.5. </a:t>
            </a:r>
            <a:r>
              <a:rPr lang="ro-RO" sz="2400" dirty="0">
                <a:solidFill>
                  <a:schemeClr val="tx2">
                    <a:lumMod val="60000"/>
                    <a:lumOff val="40000"/>
                  </a:schemeClr>
                </a:solidFill>
                <a:latin typeface="Tahoma" pitchFamily="34" charset="0"/>
              </a:rPr>
              <a:t>EXAMENUL DE ATESTARE A COMPETENŢELOR </a:t>
            </a:r>
            <a:br>
              <a:rPr lang="ro-RO" sz="2400" dirty="0">
                <a:solidFill>
                  <a:schemeClr val="tx2">
                    <a:lumMod val="60000"/>
                    <a:lumOff val="40000"/>
                  </a:schemeClr>
                </a:solidFill>
                <a:latin typeface="Tahoma" pitchFamily="34" charset="0"/>
              </a:rPr>
            </a:br>
            <a:r>
              <a:rPr lang="ro-RO" sz="2400" dirty="0">
                <a:solidFill>
                  <a:schemeClr val="tx2">
                    <a:lumMod val="60000"/>
                    <a:lumOff val="40000"/>
                  </a:schemeClr>
                </a:solidFill>
                <a:latin typeface="Tahoma" pitchFamily="34" charset="0"/>
              </a:rPr>
              <a:t>PROFESIONALE – 2017 </a:t>
            </a:r>
            <a:endParaRPr lang="en-US" altLang="ro-RO" sz="2400" b="1" dirty="0">
              <a:solidFill>
                <a:schemeClr val="tx2">
                  <a:lumMod val="60000"/>
                  <a:lumOff val="40000"/>
                </a:schemeClr>
              </a:solidFill>
              <a:latin typeface="Tahoma" pitchFamily="34" charset="0"/>
            </a:endParaRP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53</a:t>
            </a:fld>
            <a:endParaRPr lang="ro-RO"/>
          </a:p>
        </p:txBody>
      </p:sp>
      <p:sp>
        <p:nvSpPr>
          <p:cNvPr id="6" name="AutoShape 5">
            <a:hlinkClick r:id="rId2" action="ppaction://hlinksldjump"/>
          </p:cNvPr>
          <p:cNvSpPr>
            <a:spLocks noChangeArrowheads="1"/>
          </p:cNvSpPr>
          <p:nvPr/>
        </p:nvSpPr>
        <p:spPr bwMode="auto">
          <a:xfrm rot="10800000">
            <a:off x="9175750" y="6096000"/>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211742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279516"/>
            <a:ext cx="9163050" cy="762000"/>
          </a:xfrm>
        </p:spPr>
        <p:txBody>
          <a:bodyPr/>
          <a:lstStyle/>
          <a:p>
            <a:pPr algn="ctr" eaLnBrk="1" hangingPunct="1"/>
            <a:r>
              <a:rPr lang="ro-RO" altLang="ro-RO" sz="2800" dirty="0">
                <a:solidFill>
                  <a:schemeClr val="tx2">
                    <a:lumMod val="60000"/>
                    <a:lumOff val="40000"/>
                  </a:schemeClr>
                </a:solidFill>
                <a:latin typeface="Tahoma" pitchFamily="34" charset="0"/>
              </a:rPr>
              <a:t>IV.1</a:t>
            </a:r>
            <a:r>
              <a:rPr lang="ro-RO" altLang="ro-RO" sz="2800" b="1" dirty="0">
                <a:solidFill>
                  <a:schemeClr val="tx2">
                    <a:lumMod val="60000"/>
                    <a:lumOff val="40000"/>
                  </a:schemeClr>
                </a:solidFill>
                <a:latin typeface="Tahoma" pitchFamily="34" charset="0"/>
              </a:rPr>
              <a:t>. PORTOFOLIUL CADRULUI DIDACTIC </a:t>
            </a:r>
            <a:endParaRPr lang="en-US" altLang="ro-RO" sz="2800" b="1" dirty="0">
              <a:solidFill>
                <a:schemeClr val="tx2">
                  <a:lumMod val="60000"/>
                  <a:lumOff val="40000"/>
                </a:schemeClr>
              </a:solidFill>
              <a:latin typeface="Tahoma" pitchFamily="34" charset="0"/>
            </a:endParaRPr>
          </a:p>
        </p:txBody>
      </p:sp>
      <p:sp>
        <p:nvSpPr>
          <p:cNvPr id="8" name="Content Placeholder 2"/>
          <p:cNvSpPr>
            <a:spLocks noGrp="1"/>
          </p:cNvSpPr>
          <p:nvPr>
            <p:ph idx="1"/>
          </p:nvPr>
        </p:nvSpPr>
        <p:spPr>
          <a:xfrm>
            <a:off x="200024" y="1198679"/>
            <a:ext cx="9705976" cy="5280859"/>
          </a:xfrm>
        </p:spPr>
        <p:txBody>
          <a:bodyPr>
            <a:noAutofit/>
          </a:bodyPr>
          <a:lstStyle/>
          <a:p>
            <a:pPr eaLnBrk="1" hangingPunct="1">
              <a:spcBef>
                <a:spcPts val="600"/>
              </a:spcBef>
              <a:buFont typeface="Arial" pitchFamily="34" charset="0"/>
              <a:buNone/>
            </a:pPr>
            <a:r>
              <a:rPr lang="ro-RO" sz="2000" dirty="0">
                <a:solidFill>
                  <a:schemeClr val="accent6">
                    <a:lumMod val="75000"/>
                  </a:schemeClr>
                </a:solidFill>
                <a:effectLst>
                  <a:outerShdw blurRad="38100" dist="38100" dir="2700000" algn="tl">
                    <a:srgbClr val="C0C0C0"/>
                  </a:outerShdw>
                </a:effectLst>
                <a:latin typeface="Tahoma" pitchFamily="34" charset="0"/>
              </a:rPr>
              <a:t>A.</a:t>
            </a:r>
            <a:r>
              <a:rPr lang="it-IT" sz="2000" dirty="0">
                <a:solidFill>
                  <a:schemeClr val="accent6">
                    <a:lumMod val="75000"/>
                  </a:schemeClr>
                </a:solidFill>
                <a:effectLst>
                  <a:outerShdw blurRad="38100" dist="38100" dir="2700000" algn="tl">
                    <a:srgbClr val="C0C0C0"/>
                  </a:outerShdw>
                </a:effectLst>
                <a:latin typeface="Tahoma" pitchFamily="34" charset="0"/>
              </a:rPr>
              <a:t> </a:t>
            </a:r>
            <a:r>
              <a:rPr lang="it-IT" sz="2000" b="1" dirty="0">
                <a:solidFill>
                  <a:schemeClr val="accent6">
                    <a:lumMod val="75000"/>
                  </a:schemeClr>
                </a:solidFill>
                <a:latin typeface="Tahoma" pitchFamily="34" charset="0"/>
              </a:rPr>
              <a:t>Proiectare / evidenţă/ evaluare</a:t>
            </a:r>
            <a:endParaRPr lang="ro-RO" sz="2000" b="1" u="sng" dirty="0">
              <a:solidFill>
                <a:schemeClr val="accent6">
                  <a:lumMod val="75000"/>
                </a:schemeClr>
              </a:solidFill>
              <a:latin typeface="Tahoma" pitchFamily="34" charset="0"/>
            </a:endParaRPr>
          </a:p>
          <a:p>
            <a:pPr lvl="1" eaLnBrk="1" hangingPunct="1">
              <a:spcBef>
                <a:spcPts val="600"/>
              </a:spcBef>
              <a:buFont typeface="Arial" pitchFamily="34" charset="0"/>
              <a:buNone/>
            </a:pPr>
            <a:r>
              <a:rPr lang="ro-RO" sz="2000" dirty="0">
                <a:latin typeface="Tahoma" pitchFamily="34" charset="0"/>
              </a:rPr>
              <a:t>A.1. </a:t>
            </a:r>
            <a:r>
              <a:rPr lang="en-US" sz="2000" dirty="0" err="1">
                <a:latin typeface="Tahoma" pitchFamily="34" charset="0"/>
              </a:rPr>
              <a:t>Proiectare</a:t>
            </a:r>
            <a:r>
              <a:rPr lang="ro-RO" sz="2000" dirty="0">
                <a:latin typeface="Tahoma" pitchFamily="34" charset="0"/>
              </a:rPr>
              <a:t>:</a:t>
            </a:r>
          </a:p>
          <a:p>
            <a:pPr lvl="1" eaLnBrk="1" hangingPunct="1">
              <a:spcBef>
                <a:spcPts val="600"/>
              </a:spcBef>
              <a:buNone/>
            </a:pPr>
            <a:r>
              <a:rPr lang="ro-RO" sz="2000" dirty="0">
                <a:latin typeface="Tahoma" pitchFamily="34" charset="0"/>
              </a:rPr>
              <a:t>A.2. </a:t>
            </a:r>
            <a:r>
              <a:rPr lang="en-US" sz="2000" dirty="0" err="1">
                <a:latin typeface="Tahoma" pitchFamily="34" charset="0"/>
              </a:rPr>
              <a:t>Evidenţă</a:t>
            </a:r>
            <a:r>
              <a:rPr lang="ro-RO" sz="2000" dirty="0">
                <a:latin typeface="Tahoma" pitchFamily="34" charset="0"/>
              </a:rPr>
              <a:t>:</a:t>
            </a:r>
          </a:p>
          <a:p>
            <a:pPr lvl="1" eaLnBrk="1" hangingPunct="1">
              <a:spcBef>
                <a:spcPts val="600"/>
              </a:spcBef>
              <a:buFont typeface="Arial" pitchFamily="34" charset="0"/>
              <a:buNone/>
            </a:pPr>
            <a:r>
              <a:rPr lang="ro-RO" sz="2000" dirty="0">
                <a:latin typeface="Tahoma" pitchFamily="34" charset="0"/>
              </a:rPr>
              <a:t>A.3. </a:t>
            </a:r>
            <a:r>
              <a:rPr lang="it-IT" sz="2000" dirty="0">
                <a:latin typeface="Tahoma" pitchFamily="34" charset="0"/>
              </a:rPr>
              <a:t>Instrumente de evaluare şi notare</a:t>
            </a:r>
            <a:r>
              <a:rPr lang="ro-RO" sz="2000" dirty="0">
                <a:latin typeface="Tahoma" pitchFamily="34" charset="0"/>
              </a:rPr>
              <a:t>:</a:t>
            </a:r>
            <a:endParaRPr lang="it-IT" sz="2000" dirty="0">
              <a:latin typeface="Tahoma" pitchFamily="34" charset="0"/>
            </a:endParaRPr>
          </a:p>
          <a:p>
            <a:pPr lvl="1" eaLnBrk="1" hangingPunct="1">
              <a:spcBef>
                <a:spcPts val="600"/>
              </a:spcBef>
              <a:buFont typeface="Arial" pitchFamily="34" charset="0"/>
              <a:buNone/>
            </a:pPr>
            <a:r>
              <a:rPr lang="ro-RO" sz="2000" dirty="0">
                <a:latin typeface="Tahoma" pitchFamily="34" charset="0"/>
              </a:rPr>
              <a:t>A.4.</a:t>
            </a:r>
            <a:r>
              <a:rPr lang="en-US" sz="2000" dirty="0">
                <a:latin typeface="Tahoma" pitchFamily="34" charset="0"/>
              </a:rPr>
              <a:t> </a:t>
            </a:r>
            <a:r>
              <a:rPr lang="en-US" sz="2000" dirty="0" err="1">
                <a:latin typeface="Tahoma" pitchFamily="34" charset="0"/>
              </a:rPr>
              <a:t>Resurse</a:t>
            </a:r>
            <a:r>
              <a:rPr lang="en-US" sz="2000" dirty="0">
                <a:latin typeface="Tahoma" pitchFamily="34" charset="0"/>
              </a:rPr>
              <a:t> </a:t>
            </a:r>
            <a:r>
              <a:rPr lang="en-US" sz="2000" dirty="0" err="1">
                <a:latin typeface="Tahoma" pitchFamily="34" charset="0"/>
              </a:rPr>
              <a:t>materiale</a:t>
            </a:r>
            <a:r>
              <a:rPr lang="en-US" sz="2000" dirty="0">
                <a:latin typeface="Tahoma" pitchFamily="34" charset="0"/>
              </a:rPr>
              <a:t> </a:t>
            </a:r>
            <a:r>
              <a:rPr lang="en-US" sz="2000" dirty="0" err="1">
                <a:latin typeface="Tahoma" pitchFamily="34" charset="0"/>
              </a:rPr>
              <a:t>proprii</a:t>
            </a:r>
            <a:r>
              <a:rPr lang="ro-RO" sz="2000" dirty="0">
                <a:latin typeface="Tahoma" pitchFamily="34" charset="0"/>
              </a:rPr>
              <a:t>:</a:t>
            </a:r>
          </a:p>
          <a:p>
            <a:pPr lvl="1" eaLnBrk="1" hangingPunct="1">
              <a:spcBef>
                <a:spcPts val="600"/>
              </a:spcBef>
              <a:buFont typeface="Arial" pitchFamily="34" charset="0"/>
              <a:buNone/>
            </a:pPr>
            <a:r>
              <a:rPr lang="ro-RO" sz="2000" dirty="0">
                <a:latin typeface="Tahoma" pitchFamily="34" charset="0"/>
              </a:rPr>
              <a:t>A.5. </a:t>
            </a:r>
            <a:r>
              <a:rPr lang="en-US" sz="2000" dirty="0" err="1">
                <a:latin typeface="Tahoma" pitchFamily="34" charset="0"/>
              </a:rPr>
              <a:t>Documente</a:t>
            </a:r>
            <a:r>
              <a:rPr lang="en-US" sz="2000" dirty="0">
                <a:latin typeface="Tahoma" pitchFamily="34" charset="0"/>
              </a:rPr>
              <a:t> </a:t>
            </a:r>
            <a:r>
              <a:rPr lang="en-US" sz="2000" dirty="0" err="1">
                <a:latin typeface="Tahoma" pitchFamily="34" charset="0"/>
              </a:rPr>
              <a:t>curriculare</a:t>
            </a:r>
            <a:r>
              <a:rPr lang="en-US" sz="2000" dirty="0">
                <a:latin typeface="Tahoma" pitchFamily="34" charset="0"/>
              </a:rPr>
              <a:t> </a:t>
            </a:r>
            <a:r>
              <a:rPr lang="en-US" sz="2000" dirty="0" err="1">
                <a:latin typeface="Tahoma" pitchFamily="34" charset="0"/>
              </a:rPr>
              <a:t>necesare</a:t>
            </a:r>
            <a:r>
              <a:rPr lang="ro-RO" sz="2000" dirty="0">
                <a:latin typeface="Tahoma" pitchFamily="34" charset="0"/>
              </a:rPr>
              <a:t>:</a:t>
            </a:r>
            <a:endParaRPr lang="en-US" sz="2000" dirty="0">
              <a:latin typeface="Tahoma" pitchFamily="34" charset="0"/>
            </a:endParaRPr>
          </a:p>
          <a:p>
            <a:pPr lvl="1" eaLnBrk="1" hangingPunct="1">
              <a:spcBef>
                <a:spcPts val="600"/>
              </a:spcBef>
              <a:buFont typeface="Arial" pitchFamily="34" charset="0"/>
              <a:buNone/>
            </a:pPr>
            <a:r>
              <a:rPr lang="ro-RO" sz="2000" dirty="0">
                <a:latin typeface="Tahoma" pitchFamily="34" charset="0"/>
              </a:rPr>
              <a:t>A.6. </a:t>
            </a:r>
            <a:r>
              <a:rPr lang="en-US" sz="2000" dirty="0" err="1">
                <a:latin typeface="Tahoma" pitchFamily="34" charset="0"/>
              </a:rPr>
              <a:t>Activitati</a:t>
            </a:r>
            <a:r>
              <a:rPr lang="en-US" sz="2000" dirty="0">
                <a:latin typeface="Tahoma" pitchFamily="34" charset="0"/>
              </a:rPr>
              <a:t> extracurriculare </a:t>
            </a:r>
            <a:r>
              <a:rPr lang="en-US" sz="2000" dirty="0" err="1">
                <a:latin typeface="Tahoma" pitchFamily="34" charset="0"/>
              </a:rPr>
              <a:t>desfăşurate</a:t>
            </a:r>
            <a:r>
              <a:rPr lang="en-US" sz="2000" dirty="0">
                <a:latin typeface="Tahoma" pitchFamily="34" charset="0"/>
              </a:rPr>
              <a:t>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cadrul</a:t>
            </a:r>
            <a:r>
              <a:rPr lang="ro-RO" sz="2000" dirty="0">
                <a:latin typeface="Tahoma" pitchFamily="34" charset="0"/>
              </a:rPr>
              <a:t> </a:t>
            </a:r>
            <a:r>
              <a:rPr lang="en-US" sz="2000" dirty="0" err="1">
                <a:latin typeface="Tahoma" pitchFamily="34" charset="0"/>
              </a:rPr>
              <a:t>specialităţii</a:t>
            </a:r>
            <a:r>
              <a:rPr lang="ro-RO" sz="1800" b="1" dirty="0">
                <a:latin typeface="Tahoma" pitchFamily="34" charset="0"/>
              </a:rPr>
              <a:t>:</a:t>
            </a:r>
          </a:p>
          <a:p>
            <a:pPr lvl="1" eaLnBrk="1" hangingPunct="1">
              <a:spcBef>
                <a:spcPts val="600"/>
              </a:spcBef>
              <a:buFont typeface="Arial" pitchFamily="34" charset="0"/>
              <a:buNone/>
            </a:pPr>
            <a:endParaRPr lang="ro-RO" sz="500" b="1" dirty="0">
              <a:latin typeface="Tahoma" pitchFamily="34" charset="0"/>
            </a:endParaRPr>
          </a:p>
          <a:p>
            <a:pPr eaLnBrk="1" hangingPunct="1">
              <a:spcBef>
                <a:spcPts val="600"/>
              </a:spcBef>
              <a:buNone/>
            </a:pPr>
            <a:r>
              <a:rPr lang="ro-RO" sz="2000" b="1" dirty="0">
                <a:solidFill>
                  <a:schemeClr val="accent6">
                    <a:lumMod val="75000"/>
                  </a:schemeClr>
                </a:solidFill>
                <a:effectLst>
                  <a:outerShdw blurRad="38100" dist="38100" dir="2700000" algn="tl">
                    <a:srgbClr val="C0C0C0"/>
                  </a:outerShdw>
                </a:effectLst>
                <a:latin typeface="Tahoma" pitchFamily="34" charset="0"/>
              </a:rPr>
              <a:t>B.</a:t>
            </a:r>
            <a:r>
              <a:rPr lang="it-IT" sz="2000" b="1" dirty="0">
                <a:solidFill>
                  <a:schemeClr val="accent6">
                    <a:lumMod val="75000"/>
                  </a:schemeClr>
                </a:solidFill>
                <a:effectLst>
                  <a:outerShdw blurRad="38100" dist="38100" dir="2700000" algn="tl">
                    <a:srgbClr val="C0C0C0"/>
                  </a:outerShdw>
                </a:effectLst>
                <a:latin typeface="Tahoma" pitchFamily="34" charset="0"/>
              </a:rPr>
              <a:t> </a:t>
            </a:r>
            <a:r>
              <a:rPr lang="it-IT" sz="2000" b="1" dirty="0">
                <a:solidFill>
                  <a:schemeClr val="accent6">
                    <a:lumMod val="75000"/>
                  </a:schemeClr>
                </a:solidFill>
                <a:latin typeface="Tahoma" pitchFamily="34" charset="0"/>
              </a:rPr>
              <a:t>Dezvoltare profesională şi  carieră</a:t>
            </a:r>
            <a:endParaRPr lang="ro-RO" sz="2000" b="1" dirty="0">
              <a:solidFill>
                <a:schemeClr val="accent6">
                  <a:lumMod val="75000"/>
                </a:schemeClr>
              </a:solidFill>
              <a:latin typeface="Tahoma" pitchFamily="34" charset="0"/>
            </a:endParaRPr>
          </a:p>
          <a:p>
            <a:pPr lvl="1" eaLnBrk="1" hangingPunct="1">
              <a:spcBef>
                <a:spcPts val="600"/>
              </a:spcBef>
              <a:buFont typeface="Arial" pitchFamily="34" charset="0"/>
              <a:buNone/>
            </a:pPr>
            <a:r>
              <a:rPr lang="ro-RO" sz="2000" dirty="0">
                <a:latin typeface="Tahoma" pitchFamily="34" charset="0"/>
              </a:rPr>
              <a:t>B.1. </a:t>
            </a:r>
            <a:r>
              <a:rPr lang="en-US" sz="2000" dirty="0" err="1">
                <a:latin typeface="Tahoma" pitchFamily="34" charset="0"/>
              </a:rPr>
              <a:t>Perfecţionare</a:t>
            </a:r>
            <a:r>
              <a:rPr lang="en-US" sz="2000" dirty="0">
                <a:latin typeface="Tahoma" pitchFamily="34" charset="0"/>
              </a:rPr>
              <a:t> </a:t>
            </a:r>
            <a:r>
              <a:rPr lang="en-US" sz="2000" dirty="0" err="1">
                <a:latin typeface="Tahoma" pitchFamily="34" charset="0"/>
              </a:rPr>
              <a:t>metodică</a:t>
            </a:r>
            <a:r>
              <a:rPr lang="ro-RO" sz="2000" dirty="0">
                <a:latin typeface="Tahoma" pitchFamily="34" charset="0"/>
              </a:rPr>
              <a:t>:</a:t>
            </a:r>
            <a:endParaRPr lang="en-US" sz="2000" dirty="0">
              <a:latin typeface="Tahoma" pitchFamily="34" charset="0"/>
            </a:endParaRPr>
          </a:p>
          <a:p>
            <a:pPr lvl="1" eaLnBrk="1" hangingPunct="1">
              <a:spcBef>
                <a:spcPts val="600"/>
              </a:spcBef>
              <a:buFont typeface="Arial" pitchFamily="34" charset="0"/>
              <a:buNone/>
            </a:pPr>
            <a:r>
              <a:rPr lang="ro-RO" sz="2000" dirty="0">
                <a:latin typeface="Tahoma" pitchFamily="34" charset="0"/>
              </a:rPr>
              <a:t>B.</a:t>
            </a:r>
            <a:r>
              <a:rPr lang="en-US" sz="2000" dirty="0">
                <a:latin typeface="Tahoma" pitchFamily="34" charset="0"/>
              </a:rPr>
              <a:t>2</a:t>
            </a:r>
            <a:r>
              <a:rPr lang="ro-RO" sz="2000" dirty="0">
                <a:latin typeface="Tahoma" pitchFamily="34" charset="0"/>
              </a:rPr>
              <a:t>. </a:t>
            </a:r>
            <a:r>
              <a:rPr lang="en-US" sz="2000" dirty="0" err="1">
                <a:latin typeface="Tahoma" pitchFamily="34" charset="0"/>
              </a:rPr>
              <a:t>Activitate</a:t>
            </a:r>
            <a:r>
              <a:rPr lang="en-US" sz="2000" dirty="0">
                <a:latin typeface="Tahoma" pitchFamily="34" charset="0"/>
              </a:rPr>
              <a:t> </a:t>
            </a:r>
            <a:r>
              <a:rPr lang="en-US" sz="2000" dirty="0" err="1">
                <a:latin typeface="Tahoma" pitchFamily="34" charset="0"/>
              </a:rPr>
              <a:t>publicistică</a:t>
            </a:r>
            <a:r>
              <a:rPr lang="ro-RO" sz="2000" dirty="0">
                <a:latin typeface="Tahoma" pitchFamily="34" charset="0"/>
              </a:rPr>
              <a:t>:</a:t>
            </a:r>
          </a:p>
          <a:p>
            <a:pPr lvl="1" eaLnBrk="1" hangingPunct="1">
              <a:spcBef>
                <a:spcPts val="600"/>
              </a:spcBef>
              <a:buNone/>
            </a:pPr>
            <a:r>
              <a:rPr lang="ro-RO" sz="2000" dirty="0">
                <a:latin typeface="Tahoma" pitchFamily="34" charset="0"/>
              </a:rPr>
              <a:t>B.</a:t>
            </a:r>
            <a:r>
              <a:rPr lang="en-US" sz="2000" dirty="0">
                <a:latin typeface="Tahoma" pitchFamily="34" charset="0"/>
              </a:rPr>
              <a:t>3</a:t>
            </a:r>
            <a:r>
              <a:rPr lang="ro-RO" sz="2000" dirty="0">
                <a:latin typeface="Tahoma" pitchFamily="34" charset="0"/>
              </a:rPr>
              <a:t>. </a:t>
            </a:r>
            <a:r>
              <a:rPr lang="en-US" sz="2000" dirty="0" err="1">
                <a:latin typeface="Tahoma" pitchFamily="34" charset="0"/>
              </a:rPr>
              <a:t>Documente</a:t>
            </a:r>
            <a:r>
              <a:rPr lang="en-US" sz="2000" dirty="0">
                <a:latin typeface="Tahoma" pitchFamily="34" charset="0"/>
              </a:rPr>
              <a:t> </a:t>
            </a:r>
            <a:r>
              <a:rPr lang="en-US" sz="2000" dirty="0" err="1">
                <a:latin typeface="Tahoma" pitchFamily="34" charset="0"/>
              </a:rPr>
              <a:t>privind</a:t>
            </a:r>
            <a:r>
              <a:rPr lang="en-US" sz="2000" dirty="0">
                <a:latin typeface="Tahoma" pitchFamily="34" charset="0"/>
              </a:rPr>
              <a:t> </a:t>
            </a:r>
            <a:r>
              <a:rPr lang="en-US" sz="2000" dirty="0" err="1">
                <a:latin typeface="Tahoma" pitchFamily="34" charset="0"/>
              </a:rPr>
              <a:t>calitatea</a:t>
            </a:r>
            <a:r>
              <a:rPr lang="en-US" sz="2000" dirty="0">
                <a:latin typeface="Tahoma" pitchFamily="34" charset="0"/>
              </a:rPr>
              <a:t> de:</a:t>
            </a:r>
            <a:r>
              <a:rPr lang="ro-RO" sz="2000" dirty="0">
                <a:latin typeface="Tahoma" pitchFamily="34" charset="0"/>
              </a:rPr>
              <a:t> mentor, formator, membru în comisii etc.</a:t>
            </a:r>
          </a:p>
          <a:p>
            <a:pPr lvl="1" eaLnBrk="1" hangingPunct="1">
              <a:spcBef>
                <a:spcPts val="600"/>
              </a:spcBef>
              <a:buNone/>
            </a:pPr>
            <a:r>
              <a:rPr lang="ro-RO" sz="2000" dirty="0">
                <a:latin typeface="Tahoma" pitchFamily="34" charset="0"/>
              </a:rPr>
              <a:t>B.</a:t>
            </a:r>
            <a:r>
              <a:rPr lang="en-US" sz="2000" dirty="0">
                <a:latin typeface="Tahoma" pitchFamily="34" charset="0"/>
              </a:rPr>
              <a:t>4</a:t>
            </a:r>
            <a:r>
              <a:rPr lang="ro-RO" sz="2000" dirty="0">
                <a:latin typeface="Tahoma" pitchFamily="34" charset="0"/>
              </a:rPr>
              <a:t>. </a:t>
            </a:r>
            <a:r>
              <a:rPr lang="en-US" sz="2000" dirty="0" err="1">
                <a:latin typeface="Tahoma" pitchFamily="34" charset="0"/>
              </a:rPr>
              <a:t>Participarea</a:t>
            </a:r>
            <a:r>
              <a:rPr lang="en-US" sz="2000" dirty="0">
                <a:latin typeface="Tahoma" pitchFamily="34" charset="0"/>
              </a:rPr>
              <a:t> la </a:t>
            </a:r>
            <a:r>
              <a:rPr lang="en-US" sz="2000" dirty="0" err="1">
                <a:latin typeface="Tahoma" pitchFamily="34" charset="0"/>
              </a:rPr>
              <a:t>proiecte</a:t>
            </a:r>
            <a:r>
              <a:rPr lang="en-US" sz="2000" dirty="0">
                <a:latin typeface="Tahoma" pitchFamily="34" charset="0"/>
              </a:rPr>
              <a:t> </a:t>
            </a:r>
            <a:r>
              <a:rPr lang="en-US" sz="2000" dirty="0" err="1">
                <a:latin typeface="Tahoma" pitchFamily="34" charset="0"/>
              </a:rPr>
              <a:t>şi</a:t>
            </a:r>
            <a:r>
              <a:rPr lang="en-US" sz="2000" dirty="0">
                <a:latin typeface="Tahoma" pitchFamily="34" charset="0"/>
              </a:rPr>
              <a:t> </a:t>
            </a:r>
            <a:r>
              <a:rPr lang="en-US" sz="2000" dirty="0" err="1">
                <a:latin typeface="Tahoma" pitchFamily="34" charset="0"/>
              </a:rPr>
              <a:t>parteneriate</a:t>
            </a:r>
            <a:r>
              <a:rPr lang="ro-RO" sz="2000" dirty="0">
                <a:latin typeface="Tahoma" pitchFamily="34" charset="0"/>
              </a:rPr>
              <a:t>:</a:t>
            </a:r>
            <a:endParaRPr lang="en-US" sz="2000" dirty="0">
              <a:latin typeface="Tahoma" pitchFamily="34" charset="0"/>
            </a:endParaRPr>
          </a:p>
          <a:p>
            <a:pPr lvl="1" eaLnBrk="1" hangingPunct="1">
              <a:spcBef>
                <a:spcPts val="600"/>
              </a:spcBef>
              <a:buNone/>
            </a:pPr>
            <a:r>
              <a:rPr lang="ro-RO" sz="2000" dirty="0">
                <a:latin typeface="Tahoma" pitchFamily="34" charset="0"/>
              </a:rPr>
              <a:t>B.</a:t>
            </a:r>
            <a:r>
              <a:rPr lang="en-US" sz="2000" dirty="0">
                <a:latin typeface="Tahoma" pitchFamily="34" charset="0"/>
              </a:rPr>
              <a:t>5</a:t>
            </a:r>
            <a:r>
              <a:rPr lang="ro-RO" sz="2000" dirty="0">
                <a:latin typeface="Tahoma" pitchFamily="34" charset="0"/>
              </a:rPr>
              <a:t>.</a:t>
            </a:r>
            <a:r>
              <a:rPr lang="en-US" sz="2000" dirty="0">
                <a:latin typeface="Tahoma" pitchFamily="34" charset="0"/>
              </a:rPr>
              <a:t> </a:t>
            </a:r>
            <a:r>
              <a:rPr lang="en-US" sz="2000" dirty="0" err="1">
                <a:latin typeface="Tahoma" pitchFamily="34" charset="0"/>
              </a:rPr>
              <a:t>Premii</a:t>
            </a:r>
            <a:r>
              <a:rPr lang="en-US" sz="2000" dirty="0">
                <a:latin typeface="Tahoma" pitchFamily="34" charset="0"/>
              </a:rPr>
              <a:t> </a:t>
            </a:r>
            <a:r>
              <a:rPr lang="en-US" sz="2000" dirty="0" err="1">
                <a:latin typeface="Tahoma" pitchFamily="34" charset="0"/>
              </a:rPr>
              <a:t>şi</a:t>
            </a:r>
            <a:r>
              <a:rPr lang="en-US" sz="2000" dirty="0">
                <a:latin typeface="Tahoma" pitchFamily="34" charset="0"/>
              </a:rPr>
              <a:t> recompense</a:t>
            </a:r>
            <a:r>
              <a:rPr lang="ro-RO" sz="2000" dirty="0">
                <a:latin typeface="Tahoma" pitchFamily="34" charset="0"/>
              </a:rPr>
              <a:t>:</a:t>
            </a:r>
            <a:endParaRPr lang="en-US" sz="2000" u="sng" dirty="0">
              <a:solidFill>
                <a:srgbClr val="FFC000"/>
              </a:solidFill>
              <a:latin typeface="Tahoma" pitchFamily="34" charset="0"/>
            </a:endParaRPr>
          </a:p>
          <a:p>
            <a:pPr eaLnBrk="1" hangingPunct="1">
              <a:spcBef>
                <a:spcPts val="600"/>
              </a:spcBef>
              <a:buFont typeface="Arial" pitchFamily="34" charset="0"/>
              <a:buNone/>
            </a:pPr>
            <a:endParaRPr lang="en-US" sz="1600" u="sng" dirty="0">
              <a:solidFill>
                <a:srgbClr val="FFC000"/>
              </a:solidFill>
              <a:latin typeface="Tahoma" pitchFamily="34" charset="0"/>
            </a:endParaRPr>
          </a:p>
          <a:p>
            <a:pPr eaLnBrk="1" hangingPunct="1">
              <a:spcBef>
                <a:spcPts val="600"/>
              </a:spcBef>
              <a:buNone/>
            </a:pPr>
            <a:r>
              <a:rPr lang="it-IT" sz="1600" dirty="0">
                <a:solidFill>
                  <a:srgbClr val="FFC000"/>
                </a:solidFill>
                <a:latin typeface="Tahoma" pitchFamily="34" charset="0"/>
              </a:rPr>
              <a:t/>
            </a:r>
            <a:br>
              <a:rPr lang="it-IT" sz="1600" dirty="0">
                <a:solidFill>
                  <a:srgbClr val="FFC000"/>
                </a:solidFill>
                <a:latin typeface="Tahoma" pitchFamily="34" charset="0"/>
              </a:rPr>
            </a:br>
            <a:endParaRPr lang="en-US" sz="1600" b="1" dirty="0">
              <a:solidFill>
                <a:srgbClr val="FFC000"/>
              </a:solidFill>
            </a:endParaRPr>
          </a:p>
          <a:p>
            <a:pPr eaLnBrk="1" hangingPunct="1">
              <a:spcBef>
                <a:spcPts val="600"/>
              </a:spcBef>
              <a:buFont typeface="Arial" pitchFamily="34" charset="0"/>
              <a:buNone/>
            </a:pPr>
            <a:endParaRPr lang="en-US" sz="1600" b="1" u="sng" dirty="0">
              <a:solidFill>
                <a:srgbClr val="FFC000"/>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54</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8804666" y="6331901"/>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0" name="AutoShape 4">
            <a:hlinkClick r:id="rId3" action="ppaction://hlinksldjump"/>
          </p:cNvPr>
          <p:cNvSpPr>
            <a:spLocks noChangeArrowheads="1"/>
          </p:cNvSpPr>
          <p:nvPr/>
        </p:nvSpPr>
        <p:spPr bwMode="auto">
          <a:xfrm rot="10800000">
            <a:off x="685800" y="6414780"/>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199" y="1066800"/>
            <a:ext cx="8086725" cy="685800"/>
          </a:xfrm>
          <a:ln>
            <a:solidFill>
              <a:schemeClr val="tx1"/>
            </a:solidFill>
          </a:ln>
        </p:spPr>
        <p:txBody>
          <a:bodyPr>
            <a:noAutofit/>
          </a:bodyPr>
          <a:lstStyle/>
          <a:p>
            <a:pPr eaLnBrk="1" hangingPunct="1"/>
            <a:r>
              <a:rPr lang="it-IT" sz="2400" b="1" dirty="0">
                <a:solidFill>
                  <a:schemeClr val="accent6">
                    <a:lumMod val="75000"/>
                  </a:schemeClr>
                </a:solidFill>
                <a:latin typeface="Tahoma" pitchFamily="34" charset="0"/>
              </a:rPr>
              <a:t/>
            </a:r>
            <a:br>
              <a:rPr lang="it-IT" sz="2400" b="1" dirty="0">
                <a:solidFill>
                  <a:schemeClr val="accent6">
                    <a:lumMod val="75000"/>
                  </a:schemeClr>
                </a:solidFill>
                <a:latin typeface="Tahoma" pitchFamily="34" charset="0"/>
              </a:rPr>
            </a:br>
            <a:r>
              <a:rPr lang="ro-RO" sz="2400" dirty="0">
                <a:solidFill>
                  <a:schemeClr val="accent6">
                    <a:lumMod val="75000"/>
                  </a:schemeClr>
                </a:solidFill>
                <a:effectLst>
                  <a:outerShdw blurRad="38100" dist="38100" dir="2700000" algn="tl">
                    <a:srgbClr val="C0C0C0"/>
                  </a:outerShdw>
                </a:effectLst>
                <a:latin typeface="Tahoma" pitchFamily="34" charset="0"/>
              </a:rPr>
              <a:t>A.</a:t>
            </a:r>
            <a:r>
              <a:rPr lang="it-IT" sz="2400" dirty="0">
                <a:solidFill>
                  <a:schemeClr val="accent6">
                    <a:lumMod val="75000"/>
                  </a:schemeClr>
                </a:solidFill>
                <a:effectLst>
                  <a:outerShdw blurRad="38100" dist="38100" dir="2700000" algn="tl">
                    <a:srgbClr val="C0C0C0"/>
                  </a:outerShdw>
                </a:effectLst>
                <a:latin typeface="Tahoma" pitchFamily="34" charset="0"/>
              </a:rPr>
              <a:t> </a:t>
            </a:r>
            <a:r>
              <a:rPr lang="it-IT" sz="2400" b="1" dirty="0">
                <a:solidFill>
                  <a:schemeClr val="accent6">
                    <a:lumMod val="75000"/>
                  </a:schemeClr>
                </a:solidFill>
                <a:latin typeface="Tahoma" pitchFamily="34" charset="0"/>
              </a:rPr>
              <a:t>Proiectare / evidenţă/ evaluare</a:t>
            </a:r>
            <a:r>
              <a:rPr lang="it-IT" sz="2400" dirty="0">
                <a:solidFill>
                  <a:schemeClr val="accent6">
                    <a:lumMod val="75000"/>
                  </a:schemeClr>
                </a:solidFill>
                <a:latin typeface="Tahoma" pitchFamily="34" charset="0"/>
              </a:rPr>
              <a:t/>
            </a:r>
            <a:br>
              <a:rPr lang="it-IT" sz="2400" dirty="0">
                <a:solidFill>
                  <a:schemeClr val="accent6">
                    <a:lumMod val="75000"/>
                  </a:schemeClr>
                </a:solidFill>
                <a:latin typeface="Tahoma" pitchFamily="34" charset="0"/>
              </a:rPr>
            </a:br>
            <a:endParaRPr lang="en-US" sz="2400" b="1" dirty="0">
              <a:solidFill>
                <a:schemeClr val="accent6">
                  <a:lumMod val="75000"/>
                </a:schemeClr>
              </a:solidFill>
            </a:endParaRPr>
          </a:p>
        </p:txBody>
      </p:sp>
      <p:sp>
        <p:nvSpPr>
          <p:cNvPr id="8" name="Content Placeholder 2"/>
          <p:cNvSpPr>
            <a:spLocks noGrp="1"/>
          </p:cNvSpPr>
          <p:nvPr>
            <p:ph idx="1"/>
          </p:nvPr>
        </p:nvSpPr>
        <p:spPr>
          <a:xfrm>
            <a:off x="152400" y="2149284"/>
            <a:ext cx="9753600" cy="4237945"/>
          </a:xfrm>
        </p:spPr>
        <p:txBody>
          <a:bodyPr/>
          <a:lstStyle/>
          <a:p>
            <a:pPr eaLnBrk="1" hangingPunct="1">
              <a:buFont typeface="Arial" pitchFamily="34" charset="0"/>
              <a:buNone/>
            </a:pPr>
            <a:r>
              <a:rPr lang="ro-RO" sz="2400" b="1" u="sng" dirty="0">
                <a:solidFill>
                  <a:schemeClr val="accent6">
                    <a:lumMod val="75000"/>
                  </a:schemeClr>
                </a:solidFill>
                <a:latin typeface="Tahoma" pitchFamily="34" charset="0"/>
              </a:rPr>
              <a:t>A.1. </a:t>
            </a:r>
            <a:r>
              <a:rPr lang="en-US" sz="2400" b="1" u="sng" dirty="0" err="1">
                <a:solidFill>
                  <a:schemeClr val="accent6">
                    <a:lumMod val="75000"/>
                  </a:schemeClr>
                </a:solidFill>
                <a:latin typeface="Tahoma" pitchFamily="34" charset="0"/>
              </a:rPr>
              <a:t>Proiectare</a:t>
            </a:r>
            <a:r>
              <a:rPr lang="ro-RO" sz="2400" b="1" u="sng" dirty="0">
                <a:solidFill>
                  <a:schemeClr val="accent6">
                    <a:lumMod val="75000"/>
                  </a:schemeClr>
                </a:solidFill>
                <a:latin typeface="Tahoma" pitchFamily="34" charset="0"/>
              </a:rPr>
              <a:t>:</a:t>
            </a:r>
            <a:endParaRPr lang="en-US" sz="2400" b="1" u="sng" dirty="0">
              <a:solidFill>
                <a:schemeClr val="accent6">
                  <a:lumMod val="75000"/>
                </a:schemeClr>
              </a:solidFill>
              <a:latin typeface="Tahoma" pitchFamily="34" charset="0"/>
            </a:endParaRPr>
          </a:p>
          <a:p>
            <a:pPr marL="91440" indent="-91440" eaLnBrk="1" hangingPunct="1">
              <a:buFont typeface="Arial" pitchFamily="34" charset="0"/>
              <a:buNone/>
            </a:pPr>
            <a:r>
              <a:rPr lang="en-US" sz="2400" dirty="0">
                <a:latin typeface="Tahoma" pitchFamily="34" charset="0"/>
              </a:rPr>
              <a:t>•</a:t>
            </a:r>
            <a:r>
              <a:rPr lang="ro-RO" sz="2400" dirty="0">
                <a:latin typeface="Tahoma" pitchFamily="34" charset="0"/>
              </a:rPr>
              <a:t> </a:t>
            </a:r>
            <a:r>
              <a:rPr lang="en-US" sz="2400" dirty="0" err="1">
                <a:latin typeface="Tahoma" pitchFamily="34" charset="0"/>
              </a:rPr>
              <a:t>Planificare</a:t>
            </a:r>
            <a:r>
              <a:rPr lang="en-US" sz="2400" dirty="0">
                <a:latin typeface="Tahoma" pitchFamily="34" charset="0"/>
              </a:rPr>
              <a:t> </a:t>
            </a:r>
            <a:r>
              <a:rPr lang="en-US" sz="2400" dirty="0" err="1">
                <a:latin typeface="Tahoma" pitchFamily="34" charset="0"/>
              </a:rPr>
              <a:t>anuală</a:t>
            </a:r>
            <a:r>
              <a:rPr lang="en-US" sz="2400" dirty="0">
                <a:latin typeface="Tahoma" pitchFamily="34" charset="0"/>
              </a:rPr>
              <a:t>;</a:t>
            </a:r>
          </a:p>
          <a:p>
            <a:pPr marL="91440" indent="-91440" eaLnBrk="1" hangingPunct="1">
              <a:buFont typeface="Arial" pitchFamily="34" charset="0"/>
              <a:buNone/>
            </a:pPr>
            <a:r>
              <a:rPr lang="en-US" sz="2400" dirty="0">
                <a:latin typeface="Tahoma" pitchFamily="34" charset="0"/>
              </a:rPr>
              <a:t>•</a:t>
            </a:r>
            <a:r>
              <a:rPr lang="ro-RO" sz="2400" dirty="0">
                <a:latin typeface="Tahoma" pitchFamily="34" charset="0"/>
              </a:rPr>
              <a:t> </a:t>
            </a:r>
            <a:r>
              <a:rPr lang="en-US" sz="2400" dirty="0" err="1">
                <a:latin typeface="Tahoma" pitchFamily="34" charset="0"/>
              </a:rPr>
              <a:t>Proiectarea</a:t>
            </a:r>
            <a:r>
              <a:rPr lang="en-US" sz="2400" dirty="0">
                <a:latin typeface="Tahoma" pitchFamily="34" charset="0"/>
              </a:rPr>
              <a:t> </a:t>
            </a:r>
            <a:r>
              <a:rPr lang="en-US" sz="2400" dirty="0" err="1">
                <a:latin typeface="Tahoma" pitchFamily="34" charset="0"/>
              </a:rPr>
              <a:t>unităţilor</a:t>
            </a:r>
            <a:r>
              <a:rPr lang="en-US" sz="2400" dirty="0">
                <a:latin typeface="Tahoma" pitchFamily="34" charset="0"/>
              </a:rPr>
              <a:t> de </a:t>
            </a:r>
            <a:r>
              <a:rPr lang="en-US" sz="2400" dirty="0" err="1">
                <a:latin typeface="Tahoma" pitchFamily="34" charset="0"/>
              </a:rPr>
              <a:t>învăţare</a:t>
            </a:r>
            <a:r>
              <a:rPr lang="en-US" sz="2400" dirty="0">
                <a:latin typeface="Tahoma" pitchFamily="34" charset="0"/>
              </a:rPr>
              <a:t>;</a:t>
            </a:r>
          </a:p>
          <a:p>
            <a:pPr marL="91440" indent="-91440" eaLnBrk="1" hangingPunct="1">
              <a:buFont typeface="Arial" pitchFamily="34" charset="0"/>
              <a:buNone/>
            </a:pPr>
            <a:r>
              <a:rPr lang="en-US" sz="2400" dirty="0">
                <a:latin typeface="Tahoma" pitchFamily="34" charset="0"/>
              </a:rPr>
              <a:t>•</a:t>
            </a:r>
            <a:r>
              <a:rPr lang="ro-RO" sz="2400" dirty="0">
                <a:latin typeface="Tahoma" pitchFamily="34" charset="0"/>
              </a:rPr>
              <a:t> </a:t>
            </a:r>
            <a:r>
              <a:rPr lang="en-US" sz="2400" dirty="0" err="1">
                <a:latin typeface="Tahoma" pitchFamily="34" charset="0"/>
              </a:rPr>
              <a:t>Programe</a:t>
            </a:r>
            <a:r>
              <a:rPr lang="en-US" sz="2400" dirty="0">
                <a:latin typeface="Tahoma" pitchFamily="34" charset="0"/>
              </a:rPr>
              <a:t> </a:t>
            </a:r>
            <a:r>
              <a:rPr lang="en-US" sz="2400" dirty="0" err="1">
                <a:latin typeface="Tahoma" pitchFamily="34" charset="0"/>
              </a:rPr>
              <a:t>şcolare</a:t>
            </a:r>
            <a:r>
              <a:rPr lang="en-US" sz="2400" dirty="0">
                <a:latin typeface="Tahoma" pitchFamily="34" charset="0"/>
              </a:rPr>
              <a:t> </a:t>
            </a:r>
            <a:r>
              <a:rPr lang="en-US" sz="2400" dirty="0" err="1">
                <a:latin typeface="Tahoma" pitchFamily="34" charset="0"/>
              </a:rPr>
              <a:t>pentru</a:t>
            </a:r>
            <a:r>
              <a:rPr lang="en-US" sz="2400" dirty="0">
                <a:latin typeface="Tahoma" pitchFamily="34" charset="0"/>
              </a:rPr>
              <a:t> discipline </a:t>
            </a:r>
            <a:r>
              <a:rPr lang="en-US" sz="2400" dirty="0" err="1">
                <a:latin typeface="Tahoma" pitchFamily="34" charset="0"/>
              </a:rPr>
              <a:t>opţionale</a:t>
            </a:r>
            <a:r>
              <a:rPr lang="en-US" sz="2400" dirty="0">
                <a:latin typeface="Tahoma" pitchFamily="34" charset="0"/>
              </a:rPr>
              <a:t> </a:t>
            </a:r>
            <a:r>
              <a:rPr lang="en-US" sz="2400" dirty="0" err="1">
                <a:latin typeface="Tahoma" pitchFamily="34" charset="0"/>
              </a:rPr>
              <a:t>noi</a:t>
            </a:r>
            <a:r>
              <a:rPr lang="en-US" sz="2400" dirty="0">
                <a:latin typeface="Tahoma" pitchFamily="34" charset="0"/>
              </a:rPr>
              <a:t>;</a:t>
            </a:r>
          </a:p>
          <a:p>
            <a:pPr marL="91440" indent="-91440" eaLnBrk="1" hangingPunct="1">
              <a:buFont typeface="Arial" pitchFamily="34" charset="0"/>
              <a:buNone/>
            </a:pPr>
            <a:r>
              <a:rPr lang="en-US" sz="2400" dirty="0">
                <a:latin typeface="Tahoma" pitchFamily="34" charset="0"/>
              </a:rPr>
              <a:t>•</a:t>
            </a:r>
            <a:r>
              <a:rPr lang="ro-RO" sz="2400" dirty="0">
                <a:latin typeface="Tahoma" pitchFamily="34" charset="0"/>
              </a:rPr>
              <a:t> </a:t>
            </a:r>
            <a:r>
              <a:rPr lang="en-US" sz="2400" dirty="0" err="1">
                <a:latin typeface="Tahoma" pitchFamily="34" charset="0"/>
              </a:rPr>
              <a:t>Proiectarea</a:t>
            </a:r>
            <a:r>
              <a:rPr lang="en-US" sz="2400" dirty="0">
                <a:latin typeface="Tahoma" pitchFamily="34" charset="0"/>
              </a:rPr>
              <a:t> </a:t>
            </a:r>
            <a:r>
              <a:rPr lang="en-US" sz="2400" dirty="0" err="1">
                <a:latin typeface="Tahoma" pitchFamily="34" charset="0"/>
              </a:rPr>
              <a:t>pregătirii</a:t>
            </a:r>
            <a:r>
              <a:rPr lang="en-US" sz="2400" dirty="0">
                <a:latin typeface="Tahoma" pitchFamily="34" charset="0"/>
              </a:rPr>
              <a:t> </a:t>
            </a:r>
            <a:r>
              <a:rPr lang="en-US" sz="2400" dirty="0" err="1">
                <a:latin typeface="Tahoma" pitchFamily="34" charset="0"/>
              </a:rPr>
              <a:t>suplimentare</a:t>
            </a:r>
            <a:r>
              <a:rPr lang="en-US" sz="2400" dirty="0">
                <a:latin typeface="Tahoma" pitchFamily="34" charset="0"/>
              </a:rPr>
              <a:t> a</a:t>
            </a:r>
            <a:r>
              <a:rPr lang="ro-RO" sz="2400" dirty="0">
                <a:latin typeface="Tahoma" pitchFamily="34" charset="0"/>
              </a:rPr>
              <a:t> </a:t>
            </a:r>
            <a:r>
              <a:rPr lang="en-US" sz="2400" dirty="0" err="1">
                <a:latin typeface="Tahoma" pitchFamily="34" charset="0"/>
              </a:rPr>
              <a:t>elevilor</a:t>
            </a:r>
            <a:r>
              <a:rPr lang="en-US" sz="2400" dirty="0">
                <a:latin typeface="Tahoma" pitchFamily="34" charset="0"/>
              </a:rPr>
              <a:t> </a:t>
            </a:r>
            <a:r>
              <a:rPr lang="en-US" sz="2400" dirty="0" err="1">
                <a:latin typeface="Tahoma" pitchFamily="34" charset="0"/>
              </a:rPr>
              <a:t>capabili</a:t>
            </a:r>
            <a:r>
              <a:rPr lang="en-US" sz="2400" dirty="0">
                <a:latin typeface="Tahoma" pitchFamily="34" charset="0"/>
              </a:rPr>
              <a:t> de  </a:t>
            </a:r>
            <a:r>
              <a:rPr lang="en-US" sz="2400" dirty="0" err="1">
                <a:latin typeface="Tahoma" pitchFamily="34" charset="0"/>
              </a:rPr>
              <a:t>performanţ</a:t>
            </a:r>
            <a:r>
              <a:rPr lang="ro-RO" sz="2400" dirty="0">
                <a:latin typeface="Tahoma" pitchFamily="34" charset="0"/>
              </a:rPr>
              <a:t>ă</a:t>
            </a:r>
            <a:endParaRPr lang="en-US" sz="2400" dirty="0">
              <a:latin typeface="Tahoma" pitchFamily="34" charset="0"/>
            </a:endParaRPr>
          </a:p>
          <a:p>
            <a:pPr marL="91440" indent="-91440" eaLnBrk="1" hangingPunct="1">
              <a:buFont typeface="Arial" pitchFamily="34" charset="0"/>
              <a:buNone/>
            </a:pPr>
            <a:r>
              <a:rPr lang="en-US" sz="2400" dirty="0">
                <a:latin typeface="Tahoma" pitchFamily="34" charset="0"/>
              </a:rPr>
              <a:t>•</a:t>
            </a:r>
            <a:r>
              <a:rPr lang="ro-RO" sz="2400" dirty="0">
                <a:latin typeface="Tahoma" pitchFamily="34" charset="0"/>
              </a:rPr>
              <a:t> </a:t>
            </a:r>
            <a:r>
              <a:rPr lang="en-US" sz="2400" dirty="0" err="1">
                <a:latin typeface="Tahoma" pitchFamily="34" charset="0"/>
              </a:rPr>
              <a:t>Proiectarea</a:t>
            </a:r>
            <a:r>
              <a:rPr lang="en-US" sz="2400" dirty="0">
                <a:latin typeface="Tahoma" pitchFamily="34" charset="0"/>
              </a:rPr>
              <a:t> </a:t>
            </a:r>
            <a:r>
              <a:rPr lang="en-US" sz="2400" dirty="0" err="1">
                <a:latin typeface="Tahoma" pitchFamily="34" charset="0"/>
              </a:rPr>
              <a:t>pregătirii</a:t>
            </a:r>
            <a:r>
              <a:rPr lang="en-US" sz="2400" dirty="0">
                <a:latin typeface="Tahoma" pitchFamily="34" charset="0"/>
              </a:rPr>
              <a:t> </a:t>
            </a:r>
            <a:r>
              <a:rPr lang="en-US" sz="2400" dirty="0" err="1">
                <a:latin typeface="Tahoma" pitchFamily="34" charset="0"/>
              </a:rPr>
              <a:t>elevilor</a:t>
            </a:r>
            <a:r>
              <a:rPr lang="en-US" sz="2400" dirty="0">
                <a:latin typeface="Tahoma" pitchFamily="34" charset="0"/>
              </a:rPr>
              <a:t> </a:t>
            </a:r>
            <a:r>
              <a:rPr lang="en-US" sz="2400" dirty="0" err="1">
                <a:latin typeface="Tahoma" pitchFamily="34" charset="0"/>
              </a:rPr>
              <a:t>ce</a:t>
            </a:r>
            <a:r>
              <a:rPr lang="en-US" sz="2400" dirty="0">
                <a:latin typeface="Tahoma" pitchFamily="34" charset="0"/>
              </a:rPr>
              <a:t> </a:t>
            </a:r>
            <a:r>
              <a:rPr lang="en-US" sz="2400" dirty="0" err="1">
                <a:latin typeface="Tahoma" pitchFamily="34" charset="0"/>
              </a:rPr>
              <a:t>prezintă</a:t>
            </a:r>
            <a:r>
              <a:rPr lang="en-US" sz="2400" dirty="0">
                <a:latin typeface="Tahoma" pitchFamily="34" charset="0"/>
              </a:rPr>
              <a:t> </a:t>
            </a:r>
            <a:r>
              <a:rPr lang="en-US" sz="2400" dirty="0" err="1">
                <a:latin typeface="Tahoma" pitchFamily="34" charset="0"/>
              </a:rPr>
              <a:t>dificultăţi</a:t>
            </a:r>
            <a:r>
              <a:rPr lang="en-US" sz="2400" dirty="0">
                <a:latin typeface="Tahoma" pitchFamily="34" charset="0"/>
              </a:rPr>
              <a:t> </a:t>
            </a:r>
            <a:r>
              <a:rPr lang="en-US" sz="2400" dirty="0" err="1">
                <a:latin typeface="Tahoma" pitchFamily="34" charset="0"/>
              </a:rPr>
              <a:t>în</a:t>
            </a:r>
            <a:r>
              <a:rPr lang="en-US" sz="2400" dirty="0">
                <a:latin typeface="Tahoma" pitchFamily="34" charset="0"/>
              </a:rPr>
              <a:t> </a:t>
            </a:r>
            <a:r>
              <a:rPr lang="en-US" sz="2400" dirty="0" err="1">
                <a:latin typeface="Tahoma" pitchFamily="34" charset="0"/>
              </a:rPr>
              <a:t>învăţare</a:t>
            </a:r>
            <a:r>
              <a:rPr lang="en-US" sz="2400" dirty="0">
                <a:latin typeface="Tahoma" pitchFamily="34" charset="0"/>
              </a:rPr>
              <a:t>; </a:t>
            </a:r>
          </a:p>
          <a:p>
            <a:pPr marL="91440" indent="-91440" eaLnBrk="1" hangingPunct="1">
              <a:buFont typeface="Arial" pitchFamily="34" charset="0"/>
              <a:buNone/>
            </a:pPr>
            <a:r>
              <a:rPr lang="en-US" sz="2400" dirty="0">
                <a:latin typeface="Tahoma" pitchFamily="34" charset="0"/>
              </a:rPr>
              <a:t>• </a:t>
            </a:r>
            <a:r>
              <a:rPr lang="en-US" sz="2400" dirty="0" err="1">
                <a:latin typeface="Tahoma" pitchFamily="34" charset="0"/>
              </a:rPr>
              <a:t>Crearea</a:t>
            </a:r>
            <a:r>
              <a:rPr lang="en-US" sz="2400" dirty="0">
                <a:latin typeface="Tahoma" pitchFamily="34" charset="0"/>
              </a:rPr>
              <a:t> de </a:t>
            </a:r>
            <a:r>
              <a:rPr lang="en-US" sz="2400" dirty="0" err="1">
                <a:latin typeface="Tahoma" pitchFamily="34" charset="0"/>
              </a:rPr>
              <a:t>softuri</a:t>
            </a:r>
            <a:r>
              <a:rPr lang="en-US" sz="2400" dirty="0">
                <a:latin typeface="Tahoma" pitchFamily="34" charset="0"/>
              </a:rPr>
              <a:t> </a:t>
            </a:r>
            <a:r>
              <a:rPr lang="en-US" sz="2400" dirty="0" err="1">
                <a:latin typeface="Tahoma" pitchFamily="34" charset="0"/>
              </a:rPr>
              <a:t>educaţionale</a:t>
            </a:r>
            <a:r>
              <a:rPr lang="en-US" sz="2400" dirty="0">
                <a:latin typeface="Tahoma" pitchFamily="34" charset="0"/>
              </a:rPr>
              <a:t> </a:t>
            </a:r>
            <a:r>
              <a:rPr lang="en-US" sz="2400" dirty="0" err="1">
                <a:latin typeface="Tahoma" pitchFamily="34" charset="0"/>
              </a:rPr>
              <a:t>în</a:t>
            </a:r>
            <a:r>
              <a:rPr lang="en-US" sz="2400" dirty="0">
                <a:latin typeface="Tahoma" pitchFamily="34" charset="0"/>
              </a:rPr>
              <a:t> </a:t>
            </a:r>
            <a:r>
              <a:rPr lang="en-US" sz="2400" dirty="0" err="1">
                <a:latin typeface="Tahoma" pitchFamily="34" charset="0"/>
              </a:rPr>
              <a:t>specialitate</a:t>
            </a:r>
            <a:r>
              <a:rPr lang="en-US" sz="2400" dirty="0">
                <a:latin typeface="Tahoma" pitchFamily="34" charset="0"/>
              </a:rPr>
              <a:t>.</a:t>
            </a:r>
          </a:p>
        </p:txBody>
      </p:sp>
      <p:sp>
        <p:nvSpPr>
          <p:cNvPr id="66562" name="Rectangle 2"/>
          <p:cNvSpPr>
            <a:spLocks noGrp="1" noChangeArrowheads="1"/>
          </p:cNvSpPr>
          <p:nvPr>
            <p:ph type="title" idx="4294967295"/>
          </p:nvPr>
        </p:nvSpPr>
        <p:spPr>
          <a:xfrm>
            <a:off x="0" y="304800"/>
            <a:ext cx="9163050" cy="762000"/>
          </a:xfrm>
        </p:spPr>
        <p:txBody>
          <a:bodyPr/>
          <a:lstStyle/>
          <a:p>
            <a:pPr algn="ctr"/>
            <a:r>
              <a:rPr lang="ro-RO" altLang="ro-RO" sz="2800" dirty="0">
                <a:solidFill>
                  <a:schemeClr val="tx2">
                    <a:lumMod val="60000"/>
                    <a:lumOff val="40000"/>
                  </a:schemeClr>
                </a:solidFill>
                <a:latin typeface="Tahoma" pitchFamily="34" charset="0"/>
              </a:rPr>
              <a:t>IV.1. PORTOFOLIUL CADRULUI DIDACTIC </a:t>
            </a:r>
            <a:endParaRPr lang="en-US" altLang="ro-RO" sz="2800" b="1" dirty="0">
              <a:solidFill>
                <a:schemeClr val="tx2">
                  <a:lumMod val="60000"/>
                  <a:lumOff val="40000"/>
                </a:schemeClr>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55</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9069975" y="6234829"/>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998942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47800" y="901700"/>
            <a:ext cx="7239000" cy="609600"/>
          </a:xfrm>
          <a:ln>
            <a:solidFill>
              <a:schemeClr val="tx1"/>
            </a:solidFill>
          </a:ln>
        </p:spPr>
        <p:txBody>
          <a:bodyPr>
            <a:normAutofit fontScale="90000"/>
          </a:bodyPr>
          <a:lstStyle/>
          <a:p>
            <a:pPr eaLnBrk="1" hangingPunct="1"/>
            <a:r>
              <a:rPr lang="it-IT" sz="2200" b="1" dirty="0">
                <a:solidFill>
                  <a:schemeClr val="accent6">
                    <a:lumMod val="75000"/>
                  </a:schemeClr>
                </a:solidFill>
                <a:latin typeface="Tahoma" pitchFamily="34" charset="0"/>
              </a:rPr>
              <a:t/>
            </a:r>
            <a:br>
              <a:rPr lang="it-IT" sz="2200" b="1" dirty="0">
                <a:solidFill>
                  <a:schemeClr val="accent6">
                    <a:lumMod val="75000"/>
                  </a:schemeClr>
                </a:solidFill>
                <a:latin typeface="Tahoma" pitchFamily="34" charset="0"/>
              </a:rPr>
            </a:br>
            <a:r>
              <a:rPr lang="ro-RO" sz="2700" dirty="0">
                <a:solidFill>
                  <a:schemeClr val="accent6">
                    <a:lumMod val="75000"/>
                  </a:schemeClr>
                </a:solidFill>
                <a:effectLst>
                  <a:outerShdw blurRad="38100" dist="38100" dir="2700000" algn="tl">
                    <a:srgbClr val="C0C0C0"/>
                  </a:outerShdw>
                </a:effectLst>
                <a:latin typeface="Tahoma" pitchFamily="34" charset="0"/>
              </a:rPr>
              <a:t>A.</a:t>
            </a:r>
            <a:r>
              <a:rPr lang="it-IT" sz="2700" dirty="0">
                <a:solidFill>
                  <a:schemeClr val="accent6">
                    <a:lumMod val="75000"/>
                  </a:schemeClr>
                </a:solidFill>
                <a:effectLst>
                  <a:outerShdw blurRad="38100" dist="38100" dir="2700000" algn="tl">
                    <a:srgbClr val="C0C0C0"/>
                  </a:outerShdw>
                </a:effectLst>
                <a:latin typeface="Tahoma" pitchFamily="34" charset="0"/>
              </a:rPr>
              <a:t> </a:t>
            </a:r>
            <a:r>
              <a:rPr lang="it-IT" sz="2700" b="1" dirty="0">
                <a:solidFill>
                  <a:schemeClr val="accent6">
                    <a:lumMod val="75000"/>
                  </a:schemeClr>
                </a:solidFill>
                <a:latin typeface="Tahoma" pitchFamily="34" charset="0"/>
              </a:rPr>
              <a:t>Proiectare / evidenţă/ evaluare</a:t>
            </a:r>
            <a:r>
              <a:rPr lang="it-IT" sz="2700" dirty="0">
                <a:solidFill>
                  <a:schemeClr val="accent6">
                    <a:lumMod val="75000"/>
                  </a:schemeClr>
                </a:solidFill>
                <a:latin typeface="Tahoma" pitchFamily="34" charset="0"/>
              </a:rPr>
              <a:t/>
            </a:r>
            <a:br>
              <a:rPr lang="it-IT" sz="2700" dirty="0">
                <a:solidFill>
                  <a:schemeClr val="accent6">
                    <a:lumMod val="75000"/>
                  </a:schemeClr>
                </a:solidFill>
                <a:latin typeface="Tahoma" pitchFamily="34" charset="0"/>
              </a:rPr>
            </a:br>
            <a:endParaRPr lang="en-US" sz="2700" b="1" dirty="0">
              <a:solidFill>
                <a:schemeClr val="accent6">
                  <a:lumMod val="75000"/>
                </a:schemeClr>
              </a:solidFill>
            </a:endParaRPr>
          </a:p>
        </p:txBody>
      </p:sp>
      <p:sp>
        <p:nvSpPr>
          <p:cNvPr id="9" name="Content Placeholder 2"/>
          <p:cNvSpPr>
            <a:spLocks noGrp="1"/>
          </p:cNvSpPr>
          <p:nvPr>
            <p:ph idx="1"/>
          </p:nvPr>
        </p:nvSpPr>
        <p:spPr>
          <a:xfrm>
            <a:off x="152400" y="1651000"/>
            <a:ext cx="9601200" cy="4953000"/>
          </a:xfrm>
        </p:spPr>
        <p:txBody>
          <a:bodyPr>
            <a:normAutofit/>
          </a:bodyPr>
          <a:lstStyle/>
          <a:p>
            <a:pPr marL="91440" eaLnBrk="1" hangingPunct="1">
              <a:lnSpc>
                <a:spcPct val="80000"/>
              </a:lnSpc>
              <a:buFont typeface="Arial" pitchFamily="34" charset="0"/>
              <a:buNone/>
            </a:pPr>
            <a:r>
              <a:rPr lang="ro-RO" sz="2000" b="1" u="sng" dirty="0">
                <a:solidFill>
                  <a:schemeClr val="accent6">
                    <a:lumMod val="75000"/>
                  </a:schemeClr>
                </a:solidFill>
                <a:latin typeface="Tahoma" pitchFamily="34" charset="0"/>
              </a:rPr>
              <a:t>A.2. </a:t>
            </a:r>
            <a:r>
              <a:rPr lang="en-US" sz="2000" b="1" u="sng" dirty="0" err="1">
                <a:solidFill>
                  <a:schemeClr val="accent6">
                    <a:lumMod val="75000"/>
                  </a:schemeClr>
                </a:solidFill>
                <a:latin typeface="Tahoma" pitchFamily="34" charset="0"/>
              </a:rPr>
              <a:t>Evidenţă</a:t>
            </a:r>
            <a:r>
              <a:rPr lang="ro-RO" sz="2000" b="1" u="sng" dirty="0">
                <a:solidFill>
                  <a:schemeClr val="accent6">
                    <a:lumMod val="75000"/>
                  </a:schemeClr>
                </a:solidFill>
                <a:latin typeface="Tahoma" pitchFamily="34" charset="0"/>
              </a:rPr>
              <a:t>:</a:t>
            </a:r>
            <a:endParaRPr lang="en-US" sz="2000" b="1" u="sng" dirty="0">
              <a:solidFill>
                <a:schemeClr val="accent6">
                  <a:lumMod val="75000"/>
                </a:schemeClr>
              </a:solidFill>
              <a:latin typeface="Tahoma" pitchFamily="34" charset="0"/>
            </a:endParaRP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Rezultate</a:t>
            </a:r>
            <a:r>
              <a:rPr lang="en-US" sz="2000" dirty="0">
                <a:latin typeface="Tahoma" pitchFamily="34" charset="0"/>
              </a:rPr>
              <a:t> </a:t>
            </a:r>
            <a:r>
              <a:rPr lang="en-US" sz="2000" dirty="0" err="1">
                <a:latin typeface="Tahoma" pitchFamily="34" charset="0"/>
              </a:rPr>
              <a:t>deosebite</a:t>
            </a:r>
            <a:r>
              <a:rPr lang="en-US" sz="2000" dirty="0">
                <a:latin typeface="Tahoma" pitchFamily="34" charset="0"/>
              </a:rPr>
              <a:t> </a:t>
            </a:r>
            <a:r>
              <a:rPr lang="en-US" sz="2000" dirty="0" err="1">
                <a:latin typeface="Tahoma" pitchFamily="34" charset="0"/>
              </a:rPr>
              <a:t>obţinute</a:t>
            </a:r>
            <a:r>
              <a:rPr lang="en-US" sz="2000" dirty="0">
                <a:latin typeface="Tahoma" pitchFamily="34" charset="0"/>
              </a:rPr>
              <a:t>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pregătirea</a:t>
            </a:r>
            <a:r>
              <a:rPr lang="en-US" sz="2000" dirty="0">
                <a:latin typeface="Tahoma" pitchFamily="34" charset="0"/>
              </a:rPr>
              <a:t> </a:t>
            </a:r>
            <a:r>
              <a:rPr lang="en-US" sz="2000" dirty="0" err="1">
                <a:latin typeface="Tahoma" pitchFamily="34" charset="0"/>
              </a:rPr>
              <a:t>elevilor</a:t>
            </a:r>
            <a:r>
              <a:rPr lang="en-US" sz="2000" dirty="0">
                <a:latin typeface="Tahoma" pitchFamily="34" charset="0"/>
              </a:rPr>
              <a:t>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raport</a:t>
            </a:r>
            <a:r>
              <a:rPr lang="en-US" sz="2000" dirty="0">
                <a:latin typeface="Tahoma" pitchFamily="34" charset="0"/>
              </a:rPr>
              <a:t>  cu </a:t>
            </a:r>
            <a:r>
              <a:rPr lang="en-US" sz="2000" dirty="0" err="1">
                <a:latin typeface="Tahoma" pitchFamily="34" charset="0"/>
              </a:rPr>
              <a:t>standardele</a:t>
            </a:r>
            <a:r>
              <a:rPr lang="en-US" sz="2000" dirty="0">
                <a:latin typeface="Tahoma" pitchFamily="34" charset="0"/>
              </a:rPr>
              <a:t> </a:t>
            </a:r>
            <a:endParaRPr lang="ro-RO" sz="2000" dirty="0">
              <a:latin typeface="Tahoma" pitchFamily="34" charset="0"/>
            </a:endParaRPr>
          </a:p>
          <a:p>
            <a:pPr marL="91440" indent="-91440" eaLnBrk="1" hangingPunct="1">
              <a:lnSpc>
                <a:spcPct val="80000"/>
              </a:lnSpc>
              <a:buFont typeface="Arial" pitchFamily="34" charset="0"/>
              <a:buNone/>
            </a:pPr>
            <a:r>
              <a:rPr lang="en-US" sz="2000" dirty="0">
                <a:latin typeface="Tahoma" pitchFamily="34" charset="0"/>
              </a:rPr>
              <a:t>   curriculare de </a:t>
            </a:r>
            <a:r>
              <a:rPr lang="en-US" sz="2000" dirty="0" err="1">
                <a:latin typeface="Tahoma" pitchFamily="34" charset="0"/>
              </a:rPr>
              <a:t>performanţă</a:t>
            </a:r>
            <a:r>
              <a:rPr lang="en-US" sz="2000" dirty="0">
                <a:latin typeface="Tahoma" pitchFamily="34" charset="0"/>
              </a:rPr>
              <a:t>;</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Performanţe</a:t>
            </a:r>
            <a:r>
              <a:rPr lang="en-US" sz="2000" dirty="0">
                <a:latin typeface="Tahoma" pitchFamily="34" charset="0"/>
              </a:rPr>
              <a:t>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pregătirea</a:t>
            </a:r>
            <a:r>
              <a:rPr lang="en-US" sz="2000" dirty="0">
                <a:latin typeface="Tahoma" pitchFamily="34" charset="0"/>
              </a:rPr>
              <a:t> </a:t>
            </a:r>
            <a:r>
              <a:rPr lang="en-US" sz="2000" dirty="0" err="1">
                <a:latin typeface="Tahoma" pitchFamily="34" charset="0"/>
              </a:rPr>
              <a:t>elevilor</a:t>
            </a:r>
            <a:r>
              <a:rPr lang="en-US" sz="2000" dirty="0">
                <a:latin typeface="Tahoma" pitchFamily="34" charset="0"/>
              </a:rPr>
              <a:t> la </a:t>
            </a:r>
            <a:r>
              <a:rPr lang="en-US" sz="2000" dirty="0" err="1">
                <a:latin typeface="Tahoma" pitchFamily="34" charset="0"/>
              </a:rPr>
              <a:t>concursurile</a:t>
            </a:r>
            <a:r>
              <a:rPr lang="en-US" sz="2000" dirty="0">
                <a:latin typeface="Tahoma" pitchFamily="34" charset="0"/>
              </a:rPr>
              <a:t> </a:t>
            </a:r>
            <a:r>
              <a:rPr lang="ro-RO" sz="2000" dirty="0">
                <a:latin typeface="Tahoma" pitchFamily="34" charset="0"/>
              </a:rPr>
              <a:t>și </a:t>
            </a:r>
            <a:r>
              <a:rPr lang="en-US" sz="2000" dirty="0" err="1">
                <a:latin typeface="Tahoma" pitchFamily="34" charset="0"/>
              </a:rPr>
              <a:t>olimpiade</a:t>
            </a:r>
            <a:r>
              <a:rPr lang="ro-RO" sz="2000" dirty="0">
                <a:latin typeface="Tahoma" pitchFamily="34" charset="0"/>
              </a:rPr>
              <a:t>;</a:t>
            </a:r>
            <a:endParaRPr lang="en-US" sz="2000" dirty="0">
              <a:latin typeface="Tahoma" pitchFamily="34" charset="0"/>
            </a:endParaRP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Rezultate</a:t>
            </a:r>
            <a:r>
              <a:rPr lang="en-US" sz="2000" dirty="0">
                <a:latin typeface="Tahoma" pitchFamily="34" charset="0"/>
              </a:rPr>
              <a:t> la </a:t>
            </a:r>
            <a:r>
              <a:rPr lang="en-US" sz="2000" dirty="0" err="1">
                <a:latin typeface="Tahoma" pitchFamily="34" charset="0"/>
              </a:rPr>
              <a:t>examene</a:t>
            </a:r>
            <a:r>
              <a:rPr lang="en-US" sz="2000" dirty="0">
                <a:latin typeface="Tahoma" pitchFamily="34" charset="0"/>
              </a:rPr>
              <a:t> </a:t>
            </a:r>
            <a:r>
              <a:rPr lang="en-US" sz="2000" dirty="0" err="1">
                <a:latin typeface="Tahoma" pitchFamily="34" charset="0"/>
              </a:rPr>
              <a:t>naţionale</a:t>
            </a:r>
            <a:r>
              <a:rPr lang="en-US" sz="2000" dirty="0">
                <a:latin typeface="Tahoma" pitchFamily="34" charset="0"/>
              </a:rPr>
              <a:t>;</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Rezultatele</a:t>
            </a:r>
            <a:r>
              <a:rPr lang="en-US" sz="2000" dirty="0">
                <a:latin typeface="Tahoma" pitchFamily="34" charset="0"/>
              </a:rPr>
              <a:t> </a:t>
            </a:r>
            <a:r>
              <a:rPr lang="en-US" sz="2000" dirty="0" err="1">
                <a:latin typeface="Tahoma" pitchFamily="34" charset="0"/>
              </a:rPr>
              <a:t>evaluării</a:t>
            </a:r>
            <a:r>
              <a:rPr lang="en-US" sz="2000" dirty="0">
                <a:latin typeface="Tahoma" pitchFamily="34" charset="0"/>
              </a:rPr>
              <a:t> predictive; </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Rezultatele</a:t>
            </a:r>
            <a:r>
              <a:rPr lang="en-US" sz="2000" dirty="0">
                <a:latin typeface="Tahoma" pitchFamily="34" charset="0"/>
              </a:rPr>
              <a:t> </a:t>
            </a:r>
            <a:r>
              <a:rPr lang="en-US" sz="2000" dirty="0" err="1">
                <a:latin typeface="Tahoma" pitchFamily="34" charset="0"/>
              </a:rPr>
              <a:t>evaluărilor</a:t>
            </a:r>
            <a:r>
              <a:rPr lang="en-US" sz="2000" dirty="0">
                <a:latin typeface="Tahoma" pitchFamily="34" charset="0"/>
              </a:rPr>
              <a:t> </a:t>
            </a:r>
            <a:r>
              <a:rPr lang="en-US" sz="2000" dirty="0" err="1">
                <a:latin typeface="Tahoma" pitchFamily="34" charset="0"/>
              </a:rPr>
              <a:t>periodice</a:t>
            </a:r>
            <a:r>
              <a:rPr lang="en-US" sz="2000" dirty="0">
                <a:latin typeface="Tahoma" pitchFamily="34" charset="0"/>
              </a:rPr>
              <a:t>;</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Graficul</a:t>
            </a:r>
            <a:r>
              <a:rPr lang="en-US" sz="2000" dirty="0">
                <a:latin typeface="Tahoma" pitchFamily="34" charset="0"/>
              </a:rPr>
              <a:t> de </a:t>
            </a:r>
            <a:r>
              <a:rPr lang="en-US" sz="2000" dirty="0" err="1">
                <a:latin typeface="Tahoma" pitchFamily="34" charset="0"/>
              </a:rPr>
              <a:t>desfăşurare</a:t>
            </a:r>
            <a:r>
              <a:rPr lang="en-US" sz="2000" dirty="0">
                <a:latin typeface="Tahoma" pitchFamily="34" charset="0"/>
              </a:rPr>
              <a:t> a </a:t>
            </a:r>
            <a:r>
              <a:rPr lang="en-US" sz="2000" dirty="0" err="1">
                <a:latin typeface="Tahoma" pitchFamily="34" charset="0"/>
              </a:rPr>
              <a:t>tezelor</a:t>
            </a:r>
            <a:r>
              <a:rPr lang="en-US" sz="2000" dirty="0">
                <a:latin typeface="Tahoma" pitchFamily="34" charset="0"/>
              </a:rPr>
              <a:t> </a:t>
            </a:r>
            <a:r>
              <a:rPr lang="en-US" sz="2000" dirty="0" err="1">
                <a:latin typeface="Tahoma" pitchFamily="34" charset="0"/>
              </a:rPr>
              <a:t>semestriale</a:t>
            </a:r>
            <a:r>
              <a:rPr lang="en-US" sz="2000" dirty="0">
                <a:latin typeface="Tahoma" pitchFamily="34" charset="0"/>
              </a:rPr>
              <a:t>;</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Iniţierea</a:t>
            </a:r>
            <a:r>
              <a:rPr lang="en-US" sz="2000" dirty="0">
                <a:latin typeface="Tahoma" pitchFamily="34" charset="0"/>
              </a:rPr>
              <a:t> </a:t>
            </a:r>
            <a:r>
              <a:rPr lang="en-US" sz="2000" dirty="0" err="1">
                <a:latin typeface="Tahoma" pitchFamily="34" charset="0"/>
              </a:rPr>
              <a:t>şi</a:t>
            </a:r>
            <a:r>
              <a:rPr lang="en-US" sz="2000" dirty="0">
                <a:latin typeface="Tahoma" pitchFamily="34" charset="0"/>
              </a:rPr>
              <a:t> </a:t>
            </a:r>
            <a:r>
              <a:rPr lang="en-US" sz="2000" dirty="0" err="1">
                <a:latin typeface="Tahoma" pitchFamily="34" charset="0"/>
              </a:rPr>
              <a:t>aplicarea</a:t>
            </a:r>
            <a:r>
              <a:rPr lang="en-US" sz="2000" dirty="0">
                <a:latin typeface="Tahoma" pitchFamily="34" charset="0"/>
              </a:rPr>
              <a:t> </a:t>
            </a:r>
            <a:r>
              <a:rPr lang="en-US" sz="2000" dirty="0" err="1">
                <a:latin typeface="Tahoma" pitchFamily="34" charset="0"/>
              </a:rPr>
              <a:t>unor</a:t>
            </a:r>
            <a:r>
              <a:rPr lang="en-US" sz="2000" dirty="0">
                <a:latin typeface="Tahoma" pitchFamily="34" charset="0"/>
              </a:rPr>
              <a:t> </a:t>
            </a:r>
            <a:r>
              <a:rPr lang="en-US" sz="2000" dirty="0" err="1">
                <a:latin typeface="Tahoma" pitchFamily="34" charset="0"/>
              </a:rPr>
              <a:t>proiecte</a:t>
            </a:r>
            <a:r>
              <a:rPr lang="en-US" sz="2000" dirty="0">
                <a:latin typeface="Tahoma" pitchFamily="34" charset="0"/>
              </a:rPr>
              <a:t> de </a:t>
            </a:r>
            <a:r>
              <a:rPr lang="en-US" sz="2000" dirty="0" err="1">
                <a:latin typeface="Tahoma" pitchFamily="34" charset="0"/>
              </a:rPr>
              <a:t>predare</a:t>
            </a:r>
            <a:r>
              <a:rPr lang="en-US" sz="2000" dirty="0">
                <a:latin typeface="Tahoma" pitchFamily="34" charset="0"/>
              </a:rPr>
              <a:t> a </a:t>
            </a:r>
            <a:r>
              <a:rPr lang="en-US" sz="2000" dirty="0" err="1">
                <a:latin typeface="Tahoma" pitchFamily="34" charset="0"/>
              </a:rPr>
              <a:t>disciplinei</a:t>
            </a:r>
            <a:r>
              <a:rPr lang="en-US" sz="2000" dirty="0">
                <a:latin typeface="Tahoma" pitchFamily="34" charset="0"/>
              </a:rPr>
              <a:t> </a:t>
            </a:r>
            <a:r>
              <a:rPr lang="en-US" sz="2000" dirty="0" err="1">
                <a:latin typeface="Tahoma" pitchFamily="34" charset="0"/>
              </a:rPr>
              <a:t>prin</a:t>
            </a:r>
            <a:r>
              <a:rPr lang="en-US" sz="2000" dirty="0">
                <a:latin typeface="Tahoma" pitchFamily="34" charset="0"/>
              </a:rPr>
              <a:t> </a:t>
            </a:r>
            <a:r>
              <a:rPr lang="en-US" sz="2000" dirty="0" err="1">
                <a:latin typeface="Tahoma" pitchFamily="34" charset="0"/>
              </a:rPr>
              <a:t>utilizarea</a:t>
            </a:r>
            <a:endParaRPr lang="en-US" sz="2000" dirty="0">
              <a:latin typeface="Tahoma" pitchFamily="34" charset="0"/>
            </a:endParaRPr>
          </a:p>
          <a:p>
            <a:pPr marL="91440" indent="-91440" eaLnBrk="1" hangingPunct="1">
              <a:lnSpc>
                <a:spcPct val="80000"/>
              </a:lnSpc>
              <a:buFont typeface="Arial" pitchFamily="34" charset="0"/>
              <a:buNone/>
            </a:pPr>
            <a:r>
              <a:rPr lang="en-US" sz="2000" dirty="0">
                <a:latin typeface="Tahoma" pitchFamily="34" charset="0"/>
              </a:rPr>
              <a:t>   </a:t>
            </a:r>
            <a:r>
              <a:rPr lang="en-US" sz="2000" dirty="0" err="1">
                <a:latin typeface="Tahoma" pitchFamily="34" charset="0"/>
              </a:rPr>
              <a:t>programului</a:t>
            </a:r>
            <a:r>
              <a:rPr lang="en-US" sz="2000" dirty="0">
                <a:latin typeface="Tahoma" pitchFamily="34" charset="0"/>
              </a:rPr>
              <a:t>  </a:t>
            </a:r>
            <a:r>
              <a:rPr lang="ro-RO" sz="2000" dirty="0">
                <a:latin typeface="Tahoma" pitchFamily="34" charset="0"/>
              </a:rPr>
              <a:t> </a:t>
            </a:r>
            <a:r>
              <a:rPr lang="en-US" sz="2000" dirty="0">
                <a:latin typeface="Tahoma" pitchFamily="34" charset="0"/>
              </a:rPr>
              <a:t>A.E.L.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cadrul</a:t>
            </a:r>
            <a:r>
              <a:rPr lang="en-US" sz="2000" dirty="0">
                <a:latin typeface="Tahoma" pitchFamily="34" charset="0"/>
              </a:rPr>
              <a:t> </a:t>
            </a:r>
            <a:r>
              <a:rPr lang="en-US" sz="2000" dirty="0" err="1">
                <a:latin typeface="Tahoma" pitchFamily="34" charset="0"/>
              </a:rPr>
              <a:t>şcolii</a:t>
            </a:r>
            <a:r>
              <a:rPr lang="en-US" sz="2000" dirty="0">
                <a:latin typeface="Tahoma" pitchFamily="34" charset="0"/>
              </a:rPr>
              <a:t>, </a:t>
            </a:r>
            <a:r>
              <a:rPr lang="en-US" sz="2000" dirty="0" err="1">
                <a:latin typeface="Tahoma" pitchFamily="34" charset="0"/>
              </a:rPr>
              <a:t>dacă</a:t>
            </a:r>
            <a:r>
              <a:rPr lang="en-US" sz="2000" dirty="0">
                <a:latin typeface="Tahoma" pitchFamily="34" charset="0"/>
              </a:rPr>
              <a:t> </a:t>
            </a:r>
            <a:r>
              <a:rPr lang="en-US" sz="2000" dirty="0" err="1">
                <a:latin typeface="Tahoma" pitchFamily="34" charset="0"/>
              </a:rPr>
              <a:t>există</a:t>
            </a:r>
            <a:r>
              <a:rPr lang="en-US" sz="2000" dirty="0">
                <a:latin typeface="Tahoma" pitchFamily="34" charset="0"/>
              </a:rPr>
              <a:t> </a:t>
            </a:r>
            <a:r>
              <a:rPr lang="en-US" sz="2000" dirty="0" err="1">
                <a:latin typeface="Tahoma" pitchFamily="34" charset="0"/>
              </a:rPr>
              <a:t>condiţiile</a:t>
            </a:r>
            <a:r>
              <a:rPr lang="en-US" sz="2000" dirty="0">
                <a:latin typeface="Tahoma" pitchFamily="34" charset="0"/>
              </a:rPr>
              <a:t> </a:t>
            </a:r>
            <a:r>
              <a:rPr lang="en-US" sz="2000" dirty="0" err="1">
                <a:latin typeface="Tahoma" pitchFamily="34" charset="0"/>
              </a:rPr>
              <a:t>tehnice</a:t>
            </a:r>
            <a:r>
              <a:rPr lang="en-US" sz="2000" dirty="0">
                <a:latin typeface="Tahoma" pitchFamily="34" charset="0"/>
              </a:rPr>
              <a:t> </a:t>
            </a:r>
            <a:r>
              <a:rPr lang="en-US" sz="2000" dirty="0" err="1">
                <a:latin typeface="Tahoma" pitchFamily="34" charset="0"/>
              </a:rPr>
              <a:t>necesare</a:t>
            </a:r>
            <a:r>
              <a:rPr lang="en-US" sz="2000" dirty="0">
                <a:latin typeface="Tahoma" pitchFamily="34" charset="0"/>
              </a:rPr>
              <a:t>;</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Evidenta</a:t>
            </a:r>
            <a:r>
              <a:rPr lang="en-US" sz="2000" dirty="0">
                <a:latin typeface="Tahoma" pitchFamily="34" charset="0"/>
              </a:rPr>
              <a:t> </a:t>
            </a:r>
            <a:r>
              <a:rPr lang="en-US" sz="2000" dirty="0" err="1">
                <a:latin typeface="Tahoma" pitchFamily="34" charset="0"/>
              </a:rPr>
              <a:t>elevilor</a:t>
            </a:r>
            <a:r>
              <a:rPr lang="en-US" sz="2000" dirty="0">
                <a:latin typeface="Tahoma" pitchFamily="34" charset="0"/>
              </a:rPr>
              <a:t> </a:t>
            </a:r>
            <a:r>
              <a:rPr lang="en-US" sz="2000" dirty="0" err="1">
                <a:latin typeface="Tahoma" pitchFamily="34" charset="0"/>
              </a:rPr>
              <a:t>capabili</a:t>
            </a:r>
            <a:r>
              <a:rPr lang="en-US" sz="2000" dirty="0">
                <a:latin typeface="Tahoma" pitchFamily="34" charset="0"/>
              </a:rPr>
              <a:t> de </a:t>
            </a:r>
            <a:r>
              <a:rPr lang="en-US" sz="2000" dirty="0" err="1">
                <a:latin typeface="Tahoma" pitchFamily="34" charset="0"/>
              </a:rPr>
              <a:t>performanta</a:t>
            </a:r>
            <a:r>
              <a:rPr lang="en-US" sz="2000" dirty="0">
                <a:latin typeface="Tahoma" pitchFamily="34" charset="0"/>
              </a:rPr>
              <a:t> ;</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Evidenta</a:t>
            </a:r>
            <a:r>
              <a:rPr lang="en-US" sz="2000" dirty="0">
                <a:latin typeface="Tahoma" pitchFamily="34" charset="0"/>
              </a:rPr>
              <a:t> </a:t>
            </a:r>
            <a:r>
              <a:rPr lang="en-US" sz="2000" dirty="0" err="1">
                <a:latin typeface="Tahoma" pitchFamily="34" charset="0"/>
              </a:rPr>
              <a:t>elevilor</a:t>
            </a:r>
            <a:r>
              <a:rPr lang="en-US" sz="2000" dirty="0">
                <a:latin typeface="Tahoma" pitchFamily="34" charset="0"/>
              </a:rPr>
              <a:t> care </a:t>
            </a:r>
            <a:r>
              <a:rPr lang="en-US" sz="2000" dirty="0" err="1">
                <a:latin typeface="Tahoma" pitchFamily="34" charset="0"/>
              </a:rPr>
              <a:t>prezintă</a:t>
            </a:r>
            <a:r>
              <a:rPr lang="en-US" sz="2000" dirty="0">
                <a:latin typeface="Tahoma" pitchFamily="34" charset="0"/>
              </a:rPr>
              <a:t> </a:t>
            </a:r>
            <a:r>
              <a:rPr lang="en-US" sz="2000" dirty="0" err="1">
                <a:latin typeface="Tahoma" pitchFamily="34" charset="0"/>
              </a:rPr>
              <a:t>dificultăţi</a:t>
            </a:r>
            <a:r>
              <a:rPr lang="en-US" sz="2000" dirty="0">
                <a:latin typeface="Tahoma" pitchFamily="34" charset="0"/>
              </a:rPr>
              <a:t> in </a:t>
            </a:r>
            <a:r>
              <a:rPr lang="en-US" sz="2000" dirty="0" err="1">
                <a:latin typeface="Tahoma" pitchFamily="34" charset="0"/>
              </a:rPr>
              <a:t>învăţare</a:t>
            </a:r>
            <a:r>
              <a:rPr lang="en-US" sz="2000" dirty="0">
                <a:latin typeface="Tahoma" pitchFamily="34" charset="0"/>
              </a:rPr>
              <a:t> ;</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Orarul</a:t>
            </a:r>
            <a:r>
              <a:rPr lang="en-US" sz="2000" dirty="0">
                <a:latin typeface="Tahoma" pitchFamily="34" charset="0"/>
              </a:rPr>
              <a:t> </a:t>
            </a:r>
            <a:r>
              <a:rPr lang="en-US" sz="2000" dirty="0" err="1">
                <a:latin typeface="Tahoma" pitchFamily="34" charset="0"/>
              </a:rPr>
              <a:t>săptămânal</a:t>
            </a:r>
            <a:r>
              <a:rPr lang="en-US" sz="2000" dirty="0">
                <a:latin typeface="Tahoma" pitchFamily="34" charset="0"/>
              </a:rPr>
              <a:t> </a:t>
            </a:r>
            <a:r>
              <a:rPr lang="en-US" sz="2000" dirty="0" err="1">
                <a:latin typeface="Tahoma" pitchFamily="34" charset="0"/>
              </a:rPr>
              <a:t>si</a:t>
            </a:r>
            <a:r>
              <a:rPr lang="en-US" sz="2000" dirty="0">
                <a:latin typeface="Tahoma" pitchFamily="34" charset="0"/>
              </a:rPr>
              <a:t> al </a:t>
            </a:r>
            <a:r>
              <a:rPr lang="en-US" sz="2000" dirty="0" err="1">
                <a:latin typeface="Tahoma" pitchFamily="34" charset="0"/>
              </a:rPr>
              <a:t>pregatirilor</a:t>
            </a:r>
            <a:r>
              <a:rPr lang="en-US" sz="2000" dirty="0">
                <a:latin typeface="Tahoma" pitchFamily="34" charset="0"/>
              </a:rPr>
              <a:t> </a:t>
            </a:r>
            <a:r>
              <a:rPr lang="en-US" sz="2000" dirty="0" err="1">
                <a:latin typeface="Tahoma" pitchFamily="34" charset="0"/>
              </a:rPr>
              <a:t>suplimentare</a:t>
            </a:r>
            <a:r>
              <a:rPr lang="en-US" sz="2000" dirty="0">
                <a:latin typeface="Tahoma" pitchFamily="34" charset="0"/>
              </a:rPr>
              <a:t>;</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Subiecte</a:t>
            </a:r>
            <a:r>
              <a:rPr lang="en-US" sz="2000" dirty="0">
                <a:latin typeface="Tahoma" pitchFamily="34" charset="0"/>
              </a:rPr>
              <a:t> la </a:t>
            </a:r>
            <a:r>
              <a:rPr lang="en-US" sz="2000" dirty="0" err="1">
                <a:latin typeface="Tahoma" pitchFamily="34" charset="0"/>
              </a:rPr>
              <a:t>teze</a:t>
            </a:r>
            <a:r>
              <a:rPr lang="en-US" sz="2000" dirty="0">
                <a:latin typeface="Tahoma" pitchFamily="34" charset="0"/>
              </a:rPr>
              <a:t> </a:t>
            </a:r>
            <a:r>
              <a:rPr lang="en-US" sz="2000" dirty="0" err="1">
                <a:latin typeface="Tahoma" pitchFamily="34" charset="0"/>
              </a:rPr>
              <a:t>semestriale</a:t>
            </a:r>
            <a:r>
              <a:rPr lang="en-US" sz="2000" dirty="0">
                <a:latin typeface="Tahoma" pitchFamily="34" charset="0"/>
              </a:rPr>
              <a:t> (</a:t>
            </a:r>
            <a:r>
              <a:rPr lang="en-US" sz="2000" dirty="0" err="1">
                <a:latin typeface="Tahoma" pitchFamily="34" charset="0"/>
              </a:rPr>
              <a:t>unde</a:t>
            </a:r>
            <a:r>
              <a:rPr lang="en-US" sz="2000" dirty="0">
                <a:latin typeface="Tahoma" pitchFamily="34" charset="0"/>
              </a:rPr>
              <a:t> </a:t>
            </a:r>
            <a:r>
              <a:rPr lang="en-US" sz="2000" dirty="0" err="1">
                <a:latin typeface="Tahoma" pitchFamily="34" charset="0"/>
              </a:rPr>
              <a:t>este</a:t>
            </a:r>
            <a:r>
              <a:rPr lang="en-US" sz="2000" dirty="0">
                <a:latin typeface="Tahoma" pitchFamily="34" charset="0"/>
              </a:rPr>
              <a:t> </a:t>
            </a:r>
            <a:r>
              <a:rPr lang="en-US" sz="2000" dirty="0" err="1">
                <a:latin typeface="Tahoma" pitchFamily="34" charset="0"/>
              </a:rPr>
              <a:t>cazul</a:t>
            </a:r>
            <a:r>
              <a:rPr lang="en-US" sz="2000" dirty="0">
                <a:latin typeface="Tahoma" pitchFamily="34" charset="0"/>
              </a:rPr>
              <a:t>);</a:t>
            </a:r>
          </a:p>
          <a:p>
            <a:pPr marL="91440" indent="-9144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Fişa</a:t>
            </a:r>
            <a:r>
              <a:rPr lang="en-US" sz="2000" dirty="0">
                <a:latin typeface="Tahoma" pitchFamily="34" charset="0"/>
              </a:rPr>
              <a:t> de </a:t>
            </a:r>
            <a:r>
              <a:rPr lang="en-US" sz="2000" dirty="0" err="1">
                <a:latin typeface="Tahoma" pitchFamily="34" charset="0"/>
              </a:rPr>
              <a:t>autoevaluare</a:t>
            </a:r>
            <a:r>
              <a:rPr lang="en-US" sz="2000" dirty="0">
                <a:latin typeface="Tahoma" pitchFamily="34" charset="0"/>
              </a:rPr>
              <a:t> </a:t>
            </a:r>
            <a:r>
              <a:rPr lang="en-US" sz="2000" dirty="0" err="1">
                <a:latin typeface="Tahoma" pitchFamily="34" charset="0"/>
              </a:rPr>
              <a:t>pentru</a:t>
            </a:r>
            <a:r>
              <a:rPr lang="en-US" sz="2000" dirty="0">
                <a:latin typeface="Tahoma" pitchFamily="34" charset="0"/>
              </a:rPr>
              <a:t> </a:t>
            </a:r>
            <a:r>
              <a:rPr lang="en-US" sz="2000" dirty="0" err="1">
                <a:latin typeface="Tahoma" pitchFamily="34" charset="0"/>
              </a:rPr>
              <a:t>obtinerea</a:t>
            </a:r>
            <a:r>
              <a:rPr lang="en-US" sz="2000" dirty="0">
                <a:latin typeface="Tahoma" pitchFamily="34" charset="0"/>
              </a:rPr>
              <a:t> </a:t>
            </a:r>
            <a:r>
              <a:rPr lang="en-US" sz="2000" dirty="0" err="1">
                <a:latin typeface="Tahoma" pitchFamily="34" charset="0"/>
              </a:rPr>
              <a:t>calificativului</a:t>
            </a:r>
            <a:r>
              <a:rPr lang="en-US" sz="2000" dirty="0">
                <a:latin typeface="Tahoma" pitchFamily="34" charset="0"/>
              </a:rPr>
              <a:t> </a:t>
            </a:r>
            <a:r>
              <a:rPr lang="en-US" sz="2000" dirty="0" err="1">
                <a:latin typeface="Tahoma" pitchFamily="34" charset="0"/>
              </a:rPr>
              <a:t>anual</a:t>
            </a:r>
            <a:r>
              <a:rPr lang="en-US" sz="2000" dirty="0">
                <a:latin typeface="Tahoma" pitchFamily="34" charset="0"/>
              </a:rPr>
              <a:t>.</a:t>
            </a:r>
          </a:p>
        </p:txBody>
      </p:sp>
      <p:sp>
        <p:nvSpPr>
          <p:cNvPr id="66562" name="Rectangle 2"/>
          <p:cNvSpPr>
            <a:spLocks noGrp="1" noChangeArrowheads="1"/>
          </p:cNvSpPr>
          <p:nvPr>
            <p:ph type="title" idx="4294967295"/>
          </p:nvPr>
        </p:nvSpPr>
        <p:spPr>
          <a:xfrm>
            <a:off x="0" y="152400"/>
            <a:ext cx="9163050" cy="609600"/>
          </a:xfrm>
        </p:spPr>
        <p:txBody>
          <a:bodyPr/>
          <a:lstStyle/>
          <a:p>
            <a:pPr algn="ctr"/>
            <a:r>
              <a:rPr lang="ro-RO" altLang="ro-RO" sz="2800" dirty="0">
                <a:solidFill>
                  <a:schemeClr val="tx2">
                    <a:lumMod val="60000"/>
                    <a:lumOff val="40000"/>
                  </a:schemeClr>
                </a:solidFill>
                <a:latin typeface="Tahoma" pitchFamily="34" charset="0"/>
              </a:rPr>
              <a:t>IV.1. PORTOFOLIUL CADRULUI DIDACTIC </a:t>
            </a:r>
            <a:endParaRPr lang="en-US" altLang="ro-RO" sz="2800" b="1" dirty="0">
              <a:solidFill>
                <a:schemeClr val="tx2">
                  <a:lumMod val="60000"/>
                  <a:lumOff val="40000"/>
                </a:schemeClr>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56</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9095027" y="6238082"/>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0151374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766295"/>
            <a:ext cx="7239000" cy="609600"/>
          </a:xfrm>
          <a:ln>
            <a:solidFill>
              <a:schemeClr val="tx1"/>
            </a:solidFill>
          </a:ln>
        </p:spPr>
        <p:txBody>
          <a:bodyPr>
            <a:normAutofit fontScale="90000"/>
          </a:bodyPr>
          <a:lstStyle/>
          <a:p>
            <a:pPr eaLnBrk="1" hangingPunct="1"/>
            <a:r>
              <a:rPr lang="it-IT" sz="2200" b="1" dirty="0">
                <a:solidFill>
                  <a:schemeClr val="accent6">
                    <a:lumMod val="75000"/>
                  </a:schemeClr>
                </a:solidFill>
                <a:latin typeface="Tahoma" pitchFamily="34" charset="0"/>
              </a:rPr>
              <a:t/>
            </a:r>
            <a:br>
              <a:rPr lang="it-IT" sz="2200" b="1" dirty="0">
                <a:solidFill>
                  <a:schemeClr val="accent6">
                    <a:lumMod val="75000"/>
                  </a:schemeClr>
                </a:solidFill>
                <a:latin typeface="Tahoma" pitchFamily="34" charset="0"/>
              </a:rPr>
            </a:br>
            <a:r>
              <a:rPr lang="ro-RO" sz="2700" dirty="0">
                <a:solidFill>
                  <a:schemeClr val="accent6">
                    <a:lumMod val="75000"/>
                  </a:schemeClr>
                </a:solidFill>
                <a:effectLst>
                  <a:outerShdw blurRad="38100" dist="38100" dir="2700000" algn="tl">
                    <a:srgbClr val="C0C0C0"/>
                  </a:outerShdw>
                </a:effectLst>
                <a:latin typeface="Tahoma" pitchFamily="34" charset="0"/>
              </a:rPr>
              <a:t>A.</a:t>
            </a:r>
            <a:r>
              <a:rPr lang="it-IT" sz="2700" dirty="0">
                <a:solidFill>
                  <a:schemeClr val="accent6">
                    <a:lumMod val="75000"/>
                  </a:schemeClr>
                </a:solidFill>
                <a:effectLst>
                  <a:outerShdw blurRad="38100" dist="38100" dir="2700000" algn="tl">
                    <a:srgbClr val="C0C0C0"/>
                  </a:outerShdw>
                </a:effectLst>
                <a:latin typeface="Tahoma" pitchFamily="34" charset="0"/>
              </a:rPr>
              <a:t> </a:t>
            </a:r>
            <a:r>
              <a:rPr lang="it-IT" sz="2700" b="1" dirty="0">
                <a:solidFill>
                  <a:schemeClr val="accent6">
                    <a:lumMod val="75000"/>
                  </a:schemeClr>
                </a:solidFill>
                <a:latin typeface="Tahoma" pitchFamily="34" charset="0"/>
              </a:rPr>
              <a:t>Proiectare / evidenţă/ evaluare</a:t>
            </a:r>
            <a:r>
              <a:rPr lang="it-IT" sz="2700" dirty="0">
                <a:solidFill>
                  <a:schemeClr val="accent6">
                    <a:lumMod val="75000"/>
                  </a:schemeClr>
                </a:solidFill>
                <a:latin typeface="Tahoma" pitchFamily="34" charset="0"/>
              </a:rPr>
              <a:t/>
            </a:r>
            <a:br>
              <a:rPr lang="it-IT" sz="2700" dirty="0">
                <a:solidFill>
                  <a:schemeClr val="accent6">
                    <a:lumMod val="75000"/>
                  </a:schemeClr>
                </a:solidFill>
                <a:latin typeface="Tahoma" pitchFamily="34" charset="0"/>
              </a:rPr>
            </a:br>
            <a:endParaRPr lang="en-US" sz="2700" b="1" dirty="0">
              <a:solidFill>
                <a:schemeClr val="accent6">
                  <a:lumMod val="75000"/>
                </a:schemeClr>
              </a:solidFill>
            </a:endParaRPr>
          </a:p>
        </p:txBody>
      </p:sp>
      <p:sp>
        <p:nvSpPr>
          <p:cNvPr id="8" name="Content Placeholder 2"/>
          <p:cNvSpPr>
            <a:spLocks noGrp="1"/>
          </p:cNvSpPr>
          <p:nvPr>
            <p:ph idx="1"/>
          </p:nvPr>
        </p:nvSpPr>
        <p:spPr>
          <a:xfrm>
            <a:off x="524782" y="1620837"/>
            <a:ext cx="8229600" cy="4983163"/>
          </a:xfrm>
        </p:spPr>
        <p:txBody>
          <a:bodyPr>
            <a:normAutofit/>
          </a:bodyPr>
          <a:lstStyle/>
          <a:p>
            <a:pPr eaLnBrk="1" hangingPunct="1">
              <a:lnSpc>
                <a:spcPct val="70000"/>
              </a:lnSpc>
              <a:spcBef>
                <a:spcPct val="50000"/>
              </a:spcBef>
              <a:buFont typeface="Arial" pitchFamily="34" charset="0"/>
              <a:buNone/>
            </a:pPr>
            <a:r>
              <a:rPr lang="ro-RO" sz="2600" b="1" u="sng" dirty="0">
                <a:solidFill>
                  <a:schemeClr val="accent6">
                    <a:lumMod val="75000"/>
                  </a:schemeClr>
                </a:solidFill>
                <a:latin typeface="Tahoma" pitchFamily="34" charset="0"/>
              </a:rPr>
              <a:t>A.3. </a:t>
            </a:r>
            <a:r>
              <a:rPr lang="it-IT" sz="2600" b="1" u="sng" dirty="0">
                <a:solidFill>
                  <a:schemeClr val="accent6">
                    <a:lumMod val="75000"/>
                  </a:schemeClr>
                </a:solidFill>
                <a:latin typeface="Tahoma" pitchFamily="34" charset="0"/>
              </a:rPr>
              <a:t>Instrumente de evaluare şi notare</a:t>
            </a:r>
            <a:r>
              <a:rPr lang="ro-RO" sz="2600" b="1" u="sng" dirty="0">
                <a:solidFill>
                  <a:schemeClr val="accent6">
                    <a:lumMod val="75000"/>
                  </a:schemeClr>
                </a:solidFill>
                <a:latin typeface="Tahoma" pitchFamily="34" charset="0"/>
              </a:rPr>
              <a:t>:</a:t>
            </a:r>
            <a:endParaRPr lang="it-IT" sz="2600" b="1" u="sng" dirty="0">
              <a:solidFill>
                <a:schemeClr val="accent6">
                  <a:lumMod val="75000"/>
                </a:schemeClr>
              </a:solidFill>
              <a:latin typeface="Tahoma" pitchFamily="34" charset="0"/>
            </a:endParaRPr>
          </a:p>
          <a:p>
            <a:pPr eaLnBrk="1" hangingPunct="1">
              <a:lnSpc>
                <a:spcPct val="70000"/>
              </a:lnSpc>
              <a:spcBef>
                <a:spcPct val="50000"/>
              </a:spcBef>
              <a:buFont typeface="Arial" pitchFamily="34" charset="0"/>
              <a:buNone/>
            </a:pPr>
            <a:r>
              <a:rPr lang="it-IT" sz="2600" dirty="0">
                <a:latin typeface="Tahoma" pitchFamily="34" charset="0"/>
              </a:rPr>
              <a:t>•</a:t>
            </a:r>
            <a:r>
              <a:rPr lang="ro-RO" sz="2600" dirty="0">
                <a:latin typeface="Tahoma" pitchFamily="34" charset="0"/>
              </a:rPr>
              <a:t> </a:t>
            </a:r>
            <a:r>
              <a:rPr lang="it-IT" sz="2600" dirty="0">
                <a:latin typeface="Tahoma" pitchFamily="34" charset="0"/>
              </a:rPr>
              <a:t>Chestionare;</a:t>
            </a:r>
          </a:p>
          <a:p>
            <a:pPr eaLnBrk="1" hangingPunct="1">
              <a:lnSpc>
                <a:spcPct val="70000"/>
              </a:lnSpc>
              <a:spcBef>
                <a:spcPct val="50000"/>
              </a:spcBef>
              <a:buFont typeface="Arial" pitchFamily="34" charset="0"/>
              <a:buNone/>
            </a:pPr>
            <a:r>
              <a:rPr lang="it-IT" sz="2600" dirty="0">
                <a:latin typeface="Tahoma" pitchFamily="34" charset="0"/>
              </a:rPr>
              <a:t>•</a:t>
            </a:r>
            <a:r>
              <a:rPr lang="ro-RO" sz="2600" dirty="0">
                <a:latin typeface="Tahoma" pitchFamily="34" charset="0"/>
              </a:rPr>
              <a:t> </a:t>
            </a:r>
            <a:r>
              <a:rPr lang="it-IT" sz="2600" dirty="0">
                <a:latin typeface="Tahoma" pitchFamily="34" charset="0"/>
              </a:rPr>
              <a:t>Tipuri diferite de itemi de evaluare;</a:t>
            </a:r>
          </a:p>
          <a:p>
            <a:pPr eaLnBrk="1" hangingPunct="1">
              <a:lnSpc>
                <a:spcPct val="70000"/>
              </a:lnSpc>
              <a:spcBef>
                <a:spcPct val="50000"/>
              </a:spcBef>
              <a:buFont typeface="Arial" pitchFamily="34" charset="0"/>
              <a:buNone/>
            </a:pPr>
            <a:r>
              <a:rPr lang="it-IT" sz="2600" dirty="0">
                <a:latin typeface="Tahoma" pitchFamily="34" charset="0"/>
              </a:rPr>
              <a:t>•</a:t>
            </a:r>
            <a:r>
              <a:rPr lang="ro-RO" sz="2600" dirty="0">
                <a:latin typeface="Tahoma" pitchFamily="34" charset="0"/>
              </a:rPr>
              <a:t> </a:t>
            </a:r>
            <a:r>
              <a:rPr lang="it-IT" sz="2600" dirty="0">
                <a:latin typeface="Tahoma" pitchFamily="34" charset="0"/>
              </a:rPr>
              <a:t>Grile;</a:t>
            </a:r>
          </a:p>
          <a:p>
            <a:pPr eaLnBrk="1" hangingPunct="1">
              <a:lnSpc>
                <a:spcPct val="70000"/>
              </a:lnSpc>
              <a:spcBef>
                <a:spcPct val="50000"/>
              </a:spcBef>
              <a:buFont typeface="Arial" pitchFamily="34" charset="0"/>
              <a:buNone/>
            </a:pPr>
            <a:r>
              <a:rPr lang="it-IT" sz="2600" dirty="0">
                <a:latin typeface="Tahoma" pitchFamily="34" charset="0"/>
              </a:rPr>
              <a:t>•</a:t>
            </a:r>
            <a:r>
              <a:rPr lang="ro-RO" sz="2600" dirty="0">
                <a:latin typeface="Tahoma" pitchFamily="34" charset="0"/>
              </a:rPr>
              <a:t> </a:t>
            </a:r>
            <a:r>
              <a:rPr lang="it-IT" sz="2600" dirty="0">
                <a:latin typeface="Tahoma" pitchFamily="34" charset="0"/>
              </a:rPr>
              <a:t>Teste, etc. </a:t>
            </a:r>
          </a:p>
          <a:p>
            <a:pPr eaLnBrk="1" hangingPunct="1">
              <a:lnSpc>
                <a:spcPct val="80000"/>
              </a:lnSpc>
              <a:spcBef>
                <a:spcPct val="50000"/>
              </a:spcBef>
              <a:buFont typeface="Arial" pitchFamily="34" charset="0"/>
              <a:buNone/>
            </a:pPr>
            <a:r>
              <a:rPr lang="ro-RO" sz="2600" b="1" u="sng" dirty="0">
                <a:solidFill>
                  <a:schemeClr val="accent6">
                    <a:lumMod val="75000"/>
                  </a:schemeClr>
                </a:solidFill>
                <a:latin typeface="Tahoma" pitchFamily="34" charset="0"/>
              </a:rPr>
              <a:t>A.4.</a:t>
            </a:r>
            <a:r>
              <a:rPr lang="en-US" sz="2600" b="1" u="sng" dirty="0">
                <a:solidFill>
                  <a:schemeClr val="accent6">
                    <a:lumMod val="75000"/>
                  </a:schemeClr>
                </a:solidFill>
                <a:latin typeface="Tahoma" pitchFamily="34" charset="0"/>
              </a:rPr>
              <a:t> </a:t>
            </a:r>
            <a:r>
              <a:rPr lang="en-US" sz="2600" b="1" u="sng" dirty="0" err="1">
                <a:solidFill>
                  <a:schemeClr val="accent6">
                    <a:lumMod val="75000"/>
                  </a:schemeClr>
                </a:solidFill>
                <a:latin typeface="Tahoma" pitchFamily="34" charset="0"/>
              </a:rPr>
              <a:t>Resurse</a:t>
            </a:r>
            <a:r>
              <a:rPr lang="en-US" sz="2600" b="1" u="sng" dirty="0">
                <a:solidFill>
                  <a:schemeClr val="accent6">
                    <a:lumMod val="75000"/>
                  </a:schemeClr>
                </a:solidFill>
                <a:latin typeface="Tahoma" pitchFamily="34" charset="0"/>
              </a:rPr>
              <a:t> </a:t>
            </a:r>
            <a:r>
              <a:rPr lang="en-US" sz="2600" b="1" u="sng" dirty="0" err="1">
                <a:solidFill>
                  <a:schemeClr val="accent6">
                    <a:lumMod val="75000"/>
                  </a:schemeClr>
                </a:solidFill>
                <a:latin typeface="Tahoma" pitchFamily="34" charset="0"/>
              </a:rPr>
              <a:t>materiale</a:t>
            </a:r>
            <a:r>
              <a:rPr lang="en-US" sz="2600" b="1" u="sng" dirty="0">
                <a:solidFill>
                  <a:schemeClr val="accent6">
                    <a:lumMod val="75000"/>
                  </a:schemeClr>
                </a:solidFill>
                <a:latin typeface="Tahoma" pitchFamily="34" charset="0"/>
              </a:rPr>
              <a:t> </a:t>
            </a:r>
            <a:r>
              <a:rPr lang="en-US" sz="2600" b="1" u="sng" dirty="0" err="1">
                <a:solidFill>
                  <a:schemeClr val="accent6">
                    <a:lumMod val="75000"/>
                  </a:schemeClr>
                </a:solidFill>
                <a:latin typeface="Tahoma" pitchFamily="34" charset="0"/>
              </a:rPr>
              <a:t>proprii</a:t>
            </a:r>
            <a:r>
              <a:rPr lang="ro-RO" sz="2600" b="1" u="sng" dirty="0">
                <a:solidFill>
                  <a:schemeClr val="accent6">
                    <a:lumMod val="75000"/>
                  </a:schemeClr>
                </a:solidFill>
                <a:latin typeface="Tahoma" pitchFamily="34" charset="0"/>
              </a:rPr>
              <a:t>:</a:t>
            </a:r>
            <a:r>
              <a:rPr lang="en-US" sz="2600" b="1" u="sng" dirty="0">
                <a:solidFill>
                  <a:schemeClr val="accent6">
                    <a:lumMod val="75000"/>
                  </a:schemeClr>
                </a:solidFill>
                <a:latin typeface="Tahoma" pitchFamily="34" charset="0"/>
              </a:rPr>
              <a:t> </a:t>
            </a:r>
          </a:p>
          <a:p>
            <a:pPr eaLnBrk="1" hangingPunct="1">
              <a:lnSpc>
                <a:spcPct val="80000"/>
              </a:lnSpc>
              <a:spcBef>
                <a:spcPct val="50000"/>
              </a:spcBef>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Cărţi</a:t>
            </a:r>
            <a:r>
              <a:rPr lang="en-US" sz="2600" dirty="0">
                <a:latin typeface="Tahoma" pitchFamily="34" charset="0"/>
              </a:rPr>
              <a:t>, </a:t>
            </a:r>
            <a:r>
              <a:rPr lang="en-US" sz="2600" dirty="0" err="1">
                <a:latin typeface="Tahoma" pitchFamily="34" charset="0"/>
              </a:rPr>
              <a:t>almanahuri</a:t>
            </a:r>
            <a:r>
              <a:rPr lang="en-US" sz="2600" dirty="0">
                <a:latin typeface="Tahoma" pitchFamily="34" charset="0"/>
              </a:rPr>
              <a:t>, </a:t>
            </a:r>
            <a:r>
              <a:rPr lang="en-US" sz="2600" dirty="0" err="1">
                <a:latin typeface="Tahoma" pitchFamily="34" charset="0"/>
              </a:rPr>
              <a:t>culegeri</a:t>
            </a:r>
            <a:r>
              <a:rPr lang="en-US" sz="2600" dirty="0">
                <a:latin typeface="Tahoma" pitchFamily="34" charset="0"/>
              </a:rPr>
              <a:t>, </a:t>
            </a:r>
            <a:r>
              <a:rPr lang="en-US" sz="2600" dirty="0" err="1">
                <a:latin typeface="Tahoma" pitchFamily="34" charset="0"/>
              </a:rPr>
              <a:t>texte</a:t>
            </a:r>
            <a:r>
              <a:rPr lang="en-US" sz="2600" dirty="0">
                <a:latin typeface="Tahoma" pitchFamily="34" charset="0"/>
              </a:rPr>
              <a:t>, </a:t>
            </a:r>
            <a:r>
              <a:rPr lang="en-US" sz="2600" dirty="0" err="1">
                <a:latin typeface="Tahoma" pitchFamily="34" charset="0"/>
              </a:rPr>
              <a:t>teste</a:t>
            </a:r>
            <a:r>
              <a:rPr lang="en-US" sz="2600" dirty="0">
                <a:latin typeface="Tahoma" pitchFamily="34" charset="0"/>
              </a:rPr>
              <a:t>, etc.;</a:t>
            </a:r>
          </a:p>
          <a:p>
            <a:pPr eaLnBrk="1" hangingPunct="1">
              <a:lnSpc>
                <a:spcPct val="80000"/>
              </a:lnSpc>
              <a:spcBef>
                <a:spcPct val="50000"/>
              </a:spcBef>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Dischete</a:t>
            </a:r>
            <a:r>
              <a:rPr lang="en-US" sz="2600" dirty="0">
                <a:latin typeface="Tahoma" pitchFamily="34" charset="0"/>
              </a:rPr>
              <a:t>, CD-</a:t>
            </a:r>
            <a:r>
              <a:rPr lang="en-US" sz="2600" dirty="0" err="1">
                <a:latin typeface="Tahoma" pitchFamily="34" charset="0"/>
              </a:rPr>
              <a:t>uri</a:t>
            </a:r>
            <a:r>
              <a:rPr lang="en-US" sz="2600" dirty="0">
                <a:latin typeface="Tahoma" pitchFamily="34" charset="0"/>
              </a:rPr>
              <a:t>, DVD-</a:t>
            </a:r>
            <a:r>
              <a:rPr lang="en-US" sz="2600" dirty="0" err="1">
                <a:latin typeface="Tahoma" pitchFamily="34" charset="0"/>
              </a:rPr>
              <a:t>uri</a:t>
            </a:r>
            <a:r>
              <a:rPr lang="en-US" sz="2600" dirty="0">
                <a:latin typeface="Tahoma" pitchFamily="34" charset="0"/>
              </a:rPr>
              <a:t>, </a:t>
            </a:r>
            <a:r>
              <a:rPr lang="en-US" sz="2600" dirty="0" err="1">
                <a:latin typeface="Tahoma" pitchFamily="34" charset="0"/>
              </a:rPr>
              <a:t>casete</a:t>
            </a:r>
            <a:r>
              <a:rPr lang="ro-RO" sz="2600" dirty="0">
                <a:latin typeface="Tahoma" pitchFamily="34" charset="0"/>
              </a:rPr>
              <a:t>, </a:t>
            </a:r>
            <a:r>
              <a:rPr lang="en-US" sz="2600" dirty="0">
                <a:latin typeface="Tahoma" pitchFamily="34" charset="0"/>
              </a:rPr>
              <a:t>video, </a:t>
            </a:r>
            <a:r>
              <a:rPr lang="en-US" sz="2600" dirty="0" err="1">
                <a:latin typeface="Tahoma" pitchFamily="34" charset="0"/>
              </a:rPr>
              <a:t>casete</a:t>
            </a:r>
            <a:r>
              <a:rPr lang="en-US" sz="2600" dirty="0">
                <a:latin typeface="Tahoma" pitchFamily="34" charset="0"/>
              </a:rPr>
              <a:t> audio, </a:t>
            </a:r>
            <a:r>
              <a:rPr lang="en-US" sz="2600" dirty="0" err="1">
                <a:latin typeface="Tahoma" pitchFamily="34" charset="0"/>
              </a:rPr>
              <a:t>folii</a:t>
            </a:r>
            <a:r>
              <a:rPr lang="en-US" sz="2600" dirty="0">
                <a:latin typeface="Tahoma" pitchFamily="34" charset="0"/>
              </a:rPr>
              <a:t> </a:t>
            </a:r>
            <a:r>
              <a:rPr lang="en-US" sz="2600" dirty="0" err="1">
                <a:latin typeface="Tahoma" pitchFamily="34" charset="0"/>
              </a:rPr>
              <a:t>retroproiector</a:t>
            </a:r>
            <a:r>
              <a:rPr lang="en-US" sz="2600" dirty="0">
                <a:latin typeface="Tahoma" pitchFamily="34" charset="0"/>
              </a:rPr>
              <a:t>, etc.;</a:t>
            </a:r>
          </a:p>
          <a:p>
            <a:pPr eaLnBrk="1" hangingPunct="1">
              <a:lnSpc>
                <a:spcPct val="80000"/>
              </a:lnSpc>
              <a:spcBef>
                <a:spcPct val="50000"/>
              </a:spcBef>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Atragerea</a:t>
            </a:r>
            <a:r>
              <a:rPr lang="en-US" sz="2600" dirty="0">
                <a:latin typeface="Tahoma" pitchFamily="34" charset="0"/>
              </a:rPr>
              <a:t> de </a:t>
            </a:r>
            <a:r>
              <a:rPr lang="en-US" sz="2600" dirty="0" err="1">
                <a:latin typeface="Tahoma" pitchFamily="34" charset="0"/>
              </a:rPr>
              <a:t>finanţări</a:t>
            </a:r>
            <a:r>
              <a:rPr lang="en-US" sz="2600" dirty="0">
                <a:latin typeface="Tahoma" pitchFamily="34" charset="0"/>
              </a:rPr>
              <a:t> </a:t>
            </a:r>
            <a:r>
              <a:rPr lang="en-US" sz="2600" dirty="0" err="1">
                <a:latin typeface="Tahoma" pitchFamily="34" charset="0"/>
              </a:rPr>
              <a:t>pentru</a:t>
            </a:r>
            <a:r>
              <a:rPr lang="en-US" sz="2600" dirty="0">
                <a:latin typeface="Tahoma" pitchFamily="34" charset="0"/>
              </a:rPr>
              <a:t> </a:t>
            </a:r>
            <a:r>
              <a:rPr lang="en-US" sz="2600" dirty="0" err="1">
                <a:latin typeface="Tahoma" pitchFamily="34" charset="0"/>
              </a:rPr>
              <a:t>activităţi</a:t>
            </a:r>
            <a:r>
              <a:rPr lang="en-US" sz="2600" dirty="0">
                <a:latin typeface="Tahoma" pitchFamily="34" charset="0"/>
              </a:rPr>
              <a:t> </a:t>
            </a:r>
            <a:r>
              <a:rPr lang="en-US" sz="2600" dirty="0" err="1">
                <a:latin typeface="Tahoma" pitchFamily="34" charset="0"/>
              </a:rPr>
              <a:t>în</a:t>
            </a:r>
            <a:r>
              <a:rPr lang="en-US" sz="2600" dirty="0">
                <a:latin typeface="Tahoma" pitchFamily="34" charset="0"/>
              </a:rPr>
              <a:t> </a:t>
            </a:r>
            <a:r>
              <a:rPr lang="en-US" sz="2600" dirty="0" err="1">
                <a:latin typeface="Tahoma" pitchFamily="34" charset="0"/>
              </a:rPr>
              <a:t>specialitate</a:t>
            </a:r>
            <a:r>
              <a:rPr lang="en-US" sz="2600" dirty="0">
                <a:latin typeface="Tahoma" pitchFamily="34" charset="0"/>
              </a:rPr>
              <a:t>.</a:t>
            </a:r>
          </a:p>
          <a:p>
            <a:pPr eaLnBrk="1" hangingPunct="1">
              <a:lnSpc>
                <a:spcPct val="80000"/>
              </a:lnSpc>
            </a:pPr>
            <a:endParaRPr lang="en-US" sz="2700" dirty="0"/>
          </a:p>
        </p:txBody>
      </p:sp>
      <p:sp>
        <p:nvSpPr>
          <p:cNvPr id="66562" name="Rectangle 2"/>
          <p:cNvSpPr>
            <a:spLocks noGrp="1" noChangeArrowheads="1"/>
          </p:cNvSpPr>
          <p:nvPr>
            <p:ph type="title" idx="4294967295"/>
          </p:nvPr>
        </p:nvSpPr>
        <p:spPr>
          <a:xfrm>
            <a:off x="742950" y="177800"/>
            <a:ext cx="9163050" cy="609600"/>
          </a:xfrm>
        </p:spPr>
        <p:txBody>
          <a:bodyPr/>
          <a:lstStyle/>
          <a:p>
            <a:pPr algn="ctr"/>
            <a:r>
              <a:rPr lang="ro-RO" altLang="ro-RO" sz="2800" dirty="0">
                <a:solidFill>
                  <a:schemeClr val="tx2">
                    <a:lumMod val="60000"/>
                    <a:lumOff val="40000"/>
                  </a:schemeClr>
                </a:solidFill>
                <a:latin typeface="Tahoma" pitchFamily="34" charset="0"/>
              </a:rPr>
              <a:t>IV.1. PORTOFOLIUL CADRULUI DIDACTIC </a:t>
            </a:r>
            <a:endParaRPr lang="en-US" altLang="ro-RO" sz="2800" b="1" dirty="0">
              <a:solidFill>
                <a:schemeClr val="tx2">
                  <a:lumMod val="60000"/>
                  <a:lumOff val="40000"/>
                </a:schemeClr>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57</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9158968" y="6187380"/>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532102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0" y="914400"/>
            <a:ext cx="7239000" cy="609600"/>
          </a:xfrm>
          <a:ln>
            <a:solidFill>
              <a:schemeClr val="tx1"/>
            </a:solidFill>
          </a:ln>
        </p:spPr>
        <p:txBody>
          <a:bodyPr>
            <a:normAutofit fontScale="90000"/>
          </a:bodyPr>
          <a:lstStyle/>
          <a:p>
            <a:pPr eaLnBrk="1" hangingPunct="1"/>
            <a:r>
              <a:rPr lang="it-IT" sz="2200" b="1" dirty="0">
                <a:solidFill>
                  <a:schemeClr val="accent6">
                    <a:lumMod val="75000"/>
                  </a:schemeClr>
                </a:solidFill>
                <a:latin typeface="Tahoma" pitchFamily="34" charset="0"/>
              </a:rPr>
              <a:t/>
            </a:r>
            <a:br>
              <a:rPr lang="it-IT" sz="2200" b="1" dirty="0">
                <a:solidFill>
                  <a:schemeClr val="accent6">
                    <a:lumMod val="75000"/>
                  </a:schemeClr>
                </a:solidFill>
                <a:latin typeface="Tahoma" pitchFamily="34" charset="0"/>
              </a:rPr>
            </a:br>
            <a:r>
              <a:rPr lang="ro-RO" sz="2700" dirty="0">
                <a:solidFill>
                  <a:schemeClr val="accent6">
                    <a:lumMod val="75000"/>
                  </a:schemeClr>
                </a:solidFill>
                <a:effectLst>
                  <a:outerShdw blurRad="38100" dist="38100" dir="2700000" algn="tl">
                    <a:srgbClr val="C0C0C0"/>
                  </a:outerShdw>
                </a:effectLst>
                <a:latin typeface="Tahoma" pitchFamily="34" charset="0"/>
              </a:rPr>
              <a:t>A.</a:t>
            </a:r>
            <a:r>
              <a:rPr lang="it-IT" sz="2700" dirty="0">
                <a:solidFill>
                  <a:schemeClr val="accent6">
                    <a:lumMod val="75000"/>
                  </a:schemeClr>
                </a:solidFill>
                <a:effectLst>
                  <a:outerShdw blurRad="38100" dist="38100" dir="2700000" algn="tl">
                    <a:srgbClr val="C0C0C0"/>
                  </a:outerShdw>
                </a:effectLst>
                <a:latin typeface="Tahoma" pitchFamily="34" charset="0"/>
              </a:rPr>
              <a:t> </a:t>
            </a:r>
            <a:r>
              <a:rPr lang="it-IT" sz="2700" b="1" dirty="0">
                <a:solidFill>
                  <a:schemeClr val="accent6">
                    <a:lumMod val="75000"/>
                  </a:schemeClr>
                </a:solidFill>
                <a:latin typeface="Tahoma" pitchFamily="34" charset="0"/>
              </a:rPr>
              <a:t>Proiectare / evidenţă/ evaluare</a:t>
            </a:r>
            <a:r>
              <a:rPr lang="it-IT" sz="2700" dirty="0">
                <a:solidFill>
                  <a:schemeClr val="accent6">
                    <a:lumMod val="75000"/>
                  </a:schemeClr>
                </a:solidFill>
                <a:latin typeface="Tahoma" pitchFamily="34" charset="0"/>
              </a:rPr>
              <a:t/>
            </a:r>
            <a:br>
              <a:rPr lang="it-IT" sz="2700" dirty="0">
                <a:solidFill>
                  <a:schemeClr val="accent6">
                    <a:lumMod val="75000"/>
                  </a:schemeClr>
                </a:solidFill>
                <a:latin typeface="Tahoma" pitchFamily="34" charset="0"/>
              </a:rPr>
            </a:br>
            <a:endParaRPr lang="en-US" sz="2700" b="1" dirty="0">
              <a:solidFill>
                <a:schemeClr val="accent6">
                  <a:lumMod val="75000"/>
                </a:schemeClr>
              </a:solidFill>
            </a:endParaRPr>
          </a:p>
        </p:txBody>
      </p:sp>
      <p:sp>
        <p:nvSpPr>
          <p:cNvPr id="9" name="Content Placeholder 2"/>
          <p:cNvSpPr>
            <a:spLocks noGrp="1"/>
          </p:cNvSpPr>
          <p:nvPr>
            <p:ph idx="1"/>
          </p:nvPr>
        </p:nvSpPr>
        <p:spPr>
          <a:xfrm>
            <a:off x="457200" y="1289050"/>
            <a:ext cx="8229600" cy="5340350"/>
          </a:xfrm>
        </p:spPr>
        <p:txBody>
          <a:bodyPr>
            <a:normAutofit/>
          </a:bodyPr>
          <a:lstStyle/>
          <a:p>
            <a:pPr eaLnBrk="1" hangingPunct="1">
              <a:lnSpc>
                <a:spcPct val="60000"/>
              </a:lnSpc>
              <a:spcBef>
                <a:spcPct val="50000"/>
              </a:spcBef>
              <a:buFont typeface="Arial" pitchFamily="34" charset="0"/>
              <a:buNone/>
            </a:pPr>
            <a:endParaRPr lang="en-US" sz="2200" u="sng" dirty="0">
              <a:latin typeface="Tahoma" pitchFamily="34" charset="0"/>
            </a:endParaRPr>
          </a:p>
          <a:p>
            <a:pPr eaLnBrk="1" hangingPunct="1">
              <a:lnSpc>
                <a:spcPct val="60000"/>
              </a:lnSpc>
              <a:spcBef>
                <a:spcPct val="50000"/>
              </a:spcBef>
              <a:buFont typeface="Arial" pitchFamily="34" charset="0"/>
              <a:buNone/>
            </a:pPr>
            <a:r>
              <a:rPr lang="ro-RO" sz="2400" b="1" u="sng" dirty="0">
                <a:solidFill>
                  <a:schemeClr val="accent6">
                    <a:lumMod val="75000"/>
                  </a:schemeClr>
                </a:solidFill>
                <a:latin typeface="Tahoma" pitchFamily="34" charset="0"/>
              </a:rPr>
              <a:t>A.5. </a:t>
            </a:r>
            <a:r>
              <a:rPr lang="en-US" sz="2400" b="1" u="sng" dirty="0" err="1">
                <a:solidFill>
                  <a:schemeClr val="accent6">
                    <a:lumMod val="75000"/>
                  </a:schemeClr>
                </a:solidFill>
                <a:latin typeface="Tahoma" pitchFamily="34" charset="0"/>
              </a:rPr>
              <a:t>Documente</a:t>
            </a:r>
            <a:r>
              <a:rPr lang="en-US" sz="2400" b="1" u="sng" dirty="0">
                <a:solidFill>
                  <a:schemeClr val="accent6">
                    <a:lumMod val="75000"/>
                  </a:schemeClr>
                </a:solidFill>
                <a:latin typeface="Tahoma" pitchFamily="34" charset="0"/>
              </a:rPr>
              <a:t> curriculare </a:t>
            </a:r>
            <a:r>
              <a:rPr lang="en-US" sz="2400" b="1" u="sng" dirty="0" err="1">
                <a:solidFill>
                  <a:schemeClr val="accent6">
                    <a:lumMod val="75000"/>
                  </a:schemeClr>
                </a:solidFill>
                <a:latin typeface="Tahoma" pitchFamily="34" charset="0"/>
              </a:rPr>
              <a:t>necesare</a:t>
            </a:r>
            <a:r>
              <a:rPr lang="ro-RO" sz="2400" b="1" u="sng" dirty="0">
                <a:solidFill>
                  <a:schemeClr val="accent6">
                    <a:lumMod val="75000"/>
                  </a:schemeClr>
                </a:solidFill>
                <a:latin typeface="Tahoma" pitchFamily="34" charset="0"/>
              </a:rPr>
              <a:t>:</a:t>
            </a:r>
            <a:endParaRPr lang="en-US" sz="2400" b="1" u="sng" dirty="0">
              <a:solidFill>
                <a:schemeClr val="accent6">
                  <a:lumMod val="75000"/>
                </a:schemeClr>
              </a:solidFill>
              <a:latin typeface="Tahoma" pitchFamily="34" charset="0"/>
            </a:endParaRPr>
          </a:p>
          <a:p>
            <a:pPr eaLnBrk="1" hangingPunct="1">
              <a:lnSpc>
                <a:spcPct val="60000"/>
              </a:lnSpc>
              <a:spcBef>
                <a:spcPct val="50000"/>
              </a:spcBef>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Programe</a:t>
            </a:r>
            <a:r>
              <a:rPr lang="en-US" sz="2200" dirty="0">
                <a:latin typeface="Tahoma" pitchFamily="34" charset="0"/>
              </a:rPr>
              <a:t> </a:t>
            </a:r>
            <a:r>
              <a:rPr lang="en-US" sz="2200" dirty="0" err="1">
                <a:latin typeface="Tahoma" pitchFamily="34" charset="0"/>
              </a:rPr>
              <a:t>şcolare</a:t>
            </a:r>
            <a:r>
              <a:rPr lang="en-US" sz="2200" dirty="0">
                <a:latin typeface="Tahoma" pitchFamily="34" charset="0"/>
              </a:rPr>
              <a:t> ;</a:t>
            </a:r>
          </a:p>
          <a:p>
            <a:pPr eaLnBrk="1" hangingPunct="1">
              <a:lnSpc>
                <a:spcPct val="60000"/>
              </a:lnSpc>
              <a:spcBef>
                <a:spcPct val="50000"/>
              </a:spcBef>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Ghiduri</a:t>
            </a:r>
            <a:r>
              <a:rPr lang="en-US" sz="2200" dirty="0">
                <a:latin typeface="Tahoma" pitchFamily="34" charset="0"/>
              </a:rPr>
              <a:t> </a:t>
            </a:r>
            <a:r>
              <a:rPr lang="en-US" sz="2200" dirty="0" err="1">
                <a:latin typeface="Tahoma" pitchFamily="34" charset="0"/>
              </a:rPr>
              <a:t>metodologice</a:t>
            </a:r>
            <a:r>
              <a:rPr lang="en-US" sz="2200" dirty="0">
                <a:latin typeface="Tahoma" pitchFamily="34" charset="0"/>
              </a:rPr>
              <a:t> de </a:t>
            </a:r>
            <a:r>
              <a:rPr lang="en-US" sz="2200" dirty="0" err="1">
                <a:latin typeface="Tahoma" pitchFamily="34" charset="0"/>
              </a:rPr>
              <a:t>aplicare</a:t>
            </a:r>
            <a:r>
              <a:rPr lang="en-US" sz="2200" dirty="0">
                <a:latin typeface="Tahoma" pitchFamily="34" charset="0"/>
              </a:rPr>
              <a:t> a </a:t>
            </a:r>
            <a:r>
              <a:rPr lang="en-US" sz="2200" dirty="0" err="1">
                <a:latin typeface="Tahoma" pitchFamily="34" charset="0"/>
              </a:rPr>
              <a:t>programelor</a:t>
            </a:r>
            <a:r>
              <a:rPr lang="en-US" sz="2200" dirty="0">
                <a:latin typeface="Tahoma" pitchFamily="34" charset="0"/>
              </a:rPr>
              <a:t> </a:t>
            </a:r>
            <a:r>
              <a:rPr lang="en-US" sz="2200" dirty="0" err="1">
                <a:latin typeface="Tahoma" pitchFamily="34" charset="0"/>
              </a:rPr>
              <a:t>şcolare</a:t>
            </a:r>
            <a:r>
              <a:rPr lang="en-US" sz="2200" dirty="0">
                <a:latin typeface="Tahoma" pitchFamily="34" charset="0"/>
              </a:rPr>
              <a:t> ;</a:t>
            </a:r>
          </a:p>
          <a:p>
            <a:pPr eaLnBrk="1" hangingPunct="1">
              <a:lnSpc>
                <a:spcPct val="60000"/>
              </a:lnSpc>
              <a:spcBef>
                <a:spcPct val="50000"/>
              </a:spcBef>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Precizări</a:t>
            </a:r>
            <a:r>
              <a:rPr lang="en-US" sz="2200" dirty="0">
                <a:latin typeface="Tahoma" pitchFamily="34" charset="0"/>
              </a:rPr>
              <a:t> </a:t>
            </a:r>
            <a:r>
              <a:rPr lang="en-US" sz="2200" dirty="0" err="1">
                <a:latin typeface="Tahoma" pitchFamily="34" charset="0"/>
              </a:rPr>
              <a:t>metodologice</a:t>
            </a:r>
            <a:r>
              <a:rPr lang="en-US" sz="2200" dirty="0">
                <a:latin typeface="Tahoma" pitchFamily="34" charset="0"/>
              </a:rPr>
              <a:t> cu </a:t>
            </a:r>
            <a:r>
              <a:rPr lang="en-US" sz="2200" dirty="0" err="1">
                <a:latin typeface="Tahoma" pitchFamily="34" charset="0"/>
              </a:rPr>
              <a:t>privire</a:t>
            </a:r>
            <a:r>
              <a:rPr lang="en-US" sz="2200" dirty="0">
                <a:latin typeface="Tahoma" pitchFamily="34" charset="0"/>
              </a:rPr>
              <a:t> la </a:t>
            </a:r>
            <a:r>
              <a:rPr lang="en-US" sz="2200" dirty="0" err="1">
                <a:latin typeface="Tahoma" pitchFamily="34" charset="0"/>
              </a:rPr>
              <a:t>predarea</a:t>
            </a:r>
            <a:r>
              <a:rPr lang="en-US" sz="2200" dirty="0">
                <a:latin typeface="Tahoma" pitchFamily="34" charset="0"/>
              </a:rPr>
              <a:t> </a:t>
            </a:r>
            <a:r>
              <a:rPr lang="en-US" sz="2200" dirty="0" err="1">
                <a:latin typeface="Tahoma" pitchFamily="34" charset="0"/>
              </a:rPr>
              <a:t>specialităţii</a:t>
            </a:r>
            <a:endParaRPr lang="en-US" sz="2200" dirty="0">
              <a:latin typeface="Tahoma" pitchFamily="34" charset="0"/>
            </a:endParaRPr>
          </a:p>
          <a:p>
            <a:pPr eaLnBrk="1" hangingPunct="1">
              <a:lnSpc>
                <a:spcPct val="60000"/>
              </a:lnSpc>
              <a:spcBef>
                <a:spcPct val="50000"/>
              </a:spcBef>
              <a:buFont typeface="Arial" pitchFamily="34" charset="0"/>
              <a:buNone/>
            </a:pPr>
            <a:r>
              <a:rPr lang="en-US" sz="2200" dirty="0">
                <a:latin typeface="Tahoma" pitchFamily="34" charset="0"/>
              </a:rPr>
              <a:t>  </a:t>
            </a:r>
            <a:r>
              <a:rPr lang="ro-RO" sz="2200" dirty="0">
                <a:latin typeface="Tahoma" pitchFamily="34" charset="0"/>
              </a:rPr>
              <a:t> </a:t>
            </a:r>
            <a:r>
              <a:rPr lang="en-US" sz="2200" dirty="0">
                <a:latin typeface="Tahoma" pitchFamily="34" charset="0"/>
              </a:rPr>
              <a:t>(M.E.C.T.S., I.S.J.);</a:t>
            </a:r>
          </a:p>
          <a:p>
            <a:pPr eaLnBrk="1" hangingPunct="1">
              <a:lnSpc>
                <a:spcPct val="60000"/>
              </a:lnSpc>
              <a:spcBef>
                <a:spcPct val="50000"/>
              </a:spcBef>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Programele</a:t>
            </a:r>
            <a:r>
              <a:rPr lang="en-US" sz="2200" dirty="0">
                <a:latin typeface="Tahoma" pitchFamily="34" charset="0"/>
              </a:rPr>
              <a:t> </a:t>
            </a:r>
            <a:r>
              <a:rPr lang="en-US" sz="2200" dirty="0" err="1">
                <a:latin typeface="Tahoma" pitchFamily="34" charset="0"/>
              </a:rPr>
              <a:t>pentru</a:t>
            </a:r>
            <a:r>
              <a:rPr lang="en-US" sz="2200" dirty="0">
                <a:latin typeface="Tahoma" pitchFamily="34" charset="0"/>
              </a:rPr>
              <a:t> </a:t>
            </a:r>
            <a:r>
              <a:rPr lang="en-US" sz="2200" dirty="0" err="1">
                <a:latin typeface="Tahoma" pitchFamily="34" charset="0"/>
              </a:rPr>
              <a:t>examenele</a:t>
            </a:r>
            <a:r>
              <a:rPr lang="en-US" sz="2200" dirty="0">
                <a:latin typeface="Tahoma" pitchFamily="34" charset="0"/>
              </a:rPr>
              <a:t> </a:t>
            </a:r>
            <a:r>
              <a:rPr lang="en-US" sz="2200" dirty="0" err="1">
                <a:latin typeface="Tahoma" pitchFamily="34" charset="0"/>
              </a:rPr>
              <a:t>naţionale</a:t>
            </a:r>
            <a:r>
              <a:rPr lang="en-US" sz="2200" dirty="0">
                <a:latin typeface="Tahoma" pitchFamily="34" charset="0"/>
              </a:rPr>
              <a:t>;</a:t>
            </a:r>
          </a:p>
          <a:p>
            <a:pPr eaLnBrk="1" hangingPunct="1">
              <a:lnSpc>
                <a:spcPct val="60000"/>
              </a:lnSpc>
              <a:spcBef>
                <a:spcPct val="50000"/>
              </a:spcBef>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Subiectele</a:t>
            </a:r>
            <a:r>
              <a:rPr lang="en-US" sz="2200" dirty="0">
                <a:latin typeface="Tahoma" pitchFamily="34" charset="0"/>
              </a:rPr>
              <a:t> </a:t>
            </a:r>
            <a:r>
              <a:rPr lang="en-US" sz="2200" dirty="0" err="1">
                <a:latin typeface="Tahoma" pitchFamily="34" charset="0"/>
              </a:rPr>
              <a:t>pentru</a:t>
            </a:r>
            <a:r>
              <a:rPr lang="en-US" sz="2200" dirty="0">
                <a:latin typeface="Tahoma" pitchFamily="34" charset="0"/>
              </a:rPr>
              <a:t> </a:t>
            </a:r>
            <a:r>
              <a:rPr lang="en-US" sz="2200" dirty="0" err="1">
                <a:latin typeface="Tahoma" pitchFamily="34" charset="0"/>
              </a:rPr>
              <a:t>examene</a:t>
            </a:r>
            <a:r>
              <a:rPr lang="en-US" sz="2200" dirty="0">
                <a:latin typeface="Tahoma" pitchFamily="34" charset="0"/>
              </a:rPr>
              <a:t> </a:t>
            </a:r>
            <a:r>
              <a:rPr lang="en-US" sz="2200" dirty="0" err="1">
                <a:latin typeface="Tahoma" pitchFamily="34" charset="0"/>
              </a:rPr>
              <a:t>naţionale</a:t>
            </a:r>
            <a:r>
              <a:rPr lang="en-US" sz="2200" dirty="0">
                <a:latin typeface="Tahoma" pitchFamily="34" charset="0"/>
              </a:rPr>
              <a:t>.</a:t>
            </a:r>
          </a:p>
          <a:p>
            <a:pPr eaLnBrk="1" hangingPunct="1">
              <a:lnSpc>
                <a:spcPct val="60000"/>
              </a:lnSpc>
              <a:spcBef>
                <a:spcPct val="50000"/>
              </a:spcBef>
              <a:buFont typeface="Arial" pitchFamily="34" charset="0"/>
              <a:buNone/>
            </a:pPr>
            <a:endParaRPr lang="en-US" sz="1000" dirty="0">
              <a:latin typeface="Tahoma" pitchFamily="34" charset="0"/>
            </a:endParaRPr>
          </a:p>
          <a:p>
            <a:pPr eaLnBrk="1" hangingPunct="1">
              <a:lnSpc>
                <a:spcPct val="80000"/>
              </a:lnSpc>
              <a:spcBef>
                <a:spcPct val="50000"/>
              </a:spcBef>
              <a:buFont typeface="Arial" pitchFamily="34" charset="0"/>
              <a:buNone/>
            </a:pPr>
            <a:r>
              <a:rPr lang="ro-RO" sz="2400" b="1" u="sng" dirty="0">
                <a:solidFill>
                  <a:schemeClr val="accent6">
                    <a:lumMod val="75000"/>
                  </a:schemeClr>
                </a:solidFill>
                <a:latin typeface="Tahoma" pitchFamily="34" charset="0"/>
              </a:rPr>
              <a:t>A.6. </a:t>
            </a:r>
            <a:r>
              <a:rPr lang="en-US" sz="2400" b="1" u="sng" dirty="0" err="1">
                <a:solidFill>
                  <a:schemeClr val="accent6">
                    <a:lumMod val="75000"/>
                  </a:schemeClr>
                </a:solidFill>
                <a:latin typeface="Tahoma" pitchFamily="34" charset="0"/>
              </a:rPr>
              <a:t>Activitati</a:t>
            </a:r>
            <a:r>
              <a:rPr lang="en-US" sz="2400" b="1" u="sng" dirty="0">
                <a:solidFill>
                  <a:schemeClr val="accent6">
                    <a:lumMod val="75000"/>
                  </a:schemeClr>
                </a:solidFill>
                <a:latin typeface="Tahoma" pitchFamily="34" charset="0"/>
              </a:rPr>
              <a:t> extracurriculare </a:t>
            </a:r>
            <a:r>
              <a:rPr lang="en-US" sz="2400" b="1" u="sng" dirty="0" err="1">
                <a:solidFill>
                  <a:schemeClr val="accent6">
                    <a:lumMod val="75000"/>
                  </a:schemeClr>
                </a:solidFill>
                <a:latin typeface="Tahoma" pitchFamily="34" charset="0"/>
              </a:rPr>
              <a:t>desfăşurate</a:t>
            </a:r>
            <a:r>
              <a:rPr lang="en-US" sz="2400" b="1" u="sng" dirty="0">
                <a:solidFill>
                  <a:schemeClr val="accent6">
                    <a:lumMod val="75000"/>
                  </a:schemeClr>
                </a:solidFill>
                <a:latin typeface="Tahoma" pitchFamily="34" charset="0"/>
              </a:rPr>
              <a:t> </a:t>
            </a:r>
            <a:r>
              <a:rPr lang="en-US" sz="2400" b="1" u="sng" dirty="0" err="1">
                <a:solidFill>
                  <a:schemeClr val="accent6">
                    <a:lumMod val="75000"/>
                  </a:schemeClr>
                </a:solidFill>
                <a:latin typeface="Tahoma" pitchFamily="34" charset="0"/>
              </a:rPr>
              <a:t>în</a:t>
            </a:r>
            <a:r>
              <a:rPr lang="en-US" sz="2400" b="1" u="sng" dirty="0">
                <a:solidFill>
                  <a:schemeClr val="accent6">
                    <a:lumMod val="75000"/>
                  </a:schemeClr>
                </a:solidFill>
                <a:latin typeface="Tahoma" pitchFamily="34" charset="0"/>
              </a:rPr>
              <a:t> </a:t>
            </a:r>
            <a:r>
              <a:rPr lang="en-US" sz="2400" b="1" u="sng" dirty="0" err="1">
                <a:solidFill>
                  <a:schemeClr val="accent6">
                    <a:lumMod val="75000"/>
                  </a:schemeClr>
                </a:solidFill>
                <a:latin typeface="Tahoma" pitchFamily="34" charset="0"/>
              </a:rPr>
              <a:t>cadrul</a:t>
            </a:r>
            <a:r>
              <a:rPr lang="en-US" sz="2400" b="1" u="sng" dirty="0">
                <a:solidFill>
                  <a:schemeClr val="accent6">
                    <a:lumMod val="75000"/>
                  </a:schemeClr>
                </a:solidFill>
                <a:latin typeface="Tahoma" pitchFamily="34" charset="0"/>
              </a:rPr>
              <a:t> </a:t>
            </a:r>
            <a:r>
              <a:rPr lang="en-US" sz="2400" b="1" u="sng" dirty="0" err="1">
                <a:solidFill>
                  <a:schemeClr val="accent6">
                    <a:lumMod val="75000"/>
                  </a:schemeClr>
                </a:solidFill>
                <a:latin typeface="Tahoma" pitchFamily="34" charset="0"/>
              </a:rPr>
              <a:t>specialităţii</a:t>
            </a:r>
            <a:r>
              <a:rPr lang="ro-RO" sz="2400" b="1" u="sng" dirty="0">
                <a:solidFill>
                  <a:schemeClr val="accent6">
                    <a:lumMod val="75000"/>
                  </a:schemeClr>
                </a:solidFill>
                <a:latin typeface="Tahoma" pitchFamily="34" charset="0"/>
              </a:rPr>
              <a:t>:</a:t>
            </a:r>
            <a:endParaRPr lang="en-US" sz="2400" b="1" u="sng" dirty="0">
              <a:solidFill>
                <a:schemeClr val="accent6">
                  <a:lumMod val="75000"/>
                </a:schemeClr>
              </a:solidFill>
              <a:latin typeface="Tahoma" pitchFamily="34" charset="0"/>
            </a:endParaRPr>
          </a:p>
          <a:p>
            <a:pPr eaLnBrk="1" hangingPunct="1">
              <a:lnSpc>
                <a:spcPct val="80000"/>
              </a:lnSpc>
              <a:spcBef>
                <a:spcPct val="50000"/>
              </a:spcBef>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Mese</a:t>
            </a:r>
            <a:r>
              <a:rPr lang="en-US" sz="2200" dirty="0">
                <a:latin typeface="Tahoma" pitchFamily="34" charset="0"/>
              </a:rPr>
              <a:t> </a:t>
            </a:r>
            <a:r>
              <a:rPr lang="en-US" sz="2200" dirty="0" err="1">
                <a:latin typeface="Tahoma" pitchFamily="34" charset="0"/>
              </a:rPr>
              <a:t>rotunde</a:t>
            </a:r>
            <a:r>
              <a:rPr lang="en-US" sz="2200" dirty="0">
                <a:latin typeface="Tahoma" pitchFamily="34" charset="0"/>
              </a:rPr>
              <a:t>, </a:t>
            </a:r>
            <a:r>
              <a:rPr lang="en-US" sz="2200" dirty="0" err="1">
                <a:latin typeface="Tahoma" pitchFamily="34" charset="0"/>
              </a:rPr>
              <a:t>dezbateri</a:t>
            </a:r>
            <a:r>
              <a:rPr lang="en-US" sz="2200" dirty="0">
                <a:latin typeface="Tahoma" pitchFamily="34" charset="0"/>
              </a:rPr>
              <a:t>, </a:t>
            </a:r>
            <a:r>
              <a:rPr lang="en-US" sz="2200" dirty="0" err="1">
                <a:latin typeface="Tahoma" pitchFamily="34" charset="0"/>
              </a:rPr>
              <a:t>întâlniri</a:t>
            </a:r>
            <a:r>
              <a:rPr lang="en-US" sz="2200" dirty="0">
                <a:latin typeface="Tahoma" pitchFamily="34" charset="0"/>
              </a:rPr>
              <a:t>;</a:t>
            </a:r>
          </a:p>
          <a:p>
            <a:pPr eaLnBrk="1" hangingPunct="1">
              <a:lnSpc>
                <a:spcPct val="80000"/>
              </a:lnSpc>
              <a:spcBef>
                <a:spcPct val="50000"/>
              </a:spcBef>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Excursii</a:t>
            </a:r>
            <a:r>
              <a:rPr lang="en-US" sz="2200" dirty="0">
                <a:latin typeface="Tahoma" pitchFamily="34" charset="0"/>
              </a:rPr>
              <a:t>, </a:t>
            </a:r>
            <a:r>
              <a:rPr lang="en-US" sz="2200" dirty="0" err="1">
                <a:latin typeface="Tahoma" pitchFamily="34" charset="0"/>
              </a:rPr>
              <a:t>drumeţii</a:t>
            </a:r>
            <a:r>
              <a:rPr lang="en-US" sz="2200" dirty="0">
                <a:latin typeface="Tahoma" pitchFamily="34" charset="0"/>
              </a:rPr>
              <a:t>;</a:t>
            </a:r>
          </a:p>
          <a:p>
            <a:pPr eaLnBrk="1" hangingPunct="1">
              <a:lnSpc>
                <a:spcPct val="80000"/>
              </a:lnSpc>
              <a:spcBef>
                <a:spcPct val="50000"/>
              </a:spcBef>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Activităţi</a:t>
            </a:r>
            <a:r>
              <a:rPr lang="en-US" sz="2200" dirty="0">
                <a:latin typeface="Tahoma" pitchFamily="34" charset="0"/>
              </a:rPr>
              <a:t> </a:t>
            </a:r>
            <a:r>
              <a:rPr lang="en-US" sz="2200" dirty="0" err="1">
                <a:latin typeface="Tahoma" pitchFamily="34" charset="0"/>
              </a:rPr>
              <a:t>desfăşurate</a:t>
            </a:r>
            <a:r>
              <a:rPr lang="en-US" sz="2200" dirty="0">
                <a:latin typeface="Tahoma" pitchFamily="34" charset="0"/>
              </a:rPr>
              <a:t> </a:t>
            </a:r>
            <a:r>
              <a:rPr lang="en-US" sz="2200" dirty="0" err="1">
                <a:latin typeface="Tahoma" pitchFamily="34" charset="0"/>
              </a:rPr>
              <a:t>în</a:t>
            </a:r>
            <a:r>
              <a:rPr lang="en-US" sz="2200" dirty="0">
                <a:latin typeface="Tahoma" pitchFamily="34" charset="0"/>
              </a:rPr>
              <a:t> </a:t>
            </a:r>
            <a:r>
              <a:rPr lang="en-US" sz="2200" dirty="0" err="1">
                <a:latin typeface="Tahoma" pitchFamily="34" charset="0"/>
              </a:rPr>
              <a:t>vederea</a:t>
            </a:r>
            <a:r>
              <a:rPr lang="en-US" sz="2200" dirty="0">
                <a:latin typeface="Tahoma" pitchFamily="34" charset="0"/>
              </a:rPr>
              <a:t> </a:t>
            </a:r>
            <a:r>
              <a:rPr lang="en-US" sz="2200" dirty="0" err="1">
                <a:latin typeface="Tahoma" pitchFamily="34" charset="0"/>
              </a:rPr>
              <a:t>realizării</a:t>
            </a:r>
            <a:r>
              <a:rPr lang="en-US" sz="2200" dirty="0">
                <a:latin typeface="Tahoma" pitchFamily="34" charset="0"/>
              </a:rPr>
              <a:t> </a:t>
            </a:r>
            <a:r>
              <a:rPr lang="en-US" sz="2200" dirty="0" err="1">
                <a:latin typeface="Tahoma" pitchFamily="34" charset="0"/>
              </a:rPr>
              <a:t>echităţii</a:t>
            </a:r>
            <a:r>
              <a:rPr lang="en-US" sz="2200" dirty="0">
                <a:latin typeface="Tahoma" pitchFamily="34" charset="0"/>
              </a:rPr>
              <a:t> </a:t>
            </a:r>
            <a:r>
              <a:rPr lang="en-US" sz="2200" dirty="0" err="1">
                <a:latin typeface="Tahoma" pitchFamily="34" charset="0"/>
              </a:rPr>
              <a:t>în</a:t>
            </a:r>
            <a:r>
              <a:rPr lang="en-US" sz="2200" dirty="0">
                <a:latin typeface="Tahoma" pitchFamily="34" charset="0"/>
              </a:rPr>
              <a:t> </a:t>
            </a:r>
            <a:r>
              <a:rPr lang="en-US" sz="2200" dirty="0" err="1">
                <a:latin typeface="Tahoma" pitchFamily="34" charset="0"/>
              </a:rPr>
              <a:t>educaţie</a:t>
            </a:r>
            <a:r>
              <a:rPr lang="en-US" sz="2200" dirty="0">
                <a:latin typeface="Tahoma" pitchFamily="34" charset="0"/>
              </a:rPr>
              <a:t>.</a:t>
            </a:r>
          </a:p>
          <a:p>
            <a:pPr eaLnBrk="1" hangingPunct="1">
              <a:lnSpc>
                <a:spcPct val="80000"/>
              </a:lnSpc>
            </a:pPr>
            <a:endParaRPr lang="en-US" sz="2200" dirty="0"/>
          </a:p>
        </p:txBody>
      </p:sp>
      <p:sp>
        <p:nvSpPr>
          <p:cNvPr id="66562" name="Rectangle 2"/>
          <p:cNvSpPr>
            <a:spLocks noGrp="1" noChangeArrowheads="1"/>
          </p:cNvSpPr>
          <p:nvPr>
            <p:ph type="title" idx="4294967295"/>
          </p:nvPr>
        </p:nvSpPr>
        <p:spPr>
          <a:xfrm>
            <a:off x="0" y="152400"/>
            <a:ext cx="9163050" cy="609600"/>
          </a:xfrm>
        </p:spPr>
        <p:txBody>
          <a:bodyPr/>
          <a:lstStyle/>
          <a:p>
            <a:pPr algn="ctr"/>
            <a:r>
              <a:rPr lang="ro-RO" altLang="ro-RO" sz="2800" dirty="0">
                <a:solidFill>
                  <a:schemeClr val="tx2">
                    <a:lumMod val="60000"/>
                    <a:lumOff val="40000"/>
                  </a:schemeClr>
                </a:solidFill>
                <a:latin typeface="Tahoma" pitchFamily="34" charset="0"/>
              </a:rPr>
              <a:t>IV.1. PORTOFOLIUL CADRULUI DIDACTIC </a:t>
            </a:r>
            <a:endParaRPr lang="en-US" altLang="ro-RO" sz="2800" b="1" dirty="0">
              <a:solidFill>
                <a:schemeClr val="tx2">
                  <a:lumMod val="60000"/>
                  <a:lumOff val="40000"/>
                </a:schemeClr>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58</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8956675" y="6269038"/>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467845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685800"/>
            <a:ext cx="8305800" cy="609600"/>
          </a:xfrm>
          <a:ln>
            <a:solidFill>
              <a:schemeClr val="tx1"/>
            </a:solidFill>
          </a:ln>
        </p:spPr>
        <p:txBody>
          <a:bodyPr>
            <a:normAutofit fontScale="90000"/>
          </a:bodyPr>
          <a:lstStyle/>
          <a:p>
            <a:pPr eaLnBrk="1" hangingPunct="1"/>
            <a:r>
              <a:rPr lang="it-IT" sz="2200" b="1" dirty="0">
                <a:solidFill>
                  <a:schemeClr val="accent6">
                    <a:lumMod val="75000"/>
                  </a:schemeClr>
                </a:solidFill>
                <a:latin typeface="Tahoma" pitchFamily="34" charset="0"/>
              </a:rPr>
              <a:t/>
            </a:r>
            <a:br>
              <a:rPr lang="it-IT" sz="2200" b="1" dirty="0">
                <a:solidFill>
                  <a:schemeClr val="accent6">
                    <a:lumMod val="75000"/>
                  </a:schemeClr>
                </a:solidFill>
                <a:latin typeface="Tahoma" pitchFamily="34" charset="0"/>
              </a:rPr>
            </a:br>
            <a:r>
              <a:rPr lang="ro-RO" sz="2800" b="1" dirty="0">
                <a:solidFill>
                  <a:schemeClr val="accent6">
                    <a:lumMod val="75000"/>
                  </a:schemeClr>
                </a:solidFill>
                <a:effectLst>
                  <a:outerShdw blurRad="38100" dist="38100" dir="2700000" algn="tl">
                    <a:srgbClr val="C0C0C0"/>
                  </a:outerShdw>
                </a:effectLst>
                <a:latin typeface="Tahoma" pitchFamily="34" charset="0"/>
              </a:rPr>
              <a:t>B.</a:t>
            </a:r>
            <a:r>
              <a:rPr lang="it-IT" sz="2800" b="1" dirty="0">
                <a:solidFill>
                  <a:schemeClr val="accent6">
                    <a:lumMod val="75000"/>
                  </a:schemeClr>
                </a:solidFill>
                <a:effectLst>
                  <a:outerShdw blurRad="38100" dist="38100" dir="2700000" algn="tl">
                    <a:srgbClr val="C0C0C0"/>
                  </a:outerShdw>
                </a:effectLst>
                <a:latin typeface="Tahoma" pitchFamily="34" charset="0"/>
              </a:rPr>
              <a:t> </a:t>
            </a:r>
            <a:r>
              <a:rPr lang="it-IT" sz="2800" b="1" dirty="0">
                <a:solidFill>
                  <a:schemeClr val="accent6">
                    <a:lumMod val="75000"/>
                  </a:schemeClr>
                </a:solidFill>
                <a:latin typeface="Tahoma" pitchFamily="34" charset="0"/>
              </a:rPr>
              <a:t>Dezvoltare profesională şi  carieră</a:t>
            </a:r>
            <a:r>
              <a:rPr lang="it-IT" sz="2700" dirty="0">
                <a:solidFill>
                  <a:schemeClr val="accent6">
                    <a:lumMod val="75000"/>
                  </a:schemeClr>
                </a:solidFill>
                <a:latin typeface="Tahoma" pitchFamily="34" charset="0"/>
              </a:rPr>
              <a:t/>
            </a:r>
            <a:br>
              <a:rPr lang="it-IT" sz="2700" dirty="0">
                <a:solidFill>
                  <a:schemeClr val="accent6">
                    <a:lumMod val="75000"/>
                  </a:schemeClr>
                </a:solidFill>
                <a:latin typeface="Tahoma" pitchFamily="34" charset="0"/>
              </a:rPr>
            </a:br>
            <a:endParaRPr lang="en-US" sz="2700" b="1" dirty="0">
              <a:solidFill>
                <a:schemeClr val="accent6">
                  <a:lumMod val="75000"/>
                </a:schemeClr>
              </a:solidFill>
            </a:endParaRPr>
          </a:p>
        </p:txBody>
      </p:sp>
      <p:sp>
        <p:nvSpPr>
          <p:cNvPr id="8" name="Content Placeholder 2"/>
          <p:cNvSpPr>
            <a:spLocks noGrp="1"/>
          </p:cNvSpPr>
          <p:nvPr>
            <p:ph idx="1"/>
          </p:nvPr>
        </p:nvSpPr>
        <p:spPr>
          <a:xfrm>
            <a:off x="553583" y="1330099"/>
            <a:ext cx="8472488" cy="5310187"/>
          </a:xfrm>
        </p:spPr>
        <p:txBody>
          <a:bodyPr/>
          <a:lstStyle/>
          <a:p>
            <a:pPr eaLnBrk="1" hangingPunct="1">
              <a:lnSpc>
                <a:spcPct val="120000"/>
              </a:lnSpc>
              <a:buFont typeface="Arial" pitchFamily="34" charset="0"/>
              <a:buNone/>
            </a:pPr>
            <a:r>
              <a:rPr lang="ro-RO" sz="2200" b="1" u="sng" dirty="0">
                <a:solidFill>
                  <a:schemeClr val="accent6">
                    <a:lumMod val="75000"/>
                  </a:schemeClr>
                </a:solidFill>
                <a:latin typeface="Tahoma" pitchFamily="34" charset="0"/>
              </a:rPr>
              <a:t>B.1. </a:t>
            </a:r>
            <a:r>
              <a:rPr lang="en-US" sz="2200" b="1" u="sng" dirty="0" err="1">
                <a:solidFill>
                  <a:schemeClr val="accent6">
                    <a:lumMod val="75000"/>
                  </a:schemeClr>
                </a:solidFill>
                <a:latin typeface="Tahoma" pitchFamily="34" charset="0"/>
              </a:rPr>
              <a:t>Perfecţionare</a:t>
            </a:r>
            <a:r>
              <a:rPr lang="en-US" sz="2200" b="1" u="sng" dirty="0">
                <a:solidFill>
                  <a:schemeClr val="accent6">
                    <a:lumMod val="75000"/>
                  </a:schemeClr>
                </a:solidFill>
                <a:latin typeface="Tahoma" pitchFamily="34" charset="0"/>
              </a:rPr>
              <a:t> </a:t>
            </a:r>
            <a:r>
              <a:rPr lang="en-US" sz="2200" b="1" u="sng" dirty="0" err="1">
                <a:solidFill>
                  <a:schemeClr val="accent6">
                    <a:lumMod val="75000"/>
                  </a:schemeClr>
                </a:solidFill>
                <a:latin typeface="Tahoma" pitchFamily="34" charset="0"/>
              </a:rPr>
              <a:t>metodică</a:t>
            </a:r>
            <a:r>
              <a:rPr lang="ro-RO" sz="2200" b="1" u="sng" dirty="0">
                <a:solidFill>
                  <a:schemeClr val="accent6">
                    <a:lumMod val="75000"/>
                  </a:schemeClr>
                </a:solidFill>
                <a:latin typeface="Tahoma" pitchFamily="34" charset="0"/>
              </a:rPr>
              <a:t>:</a:t>
            </a:r>
            <a:endParaRPr lang="en-US" sz="2200" b="1" u="sng" dirty="0">
              <a:solidFill>
                <a:schemeClr val="accent6">
                  <a:lumMod val="75000"/>
                </a:schemeClr>
              </a:solidFill>
              <a:latin typeface="Tahoma" pitchFamily="34" charset="0"/>
            </a:endParaRPr>
          </a:p>
          <a:p>
            <a:pPr eaLnBrk="1" hangingPunct="1">
              <a:lnSpc>
                <a:spcPct val="120000"/>
              </a:lnSpc>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Definitivat</a:t>
            </a:r>
            <a:r>
              <a:rPr lang="en-US" sz="2200" dirty="0">
                <a:latin typeface="Tahoma" pitchFamily="34" charset="0"/>
              </a:rPr>
              <a:t>, grade </a:t>
            </a:r>
            <a:r>
              <a:rPr lang="en-US" sz="2200" dirty="0" err="1">
                <a:latin typeface="Tahoma" pitchFamily="34" charset="0"/>
              </a:rPr>
              <a:t>didactice</a:t>
            </a:r>
            <a:r>
              <a:rPr lang="en-US" sz="2200" dirty="0">
                <a:latin typeface="Tahoma" pitchFamily="34" charset="0"/>
              </a:rPr>
              <a:t>, </a:t>
            </a:r>
            <a:r>
              <a:rPr lang="en-US" sz="2200" dirty="0" err="1">
                <a:latin typeface="Tahoma" pitchFamily="34" charset="0"/>
              </a:rPr>
              <a:t>doctorat</a:t>
            </a:r>
            <a:r>
              <a:rPr lang="en-US" sz="2200" dirty="0">
                <a:latin typeface="Tahoma" pitchFamily="34" charset="0"/>
              </a:rPr>
              <a:t> ;</a:t>
            </a:r>
          </a:p>
          <a:p>
            <a:pPr eaLnBrk="1" hangingPunct="1">
              <a:lnSpc>
                <a:spcPct val="120000"/>
              </a:lnSpc>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Cursuri</a:t>
            </a:r>
            <a:r>
              <a:rPr lang="en-US" sz="2200" dirty="0">
                <a:latin typeface="Tahoma" pitchFamily="34" charset="0"/>
              </a:rPr>
              <a:t> de </a:t>
            </a:r>
            <a:r>
              <a:rPr lang="en-US" sz="2200" dirty="0" err="1">
                <a:latin typeface="Tahoma" pitchFamily="34" charset="0"/>
              </a:rPr>
              <a:t>perfecţionare</a:t>
            </a:r>
            <a:r>
              <a:rPr lang="en-US" sz="2200" dirty="0">
                <a:latin typeface="Tahoma" pitchFamily="34" charset="0"/>
              </a:rPr>
              <a:t>, </a:t>
            </a:r>
            <a:r>
              <a:rPr lang="en-US" sz="2200" dirty="0" err="1">
                <a:latin typeface="Tahoma" pitchFamily="34" charset="0"/>
              </a:rPr>
              <a:t>formare</a:t>
            </a:r>
            <a:r>
              <a:rPr lang="en-US" sz="2200" dirty="0">
                <a:latin typeface="Tahoma" pitchFamily="34" charset="0"/>
              </a:rPr>
              <a:t> </a:t>
            </a:r>
            <a:r>
              <a:rPr lang="en-US" sz="2200" dirty="0" err="1">
                <a:latin typeface="Tahoma" pitchFamily="34" charset="0"/>
              </a:rPr>
              <a:t>şi</a:t>
            </a:r>
            <a:r>
              <a:rPr lang="en-US" sz="2200" dirty="0">
                <a:latin typeface="Tahoma" pitchFamily="34" charset="0"/>
              </a:rPr>
              <a:t> </a:t>
            </a:r>
            <a:r>
              <a:rPr lang="ro-RO" sz="2200" dirty="0">
                <a:latin typeface="Tahoma" pitchFamily="34" charset="0"/>
              </a:rPr>
              <a:t>  </a:t>
            </a:r>
            <a:r>
              <a:rPr lang="en-US" sz="2200" dirty="0" err="1">
                <a:latin typeface="Tahoma" pitchFamily="34" charset="0"/>
              </a:rPr>
              <a:t>abilitare</a:t>
            </a:r>
            <a:r>
              <a:rPr lang="en-US" sz="2200" dirty="0">
                <a:latin typeface="Tahoma" pitchFamily="34" charset="0"/>
              </a:rPr>
              <a:t> curriculară;</a:t>
            </a:r>
          </a:p>
          <a:p>
            <a:pPr eaLnBrk="1" hangingPunct="1">
              <a:lnSpc>
                <a:spcPct val="120000"/>
              </a:lnSpc>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Participări</a:t>
            </a:r>
            <a:r>
              <a:rPr lang="en-US" sz="2200" dirty="0">
                <a:latin typeface="Tahoma" pitchFamily="34" charset="0"/>
              </a:rPr>
              <a:t> la </a:t>
            </a:r>
            <a:r>
              <a:rPr lang="en-US" sz="2200" dirty="0" err="1">
                <a:latin typeface="Tahoma" pitchFamily="34" charset="0"/>
              </a:rPr>
              <a:t>sesiuni</a:t>
            </a:r>
            <a:r>
              <a:rPr lang="en-US" sz="2200" dirty="0">
                <a:latin typeface="Tahoma" pitchFamily="34" charset="0"/>
              </a:rPr>
              <a:t> de </a:t>
            </a:r>
            <a:r>
              <a:rPr lang="en-US" sz="2200" dirty="0" err="1">
                <a:latin typeface="Tahoma" pitchFamily="34" charset="0"/>
              </a:rPr>
              <a:t>referate</a:t>
            </a:r>
            <a:r>
              <a:rPr lang="en-US" sz="2200" dirty="0">
                <a:latin typeface="Tahoma" pitchFamily="34" charset="0"/>
              </a:rPr>
              <a:t>, </a:t>
            </a:r>
            <a:r>
              <a:rPr lang="en-US" sz="2200" dirty="0" err="1">
                <a:latin typeface="Tahoma" pitchFamily="34" charset="0"/>
              </a:rPr>
              <a:t>mese</a:t>
            </a:r>
            <a:r>
              <a:rPr lang="en-US" sz="2200" dirty="0">
                <a:latin typeface="Tahoma" pitchFamily="34" charset="0"/>
              </a:rPr>
              <a:t>  </a:t>
            </a:r>
            <a:r>
              <a:rPr lang="en-US" sz="2200" dirty="0" err="1">
                <a:latin typeface="Tahoma" pitchFamily="34" charset="0"/>
              </a:rPr>
              <a:t>rotunde</a:t>
            </a:r>
            <a:r>
              <a:rPr lang="en-US" sz="2200" dirty="0">
                <a:latin typeface="Tahoma" pitchFamily="34" charset="0"/>
              </a:rPr>
              <a:t>, </a:t>
            </a:r>
            <a:r>
              <a:rPr lang="en-US" sz="2200" dirty="0" err="1">
                <a:latin typeface="Tahoma" pitchFamily="34" charset="0"/>
              </a:rPr>
              <a:t>simpozioane</a:t>
            </a:r>
            <a:r>
              <a:rPr lang="en-US" sz="2200" dirty="0">
                <a:latin typeface="Tahoma" pitchFamily="34" charset="0"/>
              </a:rPr>
              <a:t> ;</a:t>
            </a:r>
          </a:p>
          <a:p>
            <a:pPr eaLnBrk="1" hangingPunct="1">
              <a:lnSpc>
                <a:spcPct val="120000"/>
              </a:lnSpc>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Participare</a:t>
            </a:r>
            <a:r>
              <a:rPr lang="en-US" sz="2200" dirty="0">
                <a:latin typeface="Tahoma" pitchFamily="34" charset="0"/>
              </a:rPr>
              <a:t> cu </a:t>
            </a:r>
            <a:r>
              <a:rPr lang="en-US" sz="2200" dirty="0" err="1">
                <a:latin typeface="Tahoma" pitchFamily="34" charset="0"/>
              </a:rPr>
              <a:t>referate</a:t>
            </a:r>
            <a:r>
              <a:rPr lang="en-US" sz="2200" dirty="0">
                <a:latin typeface="Tahoma" pitchFamily="34" charset="0"/>
              </a:rPr>
              <a:t> la </a:t>
            </a:r>
            <a:r>
              <a:rPr lang="en-US" sz="2200" dirty="0" err="1">
                <a:latin typeface="Tahoma" pitchFamily="34" charset="0"/>
              </a:rPr>
              <a:t>cercurile</a:t>
            </a:r>
            <a:r>
              <a:rPr lang="en-US" sz="2200" dirty="0">
                <a:latin typeface="Tahoma" pitchFamily="34" charset="0"/>
              </a:rPr>
              <a:t> </a:t>
            </a:r>
            <a:r>
              <a:rPr lang="en-US" sz="2200" dirty="0" err="1">
                <a:latin typeface="Tahoma" pitchFamily="34" charset="0"/>
              </a:rPr>
              <a:t>pedagogice</a:t>
            </a:r>
            <a:r>
              <a:rPr lang="en-US" sz="2200" dirty="0">
                <a:latin typeface="Tahoma" pitchFamily="34" charset="0"/>
              </a:rPr>
              <a:t> ;</a:t>
            </a:r>
          </a:p>
          <a:p>
            <a:pPr eaLnBrk="1" hangingPunct="1">
              <a:lnSpc>
                <a:spcPct val="120000"/>
              </a:lnSpc>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Cercetare</a:t>
            </a:r>
            <a:r>
              <a:rPr lang="en-US" sz="2200" dirty="0">
                <a:latin typeface="Tahoma" pitchFamily="34" charset="0"/>
              </a:rPr>
              <a:t> </a:t>
            </a:r>
            <a:r>
              <a:rPr lang="en-US" sz="2200" dirty="0" err="1">
                <a:latin typeface="Tahoma" pitchFamily="34" charset="0"/>
              </a:rPr>
              <a:t>ştiinţifică</a:t>
            </a:r>
            <a:r>
              <a:rPr lang="en-US" sz="2200" dirty="0">
                <a:latin typeface="Tahoma" pitchFamily="34" charset="0"/>
              </a:rPr>
              <a:t>.</a:t>
            </a:r>
          </a:p>
          <a:p>
            <a:pPr eaLnBrk="1" hangingPunct="1">
              <a:lnSpc>
                <a:spcPct val="120000"/>
              </a:lnSpc>
              <a:buFont typeface="Arial" pitchFamily="34" charset="0"/>
              <a:buNone/>
            </a:pPr>
            <a:r>
              <a:rPr lang="ro-RO" sz="2200" b="1" u="sng" dirty="0">
                <a:solidFill>
                  <a:schemeClr val="accent6">
                    <a:lumMod val="75000"/>
                  </a:schemeClr>
                </a:solidFill>
                <a:latin typeface="Tahoma" pitchFamily="34" charset="0"/>
              </a:rPr>
              <a:t>B.</a:t>
            </a:r>
            <a:r>
              <a:rPr lang="en-US" sz="2200" b="1" u="sng" dirty="0">
                <a:solidFill>
                  <a:schemeClr val="accent6">
                    <a:lumMod val="75000"/>
                  </a:schemeClr>
                </a:solidFill>
                <a:latin typeface="Tahoma" pitchFamily="34" charset="0"/>
              </a:rPr>
              <a:t>2</a:t>
            </a:r>
            <a:r>
              <a:rPr lang="ro-RO" sz="2200" b="1" u="sng" dirty="0">
                <a:solidFill>
                  <a:schemeClr val="accent6">
                    <a:lumMod val="75000"/>
                  </a:schemeClr>
                </a:solidFill>
                <a:latin typeface="Tahoma" pitchFamily="34" charset="0"/>
              </a:rPr>
              <a:t>. </a:t>
            </a:r>
            <a:r>
              <a:rPr lang="en-US" sz="2200" b="1" u="sng" dirty="0" err="1">
                <a:solidFill>
                  <a:schemeClr val="accent6">
                    <a:lumMod val="75000"/>
                  </a:schemeClr>
                </a:solidFill>
                <a:latin typeface="Tahoma" pitchFamily="34" charset="0"/>
              </a:rPr>
              <a:t>Activitate</a:t>
            </a:r>
            <a:r>
              <a:rPr lang="en-US" sz="2200" b="1" u="sng" dirty="0">
                <a:solidFill>
                  <a:schemeClr val="accent6">
                    <a:lumMod val="75000"/>
                  </a:schemeClr>
                </a:solidFill>
                <a:latin typeface="Tahoma" pitchFamily="34" charset="0"/>
              </a:rPr>
              <a:t> </a:t>
            </a:r>
            <a:r>
              <a:rPr lang="en-US" sz="2200" b="1" u="sng" dirty="0" err="1">
                <a:solidFill>
                  <a:schemeClr val="accent6">
                    <a:lumMod val="75000"/>
                  </a:schemeClr>
                </a:solidFill>
                <a:latin typeface="Tahoma" pitchFamily="34" charset="0"/>
              </a:rPr>
              <a:t>publicistică</a:t>
            </a:r>
            <a:r>
              <a:rPr lang="ro-RO" sz="2200" b="1" u="sng" dirty="0">
                <a:solidFill>
                  <a:schemeClr val="accent6">
                    <a:lumMod val="75000"/>
                  </a:schemeClr>
                </a:solidFill>
                <a:latin typeface="Tahoma" pitchFamily="34" charset="0"/>
              </a:rPr>
              <a:t>:</a:t>
            </a:r>
            <a:endParaRPr lang="en-US" sz="2200" b="1" u="sng" dirty="0">
              <a:solidFill>
                <a:schemeClr val="accent6">
                  <a:lumMod val="75000"/>
                </a:schemeClr>
              </a:solidFill>
              <a:latin typeface="Tahoma" pitchFamily="34" charset="0"/>
            </a:endParaRPr>
          </a:p>
          <a:p>
            <a:pPr eaLnBrk="1" hangingPunct="1">
              <a:lnSpc>
                <a:spcPct val="120000"/>
              </a:lnSpc>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Articole</a:t>
            </a:r>
            <a:r>
              <a:rPr lang="en-US" sz="2200" dirty="0">
                <a:latin typeface="Tahoma" pitchFamily="34" charset="0"/>
              </a:rPr>
              <a:t> </a:t>
            </a:r>
            <a:r>
              <a:rPr lang="ro-RO" sz="2200" dirty="0">
                <a:latin typeface="Tahoma" pitchFamily="34" charset="0"/>
              </a:rPr>
              <a:t>î</a:t>
            </a:r>
            <a:r>
              <a:rPr lang="en-US" sz="2200" dirty="0">
                <a:latin typeface="Tahoma" pitchFamily="34" charset="0"/>
              </a:rPr>
              <a:t>n diverse </a:t>
            </a:r>
            <a:r>
              <a:rPr lang="en-US" sz="2200" dirty="0" err="1">
                <a:latin typeface="Tahoma" pitchFamily="34" charset="0"/>
              </a:rPr>
              <a:t>publicaţii</a:t>
            </a:r>
            <a:r>
              <a:rPr lang="en-US" sz="2200" dirty="0">
                <a:latin typeface="Tahoma" pitchFamily="34" charset="0"/>
              </a:rPr>
              <a:t>;</a:t>
            </a:r>
          </a:p>
          <a:p>
            <a:pPr eaLnBrk="1" hangingPunct="1">
              <a:lnSpc>
                <a:spcPct val="120000"/>
              </a:lnSpc>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Cărţi</a:t>
            </a:r>
            <a:r>
              <a:rPr lang="en-US" sz="2200" dirty="0">
                <a:latin typeface="Tahoma" pitchFamily="34" charset="0"/>
              </a:rPr>
              <a:t> </a:t>
            </a:r>
            <a:r>
              <a:rPr lang="ro-RO" sz="2200" dirty="0">
                <a:latin typeface="Tahoma" pitchFamily="34" charset="0"/>
              </a:rPr>
              <a:t>î</a:t>
            </a:r>
            <a:r>
              <a:rPr lang="en-US" sz="2200" dirty="0">
                <a:latin typeface="Tahoma" pitchFamily="34" charset="0"/>
              </a:rPr>
              <a:t>n </a:t>
            </a:r>
            <a:r>
              <a:rPr lang="en-US" sz="2200" dirty="0" err="1">
                <a:latin typeface="Tahoma" pitchFamily="34" charset="0"/>
              </a:rPr>
              <a:t>domeniul</a:t>
            </a:r>
            <a:r>
              <a:rPr lang="en-US" sz="2200" dirty="0">
                <a:latin typeface="Tahoma" pitchFamily="34" charset="0"/>
              </a:rPr>
              <a:t> </a:t>
            </a:r>
            <a:r>
              <a:rPr lang="en-US" sz="2200" dirty="0" err="1">
                <a:latin typeface="Tahoma" pitchFamily="34" charset="0"/>
              </a:rPr>
              <a:t>educaţional</a:t>
            </a:r>
            <a:r>
              <a:rPr lang="en-US" sz="2200" dirty="0">
                <a:latin typeface="Tahoma" pitchFamily="34" charset="0"/>
              </a:rPr>
              <a:t>;</a:t>
            </a:r>
          </a:p>
          <a:p>
            <a:pPr eaLnBrk="1" hangingPunct="1">
              <a:lnSpc>
                <a:spcPct val="120000"/>
              </a:lnSpc>
              <a:buFont typeface="Arial" pitchFamily="34" charset="0"/>
              <a:buNone/>
            </a:pPr>
            <a:r>
              <a:rPr lang="en-US" sz="2200" dirty="0">
                <a:latin typeface="Tahoma" pitchFamily="34" charset="0"/>
              </a:rPr>
              <a:t>•</a:t>
            </a:r>
            <a:r>
              <a:rPr lang="ro-RO" sz="2200" dirty="0">
                <a:latin typeface="Tahoma" pitchFamily="34" charset="0"/>
              </a:rPr>
              <a:t> </a:t>
            </a:r>
            <a:r>
              <a:rPr lang="en-US" sz="2200" dirty="0" err="1">
                <a:latin typeface="Tahoma" pitchFamily="34" charset="0"/>
              </a:rPr>
              <a:t>Caiete</a:t>
            </a:r>
            <a:r>
              <a:rPr lang="en-US" sz="2200" dirty="0">
                <a:latin typeface="Tahoma" pitchFamily="34" charset="0"/>
              </a:rPr>
              <a:t> </a:t>
            </a:r>
            <a:r>
              <a:rPr lang="en-US" sz="2200" dirty="0" err="1">
                <a:latin typeface="Tahoma" pitchFamily="34" charset="0"/>
              </a:rPr>
              <a:t>metodice</a:t>
            </a:r>
            <a:r>
              <a:rPr lang="en-US" sz="2200" dirty="0">
                <a:latin typeface="Tahoma" pitchFamily="34" charset="0"/>
              </a:rPr>
              <a:t> / </a:t>
            </a:r>
            <a:r>
              <a:rPr lang="en-US" sz="2200" dirty="0" err="1">
                <a:latin typeface="Tahoma" pitchFamily="34" charset="0"/>
              </a:rPr>
              <a:t>ghiduri</a:t>
            </a:r>
            <a:r>
              <a:rPr lang="en-US" sz="2200" dirty="0">
                <a:latin typeface="Tahoma" pitchFamily="34" charset="0"/>
              </a:rPr>
              <a:t> </a:t>
            </a:r>
            <a:r>
              <a:rPr lang="en-US" sz="2200" dirty="0" err="1">
                <a:latin typeface="Tahoma" pitchFamily="34" charset="0"/>
              </a:rPr>
              <a:t>metodologice</a:t>
            </a:r>
            <a:endParaRPr lang="en-US" sz="2200" dirty="0"/>
          </a:p>
        </p:txBody>
      </p:sp>
      <p:sp>
        <p:nvSpPr>
          <p:cNvPr id="66562" name="Rectangle 2"/>
          <p:cNvSpPr>
            <a:spLocks noGrp="1" noChangeArrowheads="1"/>
          </p:cNvSpPr>
          <p:nvPr>
            <p:ph type="title" idx="4294967295"/>
          </p:nvPr>
        </p:nvSpPr>
        <p:spPr>
          <a:xfrm>
            <a:off x="0" y="152400"/>
            <a:ext cx="9163050" cy="609600"/>
          </a:xfrm>
        </p:spPr>
        <p:txBody>
          <a:bodyPr/>
          <a:lstStyle/>
          <a:p>
            <a:pPr algn="ctr"/>
            <a:r>
              <a:rPr lang="ro-RO" altLang="ro-RO" sz="2800" dirty="0">
                <a:solidFill>
                  <a:schemeClr val="tx2">
                    <a:lumMod val="60000"/>
                    <a:lumOff val="40000"/>
                  </a:schemeClr>
                </a:solidFill>
                <a:latin typeface="Tahoma" pitchFamily="34" charset="0"/>
              </a:rPr>
              <a:t>IV.1. PORTOFOLIUL CADRULUI DIDACTIC </a:t>
            </a:r>
            <a:endParaRPr lang="en-US" altLang="ro-RO" sz="2800" b="1" dirty="0">
              <a:solidFill>
                <a:schemeClr val="tx2">
                  <a:lumMod val="60000"/>
                  <a:lumOff val="40000"/>
                </a:schemeClr>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59</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9145329" y="6116638"/>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15614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6</a:t>
            </a:fld>
            <a:endParaRPr lang="ro-RO" sz="1000">
              <a:solidFill>
                <a:schemeClr val="tx2">
                  <a:shade val="50000"/>
                </a:schemeClr>
              </a:solidFill>
            </a:endParaRPr>
          </a:p>
        </p:txBody>
      </p:sp>
      <p:sp>
        <p:nvSpPr>
          <p:cNvPr id="2" name="Title 1"/>
          <p:cNvSpPr>
            <a:spLocks noGrp="1"/>
          </p:cNvSpPr>
          <p:nvPr>
            <p:ph type="title"/>
          </p:nvPr>
        </p:nvSpPr>
        <p:spPr/>
        <p:txBody>
          <a:bodyPr/>
          <a:lstStyle/>
          <a:p>
            <a:pPr algn="ctr"/>
            <a:r>
              <a:rPr lang="ro-RO" sz="3200" dirty="0">
                <a:solidFill>
                  <a:schemeClr val="tx2">
                    <a:lumMod val="60000"/>
                    <a:lumOff val="40000"/>
                  </a:schemeClr>
                </a:solidFill>
                <a:effectLst>
                  <a:outerShdw blurRad="38100" dist="38100" dir="2700000" algn="tl">
                    <a:srgbClr val="000000"/>
                  </a:outerShdw>
                </a:effectLst>
                <a:latin typeface="Tahoma" pitchFamily="34" charset="0"/>
              </a:rPr>
              <a:t>I.1. INSPECȚIA ȘCOLARĂ </a:t>
            </a:r>
            <a:br>
              <a:rPr lang="ro-RO" sz="3200" dirty="0">
                <a:solidFill>
                  <a:schemeClr val="tx2">
                    <a:lumMod val="60000"/>
                    <a:lumOff val="40000"/>
                  </a:schemeClr>
                </a:solidFill>
                <a:effectLst>
                  <a:outerShdw blurRad="38100" dist="38100" dir="2700000" algn="tl">
                    <a:srgbClr val="000000"/>
                  </a:outerShdw>
                </a:effectLst>
                <a:latin typeface="Tahoma" pitchFamily="34" charset="0"/>
              </a:rPr>
            </a:br>
            <a:r>
              <a:rPr lang="ro-RO" sz="3200" dirty="0">
                <a:solidFill>
                  <a:schemeClr val="tx2">
                    <a:lumMod val="60000"/>
                    <a:lumOff val="40000"/>
                  </a:schemeClr>
                </a:solidFill>
                <a:effectLst>
                  <a:outerShdw blurRad="38100" dist="38100" dir="2700000" algn="tl">
                    <a:srgbClr val="000000"/>
                  </a:outerShdw>
                </a:effectLst>
                <a:latin typeface="Tahoma" pitchFamily="34" charset="0"/>
              </a:rPr>
              <a:t>ÎN ANUL ȘCOLAR 2015-</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en-US" sz="3200"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276817177"/>
              </p:ext>
            </p:extLst>
          </p:nvPr>
        </p:nvGraphicFramePr>
        <p:xfrm>
          <a:off x="335756" y="1271744"/>
          <a:ext cx="9234488" cy="5314845"/>
        </p:xfrm>
        <a:graphic>
          <a:graphicData uri="http://schemas.openxmlformats.org/drawingml/2006/table">
            <a:tbl>
              <a:tblPr firstRow="1" bandRow="1">
                <a:tableStyleId>{5C22544A-7EE6-4342-B048-85BDC9FD1C3A}</a:tableStyleId>
              </a:tblPr>
              <a:tblGrid>
                <a:gridCol w="9234488">
                  <a:extLst>
                    <a:ext uri="{9D8B030D-6E8A-4147-A177-3AD203B41FA5}">
                      <a16:colId xmlns:a16="http://schemas.microsoft.com/office/drawing/2014/main" xmlns="" val="2929591755"/>
                    </a:ext>
                  </a:extLst>
                </a:gridCol>
              </a:tblGrid>
              <a:tr h="532363">
                <a:tc>
                  <a:txBody>
                    <a:bodyPr/>
                    <a:lstStyle/>
                    <a:p>
                      <a:pPr marL="0" indent="0" algn="ctr">
                        <a:buFont typeface="Wingdings" panose="05000000000000000000" pitchFamily="2" charset="2"/>
                        <a:buNone/>
                      </a:pPr>
                      <a:r>
                        <a:rPr lang="ro-RO" sz="1400" dirty="0">
                          <a:latin typeface="Tahoma" panose="020B0604030504040204" pitchFamily="34" charset="0"/>
                          <a:ea typeface="Tahoma" panose="020B0604030504040204" pitchFamily="34" charset="0"/>
                          <a:cs typeface="Tahoma" panose="020B0604030504040204" pitchFamily="34" charset="0"/>
                        </a:rPr>
                        <a:t>RECOMANDĂRI</a:t>
                      </a:r>
                      <a:r>
                        <a:rPr lang="ro-RO" sz="1400" baseline="0" dirty="0">
                          <a:latin typeface="Tahoma" panose="020B0604030504040204" pitchFamily="34" charset="0"/>
                          <a:ea typeface="Tahoma" panose="020B0604030504040204" pitchFamily="34" charset="0"/>
                          <a:cs typeface="Tahoma" panose="020B0604030504040204" pitchFamily="34" charset="0"/>
                        </a:rPr>
                        <a:t> ÎN URMA INSPECȚIILOR EFECTUATE</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xmlns="" val="3632413231"/>
                  </a:ext>
                </a:extLst>
              </a:tr>
              <a:tr h="370119">
                <a:tc>
                  <a:txBody>
                    <a:bodyPr/>
                    <a:lstStyle/>
                    <a:p>
                      <a:pPr marL="91440" lvl="0" indent="-91440" defTabSz="274320">
                        <a:spcBef>
                          <a:spcPts val="0"/>
                        </a:spcBef>
                        <a:buFont typeface="Wingdings" panose="05000000000000000000" pitchFamily="2" charset="2"/>
                        <a:buChar char="§"/>
                      </a:pPr>
                      <a:r>
                        <a:rPr lang="ro-RO" sz="1500" dirty="0">
                          <a:latin typeface="Tahoma" panose="020B0604030504040204" pitchFamily="34" charset="0"/>
                          <a:ea typeface="Tahoma" panose="020B0604030504040204" pitchFamily="34" charset="0"/>
                          <a:cs typeface="Tahoma" panose="020B0604030504040204" pitchFamily="34" charset="0"/>
                        </a:rPr>
                        <a:t>R</a:t>
                      </a:r>
                      <a:r>
                        <a:rPr lang="it-IT" sz="1500" dirty="0">
                          <a:latin typeface="Tahoma" panose="020B0604030504040204" pitchFamily="34" charset="0"/>
                          <a:ea typeface="Tahoma" panose="020B0604030504040204" pitchFamily="34" charset="0"/>
                          <a:cs typeface="Tahoma" panose="020B0604030504040204" pitchFamily="34" charset="0"/>
                        </a:rPr>
                        <a:t>espectarea programelor școlare în vigoare la disciplina </a:t>
                      </a:r>
                      <a:r>
                        <a:rPr lang="ro-RO" sz="1500" dirty="0">
                          <a:latin typeface="Tahoma" panose="020B0604030504040204" pitchFamily="34" charset="0"/>
                          <a:ea typeface="Tahoma" panose="020B0604030504040204" pitchFamily="34" charset="0"/>
                          <a:cs typeface="Tahoma" panose="020B0604030504040204" pitchFamily="34" charset="0"/>
                        </a:rPr>
                        <a:t>informatică</a:t>
                      </a:r>
                      <a:r>
                        <a:rPr lang="ro-RO" sz="1500" baseline="0" dirty="0">
                          <a:latin typeface="Tahoma" panose="020B0604030504040204" pitchFamily="34" charset="0"/>
                          <a:ea typeface="Tahoma" panose="020B0604030504040204" pitchFamily="34" charset="0"/>
                          <a:cs typeface="Tahoma" panose="020B0604030504040204" pitchFamily="34" charset="0"/>
                        </a:rPr>
                        <a:t> și TIC</a:t>
                      </a:r>
                      <a:r>
                        <a:rPr lang="it-IT" sz="1500" dirty="0">
                          <a:latin typeface="Tahoma" panose="020B0604030504040204" pitchFamily="34" charset="0"/>
                          <a:ea typeface="Tahoma" panose="020B0604030504040204" pitchFamily="34" charset="0"/>
                          <a:cs typeface="Tahoma" panose="020B0604030504040204" pitchFamily="34" charset="0"/>
                        </a:rPr>
                        <a:t>.</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4106082856"/>
                  </a:ext>
                </a:extLst>
              </a:tr>
              <a:tr h="370119">
                <a:tc>
                  <a:txBody>
                    <a:bodyPr/>
                    <a:lstStyle/>
                    <a:p>
                      <a:pPr marL="91440" lvl="0" indent="-91440" defTabSz="274320">
                        <a:spcBef>
                          <a:spcPts val="0"/>
                        </a:spcBef>
                        <a:buFont typeface="Wingdings" panose="05000000000000000000" pitchFamily="2" charset="2"/>
                        <a:buChar char="§"/>
                      </a:pPr>
                      <a:r>
                        <a:rPr lang="ro-RO" sz="1500" dirty="0">
                          <a:latin typeface="Tahoma" panose="020B0604030504040204" pitchFamily="34" charset="0"/>
                          <a:ea typeface="Tahoma" panose="020B0604030504040204" pitchFamily="34" charset="0"/>
                          <a:cs typeface="Tahoma" panose="020B0604030504040204" pitchFamily="34" charset="0"/>
                        </a:rPr>
                        <a:t>R</a:t>
                      </a:r>
                      <a:r>
                        <a:rPr lang="es-ES" sz="1500" dirty="0" err="1">
                          <a:latin typeface="Tahoma" panose="020B0604030504040204" pitchFamily="34" charset="0"/>
                          <a:ea typeface="Tahoma" panose="020B0604030504040204" pitchFamily="34" charset="0"/>
                          <a:cs typeface="Tahoma" panose="020B0604030504040204" pitchFamily="34" charset="0"/>
                        </a:rPr>
                        <a:t>espectarea</a:t>
                      </a:r>
                      <a:r>
                        <a:rPr lang="es-ES" sz="1500" dirty="0">
                          <a:latin typeface="Tahoma" panose="020B0604030504040204" pitchFamily="34" charset="0"/>
                          <a:ea typeface="Tahoma" panose="020B0604030504040204" pitchFamily="34" charset="0"/>
                          <a:cs typeface="Tahoma" panose="020B0604030504040204" pitchFamily="34" charset="0"/>
                        </a:rPr>
                        <a:t> </a:t>
                      </a:r>
                      <a:r>
                        <a:rPr lang="es-ES" sz="1500" dirty="0" err="1">
                          <a:latin typeface="Tahoma" panose="020B0604030504040204" pitchFamily="34" charset="0"/>
                          <a:ea typeface="Tahoma" panose="020B0604030504040204" pitchFamily="34" charset="0"/>
                          <a:cs typeface="Tahoma" panose="020B0604030504040204" pitchFamily="34" charset="0"/>
                        </a:rPr>
                        <a:t>planificărilor</a:t>
                      </a:r>
                      <a:r>
                        <a:rPr lang="es-ES" sz="1500" dirty="0">
                          <a:latin typeface="Tahoma" panose="020B0604030504040204" pitchFamily="34" charset="0"/>
                          <a:ea typeface="Tahoma" panose="020B0604030504040204" pitchFamily="34" charset="0"/>
                          <a:cs typeface="Tahoma" panose="020B0604030504040204" pitchFamily="34" charset="0"/>
                        </a:rPr>
                        <a:t> </a:t>
                      </a:r>
                      <a:r>
                        <a:rPr lang="es-ES" sz="1500" dirty="0" err="1">
                          <a:latin typeface="Tahoma" panose="020B0604030504040204" pitchFamily="34" charset="0"/>
                          <a:ea typeface="Tahoma" panose="020B0604030504040204" pitchFamily="34" charset="0"/>
                          <a:cs typeface="Tahoma" panose="020B0604030504040204" pitchFamily="34" charset="0"/>
                        </a:rPr>
                        <a:t>și</a:t>
                      </a:r>
                      <a:r>
                        <a:rPr lang="es-ES" sz="1500" dirty="0">
                          <a:latin typeface="Tahoma" panose="020B0604030504040204" pitchFamily="34" charset="0"/>
                          <a:ea typeface="Tahoma" panose="020B0604030504040204" pitchFamily="34" charset="0"/>
                          <a:cs typeface="Tahoma" panose="020B0604030504040204" pitchFamily="34" charset="0"/>
                        </a:rPr>
                        <a:t> </a:t>
                      </a:r>
                      <a:r>
                        <a:rPr lang="es-ES" sz="1500" dirty="0" err="1">
                          <a:latin typeface="Tahoma" panose="020B0604030504040204" pitchFamily="34" charset="0"/>
                          <a:ea typeface="Tahoma" panose="020B0604030504040204" pitchFamily="34" charset="0"/>
                          <a:cs typeface="Tahoma" panose="020B0604030504040204" pitchFamily="34" charset="0"/>
                        </a:rPr>
                        <a:t>proiectărilor</a:t>
                      </a:r>
                      <a:r>
                        <a:rPr lang="es-ES" sz="1500" dirty="0">
                          <a:latin typeface="Tahoma" panose="020B0604030504040204" pitchFamily="34" charset="0"/>
                          <a:ea typeface="Tahoma" panose="020B0604030504040204" pitchFamily="34" charset="0"/>
                          <a:cs typeface="Tahoma" panose="020B0604030504040204" pitchFamily="34" charset="0"/>
                        </a:rPr>
                        <a:t> </a:t>
                      </a:r>
                      <a:r>
                        <a:rPr lang="es-ES" sz="1500" dirty="0" err="1">
                          <a:latin typeface="Tahoma" panose="020B0604030504040204" pitchFamily="34" charset="0"/>
                          <a:ea typeface="Tahoma" panose="020B0604030504040204" pitchFamily="34" charset="0"/>
                          <a:cs typeface="Tahoma" panose="020B0604030504040204" pitchFamily="34" charset="0"/>
                        </a:rPr>
                        <a:t>didactice</a:t>
                      </a:r>
                      <a:r>
                        <a:rPr lang="es-ES" sz="1500" dirty="0">
                          <a:latin typeface="Tahoma" panose="020B0604030504040204" pitchFamily="34" charset="0"/>
                          <a:ea typeface="Tahoma" panose="020B0604030504040204" pitchFamily="34" charset="0"/>
                          <a:cs typeface="Tahoma" panose="020B0604030504040204" pitchFamily="34" charset="0"/>
                        </a:rPr>
                        <a:t> </a:t>
                      </a:r>
                      <a:r>
                        <a:rPr lang="es-ES" sz="1500" dirty="0" err="1">
                          <a:latin typeface="Tahoma" panose="020B0604030504040204" pitchFamily="34" charset="0"/>
                          <a:ea typeface="Tahoma" panose="020B0604030504040204" pitchFamily="34" charset="0"/>
                          <a:cs typeface="Tahoma" panose="020B0604030504040204" pitchFamily="34" charset="0"/>
                        </a:rPr>
                        <a:t>realizate</a:t>
                      </a:r>
                      <a:r>
                        <a:rPr lang="es-ES" sz="1500" dirty="0">
                          <a:latin typeface="Tahoma" panose="020B0604030504040204" pitchFamily="34" charset="0"/>
                          <a:ea typeface="Tahoma" panose="020B0604030504040204" pitchFamily="34" charset="0"/>
                          <a:cs typeface="Tahoma" panose="020B0604030504040204" pitchFamily="34" charset="0"/>
                        </a:rPr>
                        <a:t> la </a:t>
                      </a:r>
                      <a:r>
                        <a:rPr lang="ro-RO" sz="1500" dirty="0">
                          <a:latin typeface="Tahoma" panose="020B0604030504040204" pitchFamily="34" charset="0"/>
                          <a:ea typeface="Tahoma" panose="020B0604030504040204" pitchFamily="34" charset="0"/>
                          <a:cs typeface="Tahoma" panose="020B0604030504040204" pitchFamily="34" charset="0"/>
                        </a:rPr>
                        <a:t>informatică și </a:t>
                      </a:r>
                      <a:r>
                        <a:rPr lang="ro-RO" sz="1500" baseline="0" dirty="0">
                          <a:latin typeface="Tahoma" panose="020B0604030504040204" pitchFamily="34" charset="0"/>
                          <a:ea typeface="Tahoma" panose="020B0604030504040204" pitchFamily="34" charset="0"/>
                          <a:cs typeface="Tahoma" panose="020B0604030504040204" pitchFamily="34" charset="0"/>
                        </a:rPr>
                        <a:t>TIC</a:t>
                      </a:r>
                      <a:r>
                        <a:rPr lang="it-IT" sz="1500" dirty="0">
                          <a:latin typeface="Tahoma" panose="020B0604030504040204" pitchFamily="34" charset="0"/>
                          <a:ea typeface="Tahoma" panose="020B0604030504040204" pitchFamily="34" charset="0"/>
                          <a:cs typeface="Tahoma" panose="020B0604030504040204" pitchFamily="34" charset="0"/>
                        </a:rPr>
                        <a:t>.</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543989651"/>
                  </a:ext>
                </a:extLst>
              </a:tr>
              <a:tr h="370119">
                <a:tc>
                  <a:txBody>
                    <a:bodyPr/>
                    <a:lstStyle/>
                    <a:p>
                      <a:pPr marL="91440" marR="0" lvl="0" indent="-91440" algn="l" defTabSz="27432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ro-RO" sz="1500" dirty="0">
                          <a:latin typeface="Tahoma" panose="020B0604030504040204" pitchFamily="34" charset="0"/>
                          <a:ea typeface="Tahoma" panose="020B0604030504040204" pitchFamily="34" charset="0"/>
                          <a:cs typeface="Tahoma" panose="020B0604030504040204" pitchFamily="34" charset="0"/>
                        </a:rPr>
                        <a:t> </a:t>
                      </a:r>
                      <a:r>
                        <a:rPr lang="ro-RO" sz="1500" kern="1200" dirty="0">
                          <a:solidFill>
                            <a:schemeClr val="dk1"/>
                          </a:solidFill>
                          <a:latin typeface="Tahoma" panose="020B0604030504040204" pitchFamily="34" charset="0"/>
                          <a:ea typeface="Tahoma" panose="020B0604030504040204" pitchFamily="34" charset="0"/>
                          <a:cs typeface="Tahoma" panose="020B0604030504040204" pitchFamily="34" charset="0"/>
                        </a:rPr>
                        <a:t>Întocmirea</a:t>
                      </a:r>
                      <a:r>
                        <a:rPr lang="ro-RO" sz="15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sistematică a proiectelor pe </a:t>
                      </a:r>
                      <a:r>
                        <a:rPr lang="ro-RO" sz="15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unităţi</a:t>
                      </a:r>
                      <a:r>
                        <a:rPr lang="ro-RO" sz="15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 </a:t>
                      </a:r>
                      <a:r>
                        <a:rPr lang="ro-RO" sz="1500" b="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învăţare</a:t>
                      </a:r>
                      <a:r>
                        <a:rPr lang="ro-RO" sz="15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înaintea parcurgerii acestora la clasă</a:t>
                      </a:r>
                    </a:p>
                  </a:txBody>
                  <a:tcPr/>
                </a:tc>
                <a:extLst>
                  <a:ext uri="{0D108BD9-81ED-4DB2-BD59-A6C34878D82A}">
                    <a16:rowId xmlns:a16="http://schemas.microsoft.com/office/drawing/2014/main" xmlns="" val="1224422103"/>
                  </a:ext>
                </a:extLst>
              </a:tr>
              <a:tr h="517153">
                <a:tc>
                  <a:txBody>
                    <a:bodyPr/>
                    <a:lstStyle/>
                    <a:p>
                      <a:pPr marL="91440" marR="0" lvl="0" indent="-9144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ro-RO" sz="1500" dirty="0">
                          <a:latin typeface="Tahoma" panose="020B0604030504040204" pitchFamily="34" charset="0"/>
                          <a:ea typeface="Tahoma" panose="020B0604030504040204" pitchFamily="34" charset="0"/>
                          <a:cs typeface="Tahoma" panose="020B0604030504040204" pitchFamily="34" charset="0"/>
                        </a:rPr>
                        <a:t>Alternarea activităților frontale cu cele individuale și pe grupe valorice de elevi, dând astfel posibilitatea </a:t>
                      </a:r>
                    </a:p>
                    <a:p>
                      <a:pPr marL="0" marR="0" lvl="0" indent="0" algn="l"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lang="ro-RO" sz="1500" dirty="0">
                          <a:latin typeface="Tahoma" panose="020B0604030504040204" pitchFamily="34" charset="0"/>
                          <a:ea typeface="Tahoma" panose="020B0604030504040204" pitchFamily="34" charset="0"/>
                          <a:cs typeface="Tahoma" panose="020B0604030504040204" pitchFamily="34" charset="0"/>
                        </a:rPr>
                        <a:t> </a:t>
                      </a:r>
                      <a:r>
                        <a:rPr lang="ro-RO" sz="1500" baseline="0" dirty="0">
                          <a:latin typeface="Tahoma" panose="020B0604030504040204" pitchFamily="34" charset="0"/>
                          <a:ea typeface="Tahoma" panose="020B0604030504040204" pitchFamily="34" charset="0"/>
                          <a:cs typeface="Tahoma" panose="020B0604030504040204" pitchFamily="34" charset="0"/>
                        </a:rPr>
                        <a:t> </a:t>
                      </a:r>
                      <a:r>
                        <a:rPr lang="ro-RO" sz="1500" dirty="0">
                          <a:latin typeface="Tahoma" panose="020B0604030504040204" pitchFamily="34" charset="0"/>
                          <a:ea typeface="Tahoma" panose="020B0604030504040204" pitchFamily="34" charset="0"/>
                          <a:cs typeface="Tahoma" panose="020B0604030504040204" pitchFamily="34" charset="0"/>
                        </a:rPr>
                        <a:t>elevilor să lucreze în ritm propriu </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715811572"/>
                  </a:ext>
                </a:extLst>
              </a:tr>
              <a:tr h="370119">
                <a:tc>
                  <a:txBody>
                    <a:bodyPr/>
                    <a:lstStyle/>
                    <a:p>
                      <a:pPr marL="91440" marR="0" lvl="0" indent="-9144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Obișnuirea</a:t>
                      </a:r>
                      <a:r>
                        <a:rPr lang="ro-RO" sz="15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elevilor cu utilizarea manualelor</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415451192"/>
                  </a:ext>
                </a:extLst>
              </a:tr>
              <a:tr h="342331">
                <a:tc>
                  <a:txBody>
                    <a:bodyPr/>
                    <a:lstStyle/>
                    <a:p>
                      <a:pPr marL="91440" marR="0" lvl="0" indent="-9144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Utilizarea și la orele de TIC a caietelor de notițe, în care elevii să-și noteze schița lecțiilor predate:</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926433862"/>
                  </a:ext>
                </a:extLst>
              </a:tr>
              <a:tr h="342331">
                <a:tc>
                  <a:txBody>
                    <a:bodyPr/>
                    <a:lstStyle/>
                    <a:p>
                      <a:pPr marL="91440" marR="0" lvl="0" indent="-9144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ro-RO" sz="1500" dirty="0">
                          <a:latin typeface="Tahoma" panose="020B0604030504040204" pitchFamily="34" charset="0"/>
                          <a:ea typeface="Tahoma" panose="020B0604030504040204" pitchFamily="34" charset="0"/>
                          <a:cs typeface="Tahoma" panose="020B0604030504040204" pitchFamily="34" charset="0"/>
                        </a:rPr>
                        <a:t> </a:t>
                      </a: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Salvarea electronică a produselor realizate de elevi (portofoliul electronic al elevului)</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130084179"/>
                  </a:ext>
                </a:extLst>
              </a:tr>
              <a:tr h="517153">
                <a:tc>
                  <a:txBody>
                    <a:bodyPr/>
                    <a:lstStyle/>
                    <a:p>
                      <a:pPr marL="91440" marR="0" lvl="0" indent="-9144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Indicarea realizării unor teme de casă la disciplina </a:t>
                      </a:r>
                      <a:r>
                        <a:rPr lang="ro-RO" sz="1500" dirty="0">
                          <a:latin typeface="Tahoma" panose="020B0604030504040204" pitchFamily="34" charset="0"/>
                          <a:ea typeface="Tahoma" panose="020B0604030504040204" pitchFamily="34" charset="0"/>
                          <a:cs typeface="Tahoma" panose="020B0604030504040204" pitchFamily="34" charset="0"/>
                        </a:rPr>
                        <a:t>informatică</a:t>
                      </a:r>
                      <a:r>
                        <a:rPr lang="ro-RO" sz="1500" baseline="0" dirty="0">
                          <a:latin typeface="Tahoma" panose="020B0604030504040204" pitchFamily="34" charset="0"/>
                          <a:ea typeface="Tahoma" panose="020B0604030504040204" pitchFamily="34" charset="0"/>
                          <a:cs typeface="Tahoma" panose="020B0604030504040204" pitchFamily="34" charset="0"/>
                        </a:rPr>
                        <a:t> și TIC </a:t>
                      </a: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(ceea ce contribuie și la educarea </a:t>
                      </a:r>
                    </a:p>
                    <a:p>
                      <a:pPr marL="0" marR="0" lvl="0" indent="0" algn="l"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elevilor în folosirea rațională a calculatoarelor personale)</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307172588"/>
                  </a:ext>
                </a:extLst>
              </a:tr>
              <a:tr h="567816">
                <a:tc>
                  <a:txBody>
                    <a:bodyPr/>
                    <a:lstStyle/>
                    <a:p>
                      <a:pPr marL="91440" marR="0" lvl="0" indent="-9144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Întocmirea și utilizarea a catalogului profesorului în care să fie consemnate notele (nerotunjite) obținute </a:t>
                      </a:r>
                    </a:p>
                    <a:p>
                      <a:pPr marL="0" marR="0" lvl="0" indent="0" algn="l"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de elevi, respectiv activitatea acestora la ore, informații care contribuie la urmărirea progresului școlar al </a:t>
                      </a:r>
                    </a:p>
                    <a:p>
                      <a:pPr marL="0" marR="0" lvl="0" indent="0" algn="l"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elevilor</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579356551"/>
                  </a:ext>
                </a:extLst>
              </a:tr>
              <a:tr h="372705">
                <a:tc>
                  <a:txBody>
                    <a:bodyPr/>
                    <a:lstStyle/>
                    <a:p>
                      <a:pPr marL="91440" marR="0" lvl="0" indent="-9144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Obișnuirea elevilor cu tipurile de itemi date la examenul competențe</a:t>
                      </a:r>
                      <a:r>
                        <a:rPr lang="ro-RO" sz="1500" kern="1200" baseline="0" dirty="0">
                          <a:solidFill>
                            <a:schemeClr val="dk1"/>
                          </a:solidFill>
                          <a:effectLst/>
                          <a:latin typeface="Tahoma" panose="020B0604030504040204" pitchFamily="34" charset="0"/>
                          <a:ea typeface="Tahoma" panose="020B0604030504040204" pitchFamily="34" charset="0"/>
                          <a:cs typeface="Tahoma" panose="020B0604030504040204" pitchFamily="34" charset="0"/>
                        </a:rPr>
                        <a:t> digitale și</a:t>
                      </a: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bacalaureat</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749122066"/>
                  </a:ext>
                </a:extLst>
              </a:tr>
              <a:tr h="370119">
                <a:tc>
                  <a:txBody>
                    <a:bodyPr/>
                    <a:lstStyle/>
                    <a:p>
                      <a:pPr marL="91440" marR="0" lvl="0" indent="-91440" algn="l" defTabSz="914400"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ro-RO" sz="15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Antrenarea elevilor școlii pentru participarea la concursurile de informatică și TIC.</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455730922"/>
                  </a:ext>
                </a:extLst>
              </a:tr>
            </a:tbl>
          </a:graphicData>
        </a:graphic>
      </p:graphicFrame>
      <p:sp>
        <p:nvSpPr>
          <p:cNvPr id="7" name="AutoShape 10">
            <a:hlinkClick r:id="rId3" action="ppaction://hlinksldjump"/>
          </p:cNvPr>
          <p:cNvSpPr>
            <a:spLocks noChangeArrowheads="1"/>
          </p:cNvSpPr>
          <p:nvPr/>
        </p:nvSpPr>
        <p:spPr bwMode="auto">
          <a:xfrm>
            <a:off x="9080500" y="6216324"/>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40545270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199" y="685800"/>
            <a:ext cx="8664575" cy="609600"/>
          </a:xfrm>
          <a:ln>
            <a:solidFill>
              <a:schemeClr val="tx1"/>
            </a:solidFill>
          </a:ln>
        </p:spPr>
        <p:txBody>
          <a:bodyPr>
            <a:normAutofit fontScale="90000"/>
          </a:bodyPr>
          <a:lstStyle/>
          <a:p>
            <a:pPr eaLnBrk="1" hangingPunct="1"/>
            <a:r>
              <a:rPr lang="it-IT" sz="2200" b="1" dirty="0">
                <a:solidFill>
                  <a:schemeClr val="accent6">
                    <a:lumMod val="75000"/>
                  </a:schemeClr>
                </a:solidFill>
                <a:latin typeface="Tahoma" pitchFamily="34" charset="0"/>
              </a:rPr>
              <a:t/>
            </a:r>
            <a:br>
              <a:rPr lang="it-IT" sz="2200" b="1" dirty="0">
                <a:solidFill>
                  <a:schemeClr val="accent6">
                    <a:lumMod val="75000"/>
                  </a:schemeClr>
                </a:solidFill>
                <a:latin typeface="Tahoma" pitchFamily="34" charset="0"/>
              </a:rPr>
            </a:br>
            <a:r>
              <a:rPr lang="ro-RO" sz="2800" b="1" dirty="0">
                <a:solidFill>
                  <a:schemeClr val="accent6">
                    <a:lumMod val="75000"/>
                  </a:schemeClr>
                </a:solidFill>
                <a:effectLst>
                  <a:outerShdw blurRad="38100" dist="38100" dir="2700000" algn="tl">
                    <a:srgbClr val="C0C0C0"/>
                  </a:outerShdw>
                </a:effectLst>
                <a:latin typeface="Tahoma" pitchFamily="34" charset="0"/>
              </a:rPr>
              <a:t>B.</a:t>
            </a:r>
            <a:r>
              <a:rPr lang="it-IT" sz="2800" b="1" dirty="0">
                <a:solidFill>
                  <a:schemeClr val="accent6">
                    <a:lumMod val="75000"/>
                  </a:schemeClr>
                </a:solidFill>
                <a:effectLst>
                  <a:outerShdw blurRad="38100" dist="38100" dir="2700000" algn="tl">
                    <a:srgbClr val="C0C0C0"/>
                  </a:outerShdw>
                </a:effectLst>
                <a:latin typeface="Tahoma" pitchFamily="34" charset="0"/>
              </a:rPr>
              <a:t> </a:t>
            </a:r>
            <a:r>
              <a:rPr lang="it-IT" sz="2800" b="1" dirty="0">
                <a:solidFill>
                  <a:schemeClr val="accent6">
                    <a:lumMod val="75000"/>
                  </a:schemeClr>
                </a:solidFill>
                <a:latin typeface="Tahoma" pitchFamily="34" charset="0"/>
              </a:rPr>
              <a:t>Dezvoltare profesională şi  carieră</a:t>
            </a:r>
            <a:r>
              <a:rPr lang="it-IT" sz="2700" dirty="0">
                <a:solidFill>
                  <a:schemeClr val="accent6">
                    <a:lumMod val="75000"/>
                  </a:schemeClr>
                </a:solidFill>
                <a:latin typeface="Tahoma" pitchFamily="34" charset="0"/>
              </a:rPr>
              <a:t/>
            </a:r>
            <a:br>
              <a:rPr lang="it-IT" sz="2700" dirty="0">
                <a:solidFill>
                  <a:schemeClr val="accent6">
                    <a:lumMod val="75000"/>
                  </a:schemeClr>
                </a:solidFill>
                <a:latin typeface="Tahoma" pitchFamily="34" charset="0"/>
              </a:rPr>
            </a:br>
            <a:endParaRPr lang="en-US" sz="2700" b="1" dirty="0">
              <a:solidFill>
                <a:schemeClr val="accent6">
                  <a:lumMod val="75000"/>
                </a:schemeClr>
              </a:solidFill>
            </a:endParaRPr>
          </a:p>
        </p:txBody>
      </p:sp>
      <p:sp>
        <p:nvSpPr>
          <p:cNvPr id="9" name="Content Placeholder 2"/>
          <p:cNvSpPr>
            <a:spLocks noGrp="1"/>
          </p:cNvSpPr>
          <p:nvPr>
            <p:ph idx="1"/>
          </p:nvPr>
        </p:nvSpPr>
        <p:spPr>
          <a:xfrm>
            <a:off x="198664" y="1438296"/>
            <a:ext cx="9459686" cy="5120819"/>
          </a:xfrm>
        </p:spPr>
        <p:txBody>
          <a:bodyPr>
            <a:normAutofit lnSpcReduction="10000"/>
          </a:bodyPr>
          <a:lstStyle/>
          <a:p>
            <a:pPr eaLnBrk="1" hangingPunct="1">
              <a:lnSpc>
                <a:spcPct val="80000"/>
              </a:lnSpc>
              <a:buFont typeface="Arial" pitchFamily="34" charset="0"/>
              <a:buNone/>
            </a:pPr>
            <a:r>
              <a:rPr lang="ro-RO" sz="2500" b="1" u="sng" dirty="0">
                <a:solidFill>
                  <a:schemeClr val="accent6">
                    <a:lumMod val="75000"/>
                  </a:schemeClr>
                </a:solidFill>
                <a:latin typeface="Tahoma" pitchFamily="34" charset="0"/>
              </a:rPr>
              <a:t>B.</a:t>
            </a:r>
            <a:r>
              <a:rPr lang="en-US" sz="2500" b="1" u="sng" dirty="0">
                <a:solidFill>
                  <a:schemeClr val="accent6">
                    <a:lumMod val="75000"/>
                  </a:schemeClr>
                </a:solidFill>
                <a:latin typeface="Tahoma" pitchFamily="34" charset="0"/>
              </a:rPr>
              <a:t>3</a:t>
            </a:r>
            <a:r>
              <a:rPr lang="ro-RO" sz="2500" b="1" u="sng" dirty="0">
                <a:solidFill>
                  <a:schemeClr val="accent6">
                    <a:lumMod val="75000"/>
                  </a:schemeClr>
                </a:solidFill>
                <a:latin typeface="Tahoma" pitchFamily="34" charset="0"/>
              </a:rPr>
              <a:t>. </a:t>
            </a:r>
            <a:r>
              <a:rPr lang="en-US" sz="2500" b="1" u="sng" dirty="0" err="1">
                <a:solidFill>
                  <a:schemeClr val="accent6">
                    <a:lumMod val="75000"/>
                  </a:schemeClr>
                </a:solidFill>
                <a:latin typeface="Tahoma" pitchFamily="34" charset="0"/>
              </a:rPr>
              <a:t>Documente</a:t>
            </a:r>
            <a:r>
              <a:rPr lang="en-US" sz="2500" b="1" u="sng" dirty="0">
                <a:solidFill>
                  <a:schemeClr val="accent6">
                    <a:lumMod val="75000"/>
                  </a:schemeClr>
                </a:solidFill>
                <a:latin typeface="Tahoma" pitchFamily="34" charset="0"/>
              </a:rPr>
              <a:t> </a:t>
            </a:r>
            <a:r>
              <a:rPr lang="en-US" sz="2500" b="1" u="sng" dirty="0" err="1">
                <a:solidFill>
                  <a:schemeClr val="accent6">
                    <a:lumMod val="75000"/>
                  </a:schemeClr>
                </a:solidFill>
                <a:latin typeface="Tahoma" pitchFamily="34" charset="0"/>
              </a:rPr>
              <a:t>privind</a:t>
            </a:r>
            <a:r>
              <a:rPr lang="en-US" sz="2500" b="1" u="sng" dirty="0">
                <a:solidFill>
                  <a:schemeClr val="accent6">
                    <a:lumMod val="75000"/>
                  </a:schemeClr>
                </a:solidFill>
                <a:latin typeface="Tahoma" pitchFamily="34" charset="0"/>
              </a:rPr>
              <a:t> </a:t>
            </a:r>
            <a:r>
              <a:rPr lang="en-US" sz="2500" b="1" u="sng" dirty="0" err="1">
                <a:solidFill>
                  <a:schemeClr val="accent6">
                    <a:lumMod val="75000"/>
                  </a:schemeClr>
                </a:solidFill>
                <a:latin typeface="Tahoma" pitchFamily="34" charset="0"/>
              </a:rPr>
              <a:t>calitatea</a:t>
            </a:r>
            <a:r>
              <a:rPr lang="en-US" sz="2500" b="1" u="sng" dirty="0">
                <a:solidFill>
                  <a:schemeClr val="accent6">
                    <a:lumMod val="75000"/>
                  </a:schemeClr>
                </a:solidFill>
                <a:latin typeface="Tahoma" pitchFamily="34" charset="0"/>
              </a:rPr>
              <a:t> de:</a:t>
            </a:r>
          </a:p>
          <a:p>
            <a:pPr marL="182880" indent="-182880" eaLnBrk="1" hangingPunct="1">
              <a:lnSpc>
                <a:spcPct val="80000"/>
              </a:lnSpc>
              <a:buFont typeface="Arial" pitchFamily="34" charset="0"/>
              <a:buNone/>
            </a:pPr>
            <a:r>
              <a:rPr lang="en-US" sz="2000" dirty="0">
                <a:latin typeface="Tahoma" pitchFamily="34" charset="0"/>
              </a:rPr>
              <a:t>• Mentor;</a:t>
            </a:r>
          </a:p>
          <a:p>
            <a:pPr marL="182880" indent="-182880" eaLnBrk="1" hangingPunct="1">
              <a:lnSpc>
                <a:spcPct val="80000"/>
              </a:lnSpc>
              <a:buFont typeface="Arial" pitchFamily="34" charset="0"/>
              <a:buNone/>
            </a:pPr>
            <a:r>
              <a:rPr lang="en-US" sz="2000" dirty="0">
                <a:latin typeface="Tahoma" pitchFamily="34" charset="0"/>
              </a:rPr>
              <a:t>• </a:t>
            </a:r>
            <a:r>
              <a:rPr lang="en-US" sz="2000" dirty="0" err="1">
                <a:latin typeface="Tahoma" pitchFamily="34" charset="0"/>
              </a:rPr>
              <a:t>Tutore</a:t>
            </a:r>
            <a:r>
              <a:rPr lang="en-US" sz="2000" dirty="0">
                <a:latin typeface="Tahoma" pitchFamily="34" charset="0"/>
              </a:rPr>
              <a:t>;</a:t>
            </a:r>
          </a:p>
          <a:p>
            <a:pPr marL="182880" indent="-18288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Formator</a:t>
            </a:r>
            <a:r>
              <a:rPr lang="en-US" sz="2000" dirty="0">
                <a:latin typeface="Tahoma" pitchFamily="34" charset="0"/>
              </a:rPr>
              <a:t> local/ </a:t>
            </a:r>
            <a:r>
              <a:rPr lang="en-US" sz="2000" dirty="0" err="1">
                <a:latin typeface="Tahoma" pitchFamily="34" charset="0"/>
              </a:rPr>
              <a:t>judeţean</a:t>
            </a:r>
            <a:r>
              <a:rPr lang="en-US" sz="2000" dirty="0">
                <a:latin typeface="Tahoma" pitchFamily="34" charset="0"/>
              </a:rPr>
              <a:t>/ </a:t>
            </a:r>
            <a:r>
              <a:rPr lang="en-US" sz="2000" dirty="0" err="1">
                <a:latin typeface="Tahoma" pitchFamily="34" charset="0"/>
              </a:rPr>
              <a:t>naţional</a:t>
            </a:r>
            <a:r>
              <a:rPr lang="en-US" sz="2000" dirty="0">
                <a:latin typeface="Tahoma" pitchFamily="34" charset="0"/>
              </a:rPr>
              <a:t>;</a:t>
            </a:r>
          </a:p>
          <a:p>
            <a:pPr marL="182880" indent="-18288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Propunător</a:t>
            </a:r>
            <a:r>
              <a:rPr lang="en-US" sz="2000" dirty="0">
                <a:latin typeface="Tahoma" pitchFamily="34" charset="0"/>
              </a:rPr>
              <a:t> de </a:t>
            </a:r>
            <a:r>
              <a:rPr lang="en-US" sz="2000" dirty="0" err="1">
                <a:latin typeface="Tahoma" pitchFamily="34" charset="0"/>
              </a:rPr>
              <a:t>subiecte</a:t>
            </a:r>
            <a:r>
              <a:rPr lang="en-US" sz="2000" dirty="0">
                <a:latin typeface="Tahoma" pitchFamily="34" charset="0"/>
              </a:rPr>
              <a:t> la </a:t>
            </a:r>
            <a:r>
              <a:rPr lang="en-US" sz="2000" dirty="0" err="1">
                <a:latin typeface="Tahoma" pitchFamily="34" charset="0"/>
              </a:rPr>
              <a:t>concursuri</a:t>
            </a:r>
            <a:r>
              <a:rPr lang="en-US" sz="2000" dirty="0">
                <a:latin typeface="Tahoma" pitchFamily="34" charset="0"/>
              </a:rPr>
              <a:t>/ </a:t>
            </a:r>
            <a:r>
              <a:rPr lang="en-US" sz="2000" dirty="0" err="1">
                <a:latin typeface="Tahoma" pitchFamily="34" charset="0"/>
              </a:rPr>
              <a:t>olimpiade</a:t>
            </a:r>
            <a:r>
              <a:rPr lang="en-US" sz="2000" dirty="0">
                <a:latin typeface="Tahoma" pitchFamily="34" charset="0"/>
              </a:rPr>
              <a:t>/ </a:t>
            </a:r>
            <a:r>
              <a:rPr lang="en-US" sz="2000" dirty="0" err="1">
                <a:latin typeface="Tahoma" pitchFamily="34" charset="0"/>
              </a:rPr>
              <a:t>exameene</a:t>
            </a:r>
            <a:r>
              <a:rPr lang="en-US" sz="2000" dirty="0">
                <a:latin typeface="Tahoma" pitchFamily="34" charset="0"/>
              </a:rPr>
              <a:t> </a:t>
            </a:r>
            <a:r>
              <a:rPr lang="en-US" sz="2000" dirty="0" err="1">
                <a:latin typeface="Tahoma" pitchFamily="34" charset="0"/>
              </a:rPr>
              <a:t>naţionale</a:t>
            </a:r>
            <a:r>
              <a:rPr lang="en-US" sz="2000" dirty="0">
                <a:latin typeface="Tahoma" pitchFamily="34" charset="0"/>
              </a:rPr>
              <a:t>;</a:t>
            </a:r>
          </a:p>
          <a:p>
            <a:pPr marL="182880" indent="-18288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Membru</a:t>
            </a:r>
            <a:r>
              <a:rPr lang="en-US" sz="2000" dirty="0">
                <a:latin typeface="Tahoma" pitchFamily="34" charset="0"/>
              </a:rPr>
              <a:t>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comisia</a:t>
            </a:r>
            <a:r>
              <a:rPr lang="en-US" sz="2000" dirty="0">
                <a:latin typeface="Tahoma" pitchFamily="34" charset="0"/>
              </a:rPr>
              <a:t> de </a:t>
            </a:r>
            <a:r>
              <a:rPr lang="en-US" sz="2000" dirty="0" err="1">
                <a:latin typeface="Tahoma" pitchFamily="34" charset="0"/>
              </a:rPr>
              <a:t>organizare</a:t>
            </a:r>
            <a:r>
              <a:rPr lang="en-US" sz="2000" dirty="0">
                <a:latin typeface="Tahoma" pitchFamily="34" charset="0"/>
              </a:rPr>
              <a:t> a </a:t>
            </a:r>
            <a:r>
              <a:rPr lang="en-US" sz="2000" dirty="0" err="1">
                <a:latin typeface="Tahoma" pitchFamily="34" charset="0"/>
              </a:rPr>
              <a:t>concursurilor</a:t>
            </a:r>
            <a:r>
              <a:rPr lang="en-US" sz="2000" dirty="0">
                <a:latin typeface="Tahoma" pitchFamily="34" charset="0"/>
              </a:rPr>
              <a:t>/</a:t>
            </a:r>
            <a:r>
              <a:rPr lang="en-US" sz="2000" dirty="0" err="1">
                <a:latin typeface="Tahoma" pitchFamily="34" charset="0"/>
              </a:rPr>
              <a:t>olimpiadelor</a:t>
            </a:r>
            <a:r>
              <a:rPr lang="en-US" sz="2000" dirty="0">
                <a:latin typeface="Tahoma" pitchFamily="34" charset="0"/>
              </a:rPr>
              <a:t>/ </a:t>
            </a:r>
            <a:r>
              <a:rPr lang="en-US" sz="2000" dirty="0" err="1">
                <a:latin typeface="Tahoma" pitchFamily="34" charset="0"/>
              </a:rPr>
              <a:t>examenelor</a:t>
            </a:r>
            <a:r>
              <a:rPr lang="en-US" sz="2000" dirty="0">
                <a:latin typeface="Tahoma" pitchFamily="34" charset="0"/>
              </a:rPr>
              <a:t> </a:t>
            </a:r>
            <a:endParaRPr lang="ro-RO" sz="2000" dirty="0">
              <a:latin typeface="Tahoma" pitchFamily="34" charset="0"/>
            </a:endParaRPr>
          </a:p>
          <a:p>
            <a:pPr marL="182880" indent="-182880" eaLnBrk="1" hangingPunct="1">
              <a:lnSpc>
                <a:spcPct val="80000"/>
              </a:lnSpc>
              <a:buFont typeface="Arial" pitchFamily="34" charset="0"/>
              <a:buNone/>
            </a:pPr>
            <a:r>
              <a:rPr lang="ro-RO" sz="2000" dirty="0">
                <a:latin typeface="Tahoma" pitchFamily="34" charset="0"/>
              </a:rPr>
              <a:t>	</a:t>
            </a:r>
            <a:r>
              <a:rPr lang="en-US" sz="2000" dirty="0" err="1">
                <a:latin typeface="Tahoma" pitchFamily="34" charset="0"/>
              </a:rPr>
              <a:t>naţionale</a:t>
            </a:r>
            <a:r>
              <a:rPr lang="en-US" sz="2000" dirty="0">
                <a:latin typeface="Tahoma" pitchFamily="34" charset="0"/>
              </a:rPr>
              <a:t>;</a:t>
            </a:r>
          </a:p>
          <a:p>
            <a:pPr marL="182880" indent="-18288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Însoţitor</a:t>
            </a:r>
            <a:r>
              <a:rPr lang="en-US" sz="2000" dirty="0">
                <a:latin typeface="Tahoma" pitchFamily="34" charset="0"/>
              </a:rPr>
              <a:t>/ </a:t>
            </a:r>
            <a:r>
              <a:rPr lang="en-US" sz="2000" dirty="0" err="1">
                <a:latin typeface="Tahoma" pitchFamily="34" charset="0"/>
              </a:rPr>
              <a:t>supraveghetor</a:t>
            </a:r>
            <a:r>
              <a:rPr lang="en-US" sz="2000" dirty="0">
                <a:latin typeface="Tahoma" pitchFamily="34" charset="0"/>
              </a:rPr>
              <a:t> al </a:t>
            </a:r>
            <a:r>
              <a:rPr lang="en-US" sz="2000" dirty="0" err="1">
                <a:latin typeface="Tahoma" pitchFamily="34" charset="0"/>
              </a:rPr>
              <a:t>elevilor</a:t>
            </a:r>
            <a:r>
              <a:rPr lang="en-US" sz="2000" dirty="0">
                <a:latin typeface="Tahoma" pitchFamily="34" charset="0"/>
              </a:rPr>
              <a:t> la </a:t>
            </a:r>
            <a:r>
              <a:rPr lang="en-US" sz="2000" dirty="0" err="1">
                <a:latin typeface="Tahoma" pitchFamily="34" charset="0"/>
              </a:rPr>
              <a:t>concursuri</a:t>
            </a:r>
            <a:r>
              <a:rPr lang="en-US" sz="2000" dirty="0">
                <a:latin typeface="Tahoma" pitchFamily="34" charset="0"/>
              </a:rPr>
              <a:t> </a:t>
            </a:r>
            <a:r>
              <a:rPr lang="en-US" sz="2000" dirty="0" err="1">
                <a:latin typeface="Tahoma" pitchFamily="34" charset="0"/>
              </a:rPr>
              <a:t>şi</a:t>
            </a:r>
            <a:r>
              <a:rPr lang="en-US" sz="2000" dirty="0">
                <a:latin typeface="Tahoma" pitchFamily="34" charset="0"/>
              </a:rPr>
              <a:t> </a:t>
            </a:r>
            <a:r>
              <a:rPr lang="en-US" sz="2000" dirty="0" err="1">
                <a:latin typeface="Tahoma" pitchFamily="34" charset="0"/>
              </a:rPr>
              <a:t>olimpiade</a:t>
            </a:r>
            <a:r>
              <a:rPr lang="en-US" sz="2000" dirty="0">
                <a:latin typeface="Tahoma" pitchFamily="34" charset="0"/>
              </a:rPr>
              <a:t>  </a:t>
            </a:r>
            <a:r>
              <a:rPr lang="en-US" sz="2000" dirty="0" err="1">
                <a:latin typeface="Tahoma" pitchFamily="34" charset="0"/>
              </a:rPr>
              <a:t>şcolare</a:t>
            </a:r>
            <a:r>
              <a:rPr lang="en-US" sz="2000" dirty="0">
                <a:latin typeface="Tahoma" pitchFamily="34" charset="0"/>
              </a:rPr>
              <a:t>;</a:t>
            </a:r>
          </a:p>
          <a:p>
            <a:pPr marL="182880" indent="-18288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Membru</a:t>
            </a:r>
            <a:r>
              <a:rPr lang="en-US" sz="2000" dirty="0">
                <a:latin typeface="Tahoma" pitchFamily="34" charset="0"/>
              </a:rPr>
              <a:t>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Comisia</a:t>
            </a:r>
            <a:r>
              <a:rPr lang="en-US" sz="2000" dirty="0">
                <a:latin typeface="Tahoma" pitchFamily="34" charset="0"/>
              </a:rPr>
              <a:t> </a:t>
            </a:r>
            <a:r>
              <a:rPr lang="en-US" sz="2000" dirty="0" err="1">
                <a:latin typeface="Tahoma" pitchFamily="34" charset="0"/>
              </a:rPr>
              <a:t>naţională</a:t>
            </a:r>
            <a:r>
              <a:rPr lang="en-US" sz="2000" dirty="0">
                <a:latin typeface="Tahoma" pitchFamily="34" charset="0"/>
              </a:rPr>
              <a:t> de </a:t>
            </a:r>
            <a:r>
              <a:rPr lang="en-US" sz="2000" dirty="0" err="1">
                <a:latin typeface="Tahoma" pitchFamily="34" charset="0"/>
              </a:rPr>
              <a:t>specialitate</a:t>
            </a:r>
            <a:r>
              <a:rPr lang="en-US" sz="2000" dirty="0">
                <a:latin typeface="Tahoma" pitchFamily="34" charset="0"/>
              </a:rPr>
              <a:t>/ </a:t>
            </a:r>
            <a:r>
              <a:rPr lang="en-US" sz="2000" dirty="0" err="1">
                <a:latin typeface="Tahoma" pitchFamily="34" charset="0"/>
              </a:rPr>
              <a:t>comisii</a:t>
            </a:r>
            <a:r>
              <a:rPr lang="en-US" sz="2000" dirty="0">
                <a:latin typeface="Tahoma" pitchFamily="34" charset="0"/>
              </a:rPr>
              <a:t> de </a:t>
            </a:r>
            <a:r>
              <a:rPr lang="en-US" sz="2000" dirty="0" err="1">
                <a:latin typeface="Tahoma" pitchFamily="34" charset="0"/>
              </a:rPr>
              <a:t>lucru</a:t>
            </a:r>
            <a:r>
              <a:rPr lang="en-US" sz="2000" dirty="0">
                <a:latin typeface="Tahoma" pitchFamily="34" charset="0"/>
              </a:rPr>
              <a:t> ale I.Ş.J./M.E.C.T.S(</a:t>
            </a:r>
            <a:r>
              <a:rPr lang="en-US" sz="2000" dirty="0" err="1">
                <a:latin typeface="Tahoma" pitchFamily="34" charset="0"/>
              </a:rPr>
              <a:t>contribuţii</a:t>
            </a:r>
            <a:r>
              <a:rPr lang="en-US" sz="2000" dirty="0">
                <a:latin typeface="Tahoma" pitchFamily="34" charset="0"/>
              </a:rPr>
              <a:t> la </a:t>
            </a:r>
            <a:r>
              <a:rPr lang="en-US" sz="2000" dirty="0" err="1">
                <a:latin typeface="Tahoma" pitchFamily="34" charset="0"/>
              </a:rPr>
              <a:t>elaborarea</a:t>
            </a:r>
            <a:r>
              <a:rPr lang="en-US" sz="2000" dirty="0">
                <a:latin typeface="Tahoma" pitchFamily="34" charset="0"/>
              </a:rPr>
              <a:t> de </a:t>
            </a:r>
            <a:r>
              <a:rPr lang="en-US" sz="2000" dirty="0" err="1">
                <a:latin typeface="Tahoma" pitchFamily="34" charset="0"/>
              </a:rPr>
              <a:t>programe</a:t>
            </a:r>
            <a:r>
              <a:rPr lang="en-US" sz="2000" dirty="0">
                <a:latin typeface="Tahoma" pitchFamily="34" charset="0"/>
              </a:rPr>
              <a:t> </a:t>
            </a:r>
            <a:r>
              <a:rPr lang="en-US" sz="2000" dirty="0" err="1">
                <a:latin typeface="Tahoma" pitchFamily="34" charset="0"/>
              </a:rPr>
              <a:t>şcolare</a:t>
            </a:r>
            <a:r>
              <a:rPr lang="en-US" sz="2000" dirty="0">
                <a:latin typeface="Tahoma" pitchFamily="34" charset="0"/>
              </a:rPr>
              <a:t>, </a:t>
            </a:r>
            <a:r>
              <a:rPr lang="en-US" sz="2000" dirty="0" err="1">
                <a:latin typeface="Tahoma" pitchFamily="34" charset="0"/>
              </a:rPr>
              <a:t>regulamente</a:t>
            </a:r>
            <a:r>
              <a:rPr lang="en-US" sz="2000" dirty="0">
                <a:latin typeface="Tahoma" pitchFamily="34" charset="0"/>
              </a:rPr>
              <a:t>, </a:t>
            </a:r>
            <a:r>
              <a:rPr lang="en-US" sz="2000" dirty="0" err="1">
                <a:latin typeface="Tahoma" pitchFamily="34" charset="0"/>
              </a:rPr>
              <a:t>metodologii</a:t>
            </a:r>
            <a:r>
              <a:rPr lang="en-US" sz="2000" dirty="0">
                <a:latin typeface="Tahoma" pitchFamily="34" charset="0"/>
              </a:rPr>
              <a:t>, </a:t>
            </a:r>
            <a:endParaRPr lang="ro-RO" sz="2000" dirty="0">
              <a:latin typeface="Tahoma" pitchFamily="34" charset="0"/>
            </a:endParaRPr>
          </a:p>
          <a:p>
            <a:pPr marL="182880" indent="-182880" eaLnBrk="1" hangingPunct="1">
              <a:lnSpc>
                <a:spcPct val="80000"/>
              </a:lnSpc>
              <a:buFont typeface="Arial" pitchFamily="34" charset="0"/>
              <a:buNone/>
            </a:pPr>
            <a:r>
              <a:rPr lang="ro-RO" sz="2000" dirty="0">
                <a:latin typeface="Tahoma" pitchFamily="34" charset="0"/>
              </a:rPr>
              <a:t>	</a:t>
            </a:r>
            <a:r>
              <a:rPr lang="en-US" sz="2000" dirty="0" err="1">
                <a:latin typeface="Tahoma" pitchFamily="34" charset="0"/>
              </a:rPr>
              <a:t>îndrumătoare</a:t>
            </a:r>
            <a:r>
              <a:rPr lang="en-US" sz="2000" dirty="0">
                <a:latin typeface="Tahoma" pitchFamily="34" charset="0"/>
              </a:rPr>
              <a:t>/ </a:t>
            </a:r>
            <a:r>
              <a:rPr lang="en-US" sz="2000" dirty="0" err="1">
                <a:latin typeface="Tahoma" pitchFamily="34" charset="0"/>
              </a:rPr>
              <a:t>ghiduri</a:t>
            </a:r>
            <a:r>
              <a:rPr lang="en-US" sz="2000" dirty="0">
                <a:latin typeface="Tahoma" pitchFamily="34" charset="0"/>
              </a:rPr>
              <a:t>, </a:t>
            </a:r>
            <a:r>
              <a:rPr lang="en-US" sz="2000" dirty="0" err="1">
                <a:latin typeface="Tahoma" pitchFamily="34" charset="0"/>
              </a:rPr>
              <a:t>manuale</a:t>
            </a:r>
            <a:r>
              <a:rPr lang="en-US" sz="2000" dirty="0">
                <a:latin typeface="Tahoma" pitchFamily="34" charset="0"/>
              </a:rPr>
              <a:t> </a:t>
            </a:r>
            <a:r>
              <a:rPr lang="en-US" sz="2000" dirty="0" err="1">
                <a:latin typeface="Tahoma" pitchFamily="34" charset="0"/>
              </a:rPr>
              <a:t>şcolare</a:t>
            </a:r>
            <a:r>
              <a:rPr lang="en-US" sz="2000" dirty="0">
                <a:latin typeface="Tahoma" pitchFamily="34" charset="0"/>
              </a:rPr>
              <a:t>, </a:t>
            </a:r>
            <a:r>
              <a:rPr lang="en-US" sz="2000" dirty="0" err="1">
                <a:latin typeface="Tahoma" pitchFamily="34" charset="0"/>
              </a:rPr>
              <a:t>auxiliare</a:t>
            </a:r>
            <a:r>
              <a:rPr lang="en-US" sz="2000" dirty="0">
                <a:latin typeface="Tahoma" pitchFamily="34" charset="0"/>
              </a:rPr>
              <a:t> </a:t>
            </a:r>
            <a:r>
              <a:rPr lang="en-US" sz="2000" dirty="0" err="1">
                <a:latin typeface="Tahoma" pitchFamily="34" charset="0"/>
              </a:rPr>
              <a:t>didactice</a:t>
            </a:r>
            <a:r>
              <a:rPr lang="en-US" sz="2000" dirty="0">
                <a:latin typeface="Tahoma" pitchFamily="34" charset="0"/>
              </a:rPr>
              <a:t>, etc.)</a:t>
            </a:r>
          </a:p>
          <a:p>
            <a:pPr marL="182880" indent="-18288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Coordonator</a:t>
            </a:r>
            <a:r>
              <a:rPr lang="en-US" sz="2000" dirty="0">
                <a:latin typeface="Tahoma" pitchFamily="34" charset="0"/>
              </a:rPr>
              <a:t> </a:t>
            </a:r>
            <a:r>
              <a:rPr lang="en-US" sz="2000" dirty="0" err="1">
                <a:latin typeface="Tahoma" pitchFamily="34" charset="0"/>
              </a:rPr>
              <a:t>cerc</a:t>
            </a:r>
            <a:r>
              <a:rPr lang="en-US" sz="2000" dirty="0">
                <a:latin typeface="Tahoma" pitchFamily="34" charset="0"/>
              </a:rPr>
              <a:t> pedagogic/ </a:t>
            </a:r>
            <a:r>
              <a:rPr lang="en-US" sz="2000" dirty="0" err="1">
                <a:latin typeface="Tahoma" pitchFamily="34" charset="0"/>
              </a:rPr>
              <a:t>metodist</a:t>
            </a:r>
            <a:r>
              <a:rPr lang="en-US" sz="2000" dirty="0">
                <a:latin typeface="Tahoma" pitchFamily="34" charset="0"/>
              </a:rPr>
              <a:t>/ </a:t>
            </a:r>
            <a:r>
              <a:rPr lang="en-US" sz="2000" dirty="0" err="1">
                <a:latin typeface="Tahoma" pitchFamily="34" charset="0"/>
              </a:rPr>
              <a:t>membru</a:t>
            </a:r>
            <a:r>
              <a:rPr lang="en-US" sz="2000" dirty="0">
                <a:latin typeface="Tahoma" pitchFamily="34" charset="0"/>
              </a:rPr>
              <a:t>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consiliu</a:t>
            </a:r>
            <a:r>
              <a:rPr lang="en-US" sz="2000" dirty="0">
                <a:latin typeface="Tahoma" pitchFamily="34" charset="0"/>
              </a:rPr>
              <a:t> </a:t>
            </a:r>
            <a:r>
              <a:rPr lang="en-US" sz="2000" dirty="0" err="1">
                <a:latin typeface="Tahoma" pitchFamily="34" charset="0"/>
              </a:rPr>
              <a:t>consultativ</a:t>
            </a:r>
            <a:r>
              <a:rPr lang="en-US" sz="2000" dirty="0">
                <a:latin typeface="Tahoma" pitchFamily="34" charset="0"/>
              </a:rPr>
              <a:t> al </a:t>
            </a:r>
            <a:endParaRPr lang="ro-RO" sz="2000" dirty="0">
              <a:latin typeface="Tahoma" pitchFamily="34" charset="0"/>
            </a:endParaRPr>
          </a:p>
          <a:p>
            <a:pPr marL="182880" indent="-182880" eaLnBrk="1" hangingPunct="1">
              <a:lnSpc>
                <a:spcPct val="80000"/>
              </a:lnSpc>
              <a:buFont typeface="Arial" pitchFamily="34" charset="0"/>
              <a:buNone/>
            </a:pPr>
            <a:r>
              <a:rPr lang="ro-RO" sz="2000" dirty="0">
                <a:latin typeface="Tahoma" pitchFamily="34" charset="0"/>
              </a:rPr>
              <a:t>	</a:t>
            </a:r>
            <a:r>
              <a:rPr lang="en-US" sz="2000" dirty="0" err="1">
                <a:latin typeface="Tahoma" pitchFamily="34" charset="0"/>
              </a:rPr>
              <a:t>inspectorului</a:t>
            </a:r>
            <a:r>
              <a:rPr lang="en-US" sz="2000" dirty="0">
                <a:latin typeface="Tahoma" pitchFamily="34" charset="0"/>
              </a:rPr>
              <a:t> de </a:t>
            </a:r>
            <a:r>
              <a:rPr lang="en-US" sz="2000" dirty="0" err="1">
                <a:latin typeface="Tahoma" pitchFamily="34" charset="0"/>
              </a:rPr>
              <a:t>specialitate</a:t>
            </a:r>
            <a:r>
              <a:rPr lang="en-US" sz="2000" dirty="0">
                <a:latin typeface="Tahoma" pitchFamily="34" charset="0"/>
              </a:rPr>
              <a:t>;</a:t>
            </a:r>
          </a:p>
          <a:p>
            <a:pPr marL="182880" indent="-18288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Îndrumător</a:t>
            </a:r>
            <a:r>
              <a:rPr lang="en-US" sz="2000" dirty="0">
                <a:latin typeface="Tahoma" pitchFamily="34" charset="0"/>
              </a:rPr>
              <a:t> </a:t>
            </a:r>
            <a:r>
              <a:rPr lang="en-US" sz="2000" dirty="0" err="1">
                <a:latin typeface="Tahoma" pitchFamily="34" charset="0"/>
              </a:rPr>
              <a:t>reviste</a:t>
            </a:r>
            <a:r>
              <a:rPr lang="en-US" sz="2000" dirty="0">
                <a:latin typeface="Tahoma" pitchFamily="34" charset="0"/>
              </a:rPr>
              <a:t> </a:t>
            </a:r>
            <a:r>
              <a:rPr lang="en-US" sz="2000" dirty="0" err="1">
                <a:latin typeface="Tahoma" pitchFamily="34" charset="0"/>
              </a:rPr>
              <a:t>şcolare</a:t>
            </a:r>
            <a:r>
              <a:rPr lang="en-US" sz="2000" dirty="0">
                <a:latin typeface="Tahoma" pitchFamily="34" charset="0"/>
              </a:rPr>
              <a:t>/</a:t>
            </a:r>
            <a:r>
              <a:rPr lang="en-US" sz="2000" dirty="0" err="1">
                <a:latin typeface="Tahoma" pitchFamily="34" charset="0"/>
              </a:rPr>
              <a:t>membru</a:t>
            </a:r>
            <a:r>
              <a:rPr lang="en-US" sz="2000" dirty="0">
                <a:latin typeface="Tahoma" pitchFamily="34" charset="0"/>
              </a:rPr>
              <a:t>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colectivul</a:t>
            </a:r>
            <a:r>
              <a:rPr lang="en-US" sz="2000" dirty="0">
                <a:latin typeface="Tahoma" pitchFamily="34" charset="0"/>
              </a:rPr>
              <a:t> de </a:t>
            </a:r>
            <a:r>
              <a:rPr lang="en-US" sz="2000" dirty="0" err="1">
                <a:latin typeface="Tahoma" pitchFamily="34" charset="0"/>
              </a:rPr>
              <a:t>redacţie</a:t>
            </a:r>
            <a:r>
              <a:rPr lang="en-US" sz="2000" dirty="0">
                <a:latin typeface="Tahoma" pitchFamily="34" charset="0"/>
              </a:rPr>
              <a:t>  al </a:t>
            </a:r>
            <a:r>
              <a:rPr lang="en-US" sz="2000" dirty="0" err="1">
                <a:latin typeface="Tahoma" pitchFamily="34" charset="0"/>
              </a:rPr>
              <a:t>revistelor</a:t>
            </a:r>
            <a:r>
              <a:rPr lang="en-US" sz="2000" dirty="0">
                <a:latin typeface="Tahoma" pitchFamily="34" charset="0"/>
              </a:rPr>
              <a:t> de </a:t>
            </a:r>
            <a:endParaRPr lang="ro-RO" sz="2000" dirty="0">
              <a:latin typeface="Tahoma" pitchFamily="34" charset="0"/>
            </a:endParaRPr>
          </a:p>
          <a:p>
            <a:pPr marL="182880" indent="-182880" eaLnBrk="1" hangingPunct="1">
              <a:lnSpc>
                <a:spcPct val="80000"/>
              </a:lnSpc>
              <a:buFont typeface="Arial" pitchFamily="34" charset="0"/>
              <a:buNone/>
            </a:pPr>
            <a:r>
              <a:rPr lang="ro-RO" sz="2000" dirty="0">
                <a:latin typeface="Tahoma" pitchFamily="34" charset="0"/>
              </a:rPr>
              <a:t>	</a:t>
            </a:r>
            <a:r>
              <a:rPr lang="en-US" sz="2000" dirty="0" err="1">
                <a:latin typeface="Tahoma" pitchFamily="34" charset="0"/>
              </a:rPr>
              <a:t>specialitate</a:t>
            </a:r>
            <a:r>
              <a:rPr lang="en-US" sz="2000" dirty="0">
                <a:latin typeface="Tahoma" pitchFamily="34" charset="0"/>
              </a:rPr>
              <a:t>;</a:t>
            </a:r>
          </a:p>
          <a:p>
            <a:pPr marL="182880" indent="-18288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a:latin typeface="Tahoma" pitchFamily="34" charset="0"/>
              </a:rPr>
              <a:t>Evaluator </a:t>
            </a:r>
            <a:r>
              <a:rPr lang="en-US" sz="2000" dirty="0" err="1">
                <a:latin typeface="Tahoma" pitchFamily="34" charset="0"/>
              </a:rPr>
              <a:t>manuale</a:t>
            </a:r>
            <a:r>
              <a:rPr lang="en-US" sz="2000" dirty="0">
                <a:latin typeface="Tahoma" pitchFamily="34" charset="0"/>
              </a:rPr>
              <a:t>;</a:t>
            </a:r>
          </a:p>
          <a:p>
            <a:pPr marL="182880" indent="-182880" eaLnBrk="1" hangingPunct="1">
              <a:lnSpc>
                <a:spcPct val="80000"/>
              </a:lnSpc>
              <a:buFont typeface="Arial" pitchFamily="34" charset="0"/>
              <a:buNone/>
            </a:pPr>
            <a:r>
              <a:rPr lang="en-US" sz="2000" dirty="0">
                <a:latin typeface="Tahoma" pitchFamily="34" charset="0"/>
              </a:rPr>
              <a:t>•</a:t>
            </a:r>
            <a:r>
              <a:rPr lang="ro-RO" sz="2000" dirty="0">
                <a:latin typeface="Tahoma" pitchFamily="34" charset="0"/>
              </a:rPr>
              <a:t> </a:t>
            </a:r>
            <a:r>
              <a:rPr lang="en-US" sz="2000" dirty="0" err="1">
                <a:latin typeface="Tahoma" pitchFamily="34" charset="0"/>
              </a:rPr>
              <a:t>Membru</a:t>
            </a:r>
            <a:r>
              <a:rPr lang="en-US" sz="2000" dirty="0">
                <a:latin typeface="Tahoma" pitchFamily="34" charset="0"/>
              </a:rPr>
              <a:t> </a:t>
            </a:r>
            <a:r>
              <a:rPr lang="en-US" sz="2000" dirty="0" err="1">
                <a:latin typeface="Tahoma" pitchFamily="34" charset="0"/>
              </a:rPr>
              <a:t>în</a:t>
            </a:r>
            <a:r>
              <a:rPr lang="en-US" sz="2000" dirty="0">
                <a:latin typeface="Tahoma" pitchFamily="34" charset="0"/>
              </a:rPr>
              <a:t> </a:t>
            </a:r>
            <a:r>
              <a:rPr lang="en-US" sz="2000" dirty="0" err="1">
                <a:latin typeface="Tahoma" pitchFamily="34" charset="0"/>
              </a:rPr>
              <a:t>comisii</a:t>
            </a:r>
            <a:r>
              <a:rPr lang="en-US" sz="2000" dirty="0">
                <a:latin typeface="Tahoma" pitchFamily="34" charset="0"/>
              </a:rPr>
              <a:t> </a:t>
            </a:r>
            <a:r>
              <a:rPr lang="en-US" sz="2000" dirty="0" err="1">
                <a:latin typeface="Tahoma" pitchFamily="34" charset="0"/>
              </a:rPr>
              <a:t>ştiinţifice</a:t>
            </a:r>
            <a:r>
              <a:rPr lang="en-US" sz="2000" dirty="0">
                <a:latin typeface="Tahoma" pitchFamily="34" charset="0"/>
              </a:rPr>
              <a:t>.</a:t>
            </a:r>
          </a:p>
        </p:txBody>
      </p:sp>
      <p:sp>
        <p:nvSpPr>
          <p:cNvPr id="66562" name="Rectangle 2"/>
          <p:cNvSpPr>
            <a:spLocks noGrp="1" noChangeArrowheads="1"/>
          </p:cNvSpPr>
          <p:nvPr>
            <p:ph type="title" idx="4294967295"/>
          </p:nvPr>
        </p:nvSpPr>
        <p:spPr>
          <a:xfrm>
            <a:off x="0" y="152400"/>
            <a:ext cx="9163050" cy="609600"/>
          </a:xfrm>
        </p:spPr>
        <p:txBody>
          <a:bodyPr/>
          <a:lstStyle/>
          <a:p>
            <a:pPr algn="ctr"/>
            <a:r>
              <a:rPr lang="ro-RO" altLang="ro-RO" sz="2800" dirty="0">
                <a:solidFill>
                  <a:schemeClr val="tx2">
                    <a:lumMod val="60000"/>
                    <a:lumOff val="40000"/>
                  </a:schemeClr>
                </a:solidFill>
                <a:latin typeface="Tahoma" pitchFamily="34" charset="0"/>
              </a:rPr>
              <a:t>IV.1. PORTOFOLIUL CADRULUI DIDACTIC </a:t>
            </a:r>
            <a:endParaRPr lang="en-US" altLang="ro-RO" sz="2800" b="1" dirty="0">
              <a:solidFill>
                <a:schemeClr val="tx2">
                  <a:lumMod val="60000"/>
                  <a:lumOff val="40000"/>
                </a:schemeClr>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60</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9245600" y="6096000"/>
            <a:ext cx="577850" cy="325438"/>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0565432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14944" y="975346"/>
            <a:ext cx="8857796" cy="609600"/>
          </a:xfrm>
          <a:ln>
            <a:solidFill>
              <a:schemeClr val="tx1"/>
            </a:solidFill>
          </a:ln>
        </p:spPr>
        <p:txBody>
          <a:bodyPr>
            <a:normAutofit fontScale="90000"/>
          </a:bodyPr>
          <a:lstStyle/>
          <a:p>
            <a:pPr eaLnBrk="1" hangingPunct="1"/>
            <a:r>
              <a:rPr lang="it-IT" sz="2200" b="1" dirty="0">
                <a:solidFill>
                  <a:schemeClr val="accent6">
                    <a:lumMod val="75000"/>
                  </a:schemeClr>
                </a:solidFill>
                <a:latin typeface="Tahoma" pitchFamily="34" charset="0"/>
              </a:rPr>
              <a:t/>
            </a:r>
            <a:br>
              <a:rPr lang="it-IT" sz="2200" b="1" dirty="0">
                <a:solidFill>
                  <a:schemeClr val="accent6">
                    <a:lumMod val="75000"/>
                  </a:schemeClr>
                </a:solidFill>
                <a:latin typeface="Tahoma" pitchFamily="34" charset="0"/>
              </a:rPr>
            </a:br>
            <a:r>
              <a:rPr lang="ro-RO" sz="2800" b="1" dirty="0">
                <a:solidFill>
                  <a:schemeClr val="accent6">
                    <a:lumMod val="75000"/>
                  </a:schemeClr>
                </a:solidFill>
                <a:effectLst>
                  <a:outerShdw blurRad="38100" dist="38100" dir="2700000" algn="tl">
                    <a:srgbClr val="C0C0C0"/>
                  </a:outerShdw>
                </a:effectLst>
                <a:latin typeface="Tahoma" pitchFamily="34" charset="0"/>
              </a:rPr>
              <a:t>B.</a:t>
            </a:r>
            <a:r>
              <a:rPr lang="it-IT" sz="2800" b="1" dirty="0">
                <a:solidFill>
                  <a:schemeClr val="accent6">
                    <a:lumMod val="75000"/>
                  </a:schemeClr>
                </a:solidFill>
                <a:effectLst>
                  <a:outerShdw blurRad="38100" dist="38100" dir="2700000" algn="tl">
                    <a:srgbClr val="C0C0C0"/>
                  </a:outerShdw>
                </a:effectLst>
                <a:latin typeface="Tahoma" pitchFamily="34" charset="0"/>
              </a:rPr>
              <a:t> </a:t>
            </a:r>
            <a:r>
              <a:rPr lang="it-IT" sz="2800" b="1" dirty="0">
                <a:solidFill>
                  <a:schemeClr val="accent6">
                    <a:lumMod val="75000"/>
                  </a:schemeClr>
                </a:solidFill>
                <a:latin typeface="Tahoma" pitchFamily="34" charset="0"/>
              </a:rPr>
              <a:t>Dezvoltare profesională şi  carieră</a:t>
            </a:r>
            <a:r>
              <a:rPr lang="it-IT" sz="2700" dirty="0">
                <a:solidFill>
                  <a:schemeClr val="accent6">
                    <a:lumMod val="75000"/>
                  </a:schemeClr>
                </a:solidFill>
                <a:latin typeface="Tahoma" pitchFamily="34" charset="0"/>
              </a:rPr>
              <a:t/>
            </a:r>
            <a:br>
              <a:rPr lang="it-IT" sz="2700" dirty="0">
                <a:solidFill>
                  <a:schemeClr val="accent6">
                    <a:lumMod val="75000"/>
                  </a:schemeClr>
                </a:solidFill>
                <a:latin typeface="Tahoma" pitchFamily="34" charset="0"/>
              </a:rPr>
            </a:br>
            <a:endParaRPr lang="en-US" sz="2700" b="1" dirty="0">
              <a:solidFill>
                <a:schemeClr val="accent6">
                  <a:lumMod val="75000"/>
                </a:schemeClr>
              </a:solidFill>
            </a:endParaRPr>
          </a:p>
        </p:txBody>
      </p:sp>
      <p:sp>
        <p:nvSpPr>
          <p:cNvPr id="8" name="Content Placeholder 2"/>
          <p:cNvSpPr>
            <a:spLocks noGrp="1"/>
          </p:cNvSpPr>
          <p:nvPr>
            <p:ph idx="1"/>
          </p:nvPr>
        </p:nvSpPr>
        <p:spPr>
          <a:xfrm>
            <a:off x="414944" y="1938850"/>
            <a:ext cx="8857796" cy="4705349"/>
          </a:xfrm>
        </p:spPr>
        <p:txBody>
          <a:bodyPr>
            <a:normAutofit fontScale="70000" lnSpcReduction="20000"/>
          </a:bodyPr>
          <a:lstStyle/>
          <a:p>
            <a:pPr eaLnBrk="1" hangingPunct="1">
              <a:lnSpc>
                <a:spcPct val="80000"/>
              </a:lnSpc>
              <a:buFont typeface="Arial" pitchFamily="34" charset="0"/>
              <a:buNone/>
            </a:pPr>
            <a:r>
              <a:rPr lang="ro-RO" sz="2500" b="1" u="sng" dirty="0">
                <a:solidFill>
                  <a:schemeClr val="accent6">
                    <a:lumMod val="75000"/>
                  </a:schemeClr>
                </a:solidFill>
                <a:latin typeface="Tahoma" pitchFamily="34" charset="0"/>
              </a:rPr>
              <a:t>B.</a:t>
            </a:r>
            <a:r>
              <a:rPr lang="en-US" sz="2500" b="1" u="sng" dirty="0">
                <a:solidFill>
                  <a:schemeClr val="accent6">
                    <a:lumMod val="75000"/>
                  </a:schemeClr>
                </a:solidFill>
                <a:latin typeface="Tahoma" pitchFamily="34" charset="0"/>
              </a:rPr>
              <a:t>4</a:t>
            </a:r>
            <a:r>
              <a:rPr lang="ro-RO" sz="2500" b="1" u="sng" dirty="0">
                <a:solidFill>
                  <a:schemeClr val="accent6">
                    <a:lumMod val="75000"/>
                  </a:schemeClr>
                </a:solidFill>
                <a:latin typeface="Tahoma" pitchFamily="34" charset="0"/>
              </a:rPr>
              <a:t>. </a:t>
            </a:r>
            <a:r>
              <a:rPr lang="en-US" sz="2500" b="1" u="sng" dirty="0" err="1">
                <a:solidFill>
                  <a:schemeClr val="accent6">
                    <a:lumMod val="75000"/>
                  </a:schemeClr>
                </a:solidFill>
                <a:latin typeface="Tahoma" pitchFamily="34" charset="0"/>
              </a:rPr>
              <a:t>Participarea</a:t>
            </a:r>
            <a:r>
              <a:rPr lang="en-US" sz="2500" b="1" u="sng" dirty="0">
                <a:solidFill>
                  <a:schemeClr val="accent6">
                    <a:lumMod val="75000"/>
                  </a:schemeClr>
                </a:solidFill>
                <a:latin typeface="Tahoma" pitchFamily="34" charset="0"/>
              </a:rPr>
              <a:t> la </a:t>
            </a:r>
            <a:r>
              <a:rPr lang="en-US" sz="2500" b="1" u="sng" dirty="0" err="1">
                <a:solidFill>
                  <a:schemeClr val="accent6">
                    <a:lumMod val="75000"/>
                  </a:schemeClr>
                </a:solidFill>
                <a:latin typeface="Tahoma" pitchFamily="34" charset="0"/>
              </a:rPr>
              <a:t>proiecte</a:t>
            </a:r>
            <a:r>
              <a:rPr lang="en-US" sz="2500" b="1" u="sng" dirty="0">
                <a:solidFill>
                  <a:schemeClr val="accent6">
                    <a:lumMod val="75000"/>
                  </a:schemeClr>
                </a:solidFill>
                <a:latin typeface="Tahoma" pitchFamily="34" charset="0"/>
              </a:rPr>
              <a:t> </a:t>
            </a:r>
            <a:r>
              <a:rPr lang="en-US" sz="2500" b="1" u="sng" dirty="0" err="1">
                <a:solidFill>
                  <a:schemeClr val="accent6">
                    <a:lumMod val="75000"/>
                  </a:schemeClr>
                </a:solidFill>
                <a:latin typeface="Tahoma" pitchFamily="34" charset="0"/>
              </a:rPr>
              <a:t>şi</a:t>
            </a:r>
            <a:r>
              <a:rPr lang="en-US" sz="2500" b="1" u="sng" dirty="0">
                <a:solidFill>
                  <a:schemeClr val="accent6">
                    <a:lumMod val="75000"/>
                  </a:schemeClr>
                </a:solidFill>
                <a:latin typeface="Tahoma" pitchFamily="34" charset="0"/>
              </a:rPr>
              <a:t> </a:t>
            </a:r>
            <a:r>
              <a:rPr lang="en-US" sz="2500" b="1" u="sng" dirty="0" err="1">
                <a:solidFill>
                  <a:schemeClr val="accent6">
                    <a:lumMod val="75000"/>
                  </a:schemeClr>
                </a:solidFill>
                <a:latin typeface="Tahoma" pitchFamily="34" charset="0"/>
              </a:rPr>
              <a:t>parteneriate</a:t>
            </a:r>
            <a:r>
              <a:rPr lang="ro-RO" sz="2500" b="1" u="sng" dirty="0">
                <a:solidFill>
                  <a:schemeClr val="accent6">
                    <a:lumMod val="75000"/>
                  </a:schemeClr>
                </a:solidFill>
                <a:latin typeface="Tahoma" pitchFamily="34" charset="0"/>
              </a:rPr>
              <a:t>:</a:t>
            </a:r>
            <a:endParaRPr lang="en-US" sz="2500" b="1" u="sng" dirty="0">
              <a:solidFill>
                <a:schemeClr val="accent6">
                  <a:lumMod val="75000"/>
                </a:schemeClr>
              </a:solidFill>
              <a:latin typeface="Tahoma" pitchFamily="34" charset="0"/>
            </a:endParaRPr>
          </a:p>
          <a:p>
            <a:pPr eaLnBrk="1" hangingPunct="1">
              <a:lnSpc>
                <a:spcPct val="80000"/>
              </a:lnSpc>
              <a:buFont typeface="Arial" pitchFamily="34" charset="0"/>
              <a:buNone/>
            </a:pPr>
            <a:endParaRPr lang="en-US" sz="1600" b="1" u="sng" dirty="0">
              <a:solidFill>
                <a:srgbClr val="FFC000"/>
              </a:solidFill>
              <a:latin typeface="Tahoma" pitchFamily="34" charset="0"/>
            </a:endParaRPr>
          </a:p>
          <a:p>
            <a:pPr eaLnBrk="1" hangingPunct="1">
              <a:lnSpc>
                <a:spcPts val="2500"/>
              </a:lnSpc>
              <a:spcBef>
                <a:spcPts val="600"/>
              </a:spcBef>
              <a:spcAft>
                <a:spcPts val="600"/>
              </a:spcAft>
              <a:buFont typeface="Arial" pitchFamily="34" charset="0"/>
              <a:buNone/>
            </a:pPr>
            <a:r>
              <a:rPr lang="en-US" sz="2000" dirty="0">
                <a:latin typeface="Tahoma" pitchFamily="34" charset="0"/>
              </a:rPr>
              <a:t>•</a:t>
            </a:r>
            <a:r>
              <a:rPr lang="ro-RO" sz="2000" dirty="0">
                <a:latin typeface="Tahoma" pitchFamily="34" charset="0"/>
              </a:rPr>
              <a:t> </a:t>
            </a:r>
            <a:r>
              <a:rPr lang="en-US" sz="2600" dirty="0" err="1">
                <a:latin typeface="Tahoma" pitchFamily="34" charset="0"/>
              </a:rPr>
              <a:t>Rezultatele</a:t>
            </a:r>
            <a:r>
              <a:rPr lang="en-US" sz="2600" dirty="0">
                <a:latin typeface="Tahoma" pitchFamily="34" charset="0"/>
              </a:rPr>
              <a:t> </a:t>
            </a:r>
            <a:r>
              <a:rPr lang="en-US" sz="2600" dirty="0" err="1">
                <a:latin typeface="Tahoma" pitchFamily="34" charset="0"/>
              </a:rPr>
              <a:t>comunicării</a:t>
            </a:r>
            <a:r>
              <a:rPr lang="en-US" sz="2600" dirty="0">
                <a:latin typeface="Tahoma" pitchFamily="34" charset="0"/>
              </a:rPr>
              <a:t> cu </a:t>
            </a:r>
            <a:r>
              <a:rPr lang="en-US" sz="2600" dirty="0" err="1">
                <a:latin typeface="Tahoma" pitchFamily="34" charset="0"/>
              </a:rPr>
              <a:t>părinţii</a:t>
            </a:r>
            <a:r>
              <a:rPr lang="en-US" sz="2600" dirty="0">
                <a:latin typeface="Tahoma" pitchFamily="34" charset="0"/>
              </a:rPr>
              <a:t> </a:t>
            </a:r>
            <a:r>
              <a:rPr lang="en-US" sz="2600" dirty="0" err="1">
                <a:latin typeface="Tahoma" pitchFamily="34" charset="0"/>
              </a:rPr>
              <a:t>şi</a:t>
            </a:r>
            <a:r>
              <a:rPr lang="en-US" sz="2600" dirty="0">
                <a:latin typeface="Tahoma" pitchFamily="34" charset="0"/>
              </a:rPr>
              <a:t> </a:t>
            </a:r>
            <a:r>
              <a:rPr lang="en-US" sz="2600" dirty="0" err="1">
                <a:latin typeface="Tahoma" pitchFamily="34" charset="0"/>
              </a:rPr>
              <a:t>autorităţile</a:t>
            </a:r>
            <a:r>
              <a:rPr lang="en-US" sz="2600" dirty="0">
                <a:latin typeface="Tahoma" pitchFamily="34" charset="0"/>
              </a:rPr>
              <a:t> locale </a:t>
            </a:r>
            <a:r>
              <a:rPr lang="en-US" sz="2600" dirty="0" err="1">
                <a:latin typeface="Tahoma" pitchFamily="34" charset="0"/>
              </a:rPr>
              <a:t>concretizate</a:t>
            </a:r>
            <a:r>
              <a:rPr lang="en-US" sz="2600" dirty="0">
                <a:latin typeface="Tahoma" pitchFamily="34" charset="0"/>
              </a:rPr>
              <a:t> </a:t>
            </a:r>
            <a:r>
              <a:rPr lang="en-US" sz="2600" dirty="0" err="1">
                <a:latin typeface="Tahoma" pitchFamily="34" charset="0"/>
              </a:rPr>
              <a:t>în</a:t>
            </a:r>
            <a:r>
              <a:rPr lang="en-US" sz="2600" dirty="0">
                <a:latin typeface="Tahoma" pitchFamily="34" charset="0"/>
              </a:rPr>
              <a:t> </a:t>
            </a:r>
            <a:r>
              <a:rPr lang="en-US" sz="2600" dirty="0" err="1">
                <a:latin typeface="Tahoma" pitchFamily="34" charset="0"/>
              </a:rPr>
              <a:t>reducerea</a:t>
            </a:r>
            <a:r>
              <a:rPr lang="en-US" sz="2600" dirty="0">
                <a:latin typeface="Tahoma" pitchFamily="34" charset="0"/>
              </a:rPr>
              <a:t> </a:t>
            </a:r>
            <a:r>
              <a:rPr lang="en-US" sz="2600" dirty="0" err="1">
                <a:latin typeface="Tahoma" pitchFamily="34" charset="0"/>
              </a:rPr>
              <a:t>abandonului</a:t>
            </a:r>
            <a:r>
              <a:rPr lang="en-US" sz="2600" dirty="0">
                <a:latin typeface="Tahoma" pitchFamily="34" charset="0"/>
              </a:rPr>
              <a:t> </a:t>
            </a:r>
            <a:r>
              <a:rPr lang="en-US" sz="2600" dirty="0" err="1">
                <a:latin typeface="Tahoma" pitchFamily="34" charset="0"/>
              </a:rPr>
              <a:t>şcolar</a:t>
            </a:r>
            <a:r>
              <a:rPr lang="en-US" sz="2600" dirty="0">
                <a:latin typeface="Tahoma" pitchFamily="34" charset="0"/>
              </a:rPr>
              <a:t>, a </a:t>
            </a:r>
            <a:r>
              <a:rPr lang="en-US" sz="2600" dirty="0" err="1">
                <a:latin typeface="Tahoma" pitchFamily="34" charset="0"/>
              </a:rPr>
              <a:t>delicvenţei</a:t>
            </a:r>
            <a:r>
              <a:rPr lang="en-US" sz="2600" dirty="0">
                <a:latin typeface="Tahoma" pitchFamily="34" charset="0"/>
              </a:rPr>
              <a:t> juvenile, a </a:t>
            </a:r>
            <a:r>
              <a:rPr lang="en-US" sz="2600" dirty="0" err="1">
                <a:latin typeface="Tahoma" pitchFamily="34" charset="0"/>
              </a:rPr>
              <a:t>comportamentelor</a:t>
            </a:r>
            <a:r>
              <a:rPr lang="en-US" sz="2600" dirty="0">
                <a:latin typeface="Tahoma" pitchFamily="34" charset="0"/>
              </a:rPr>
              <a:t> </a:t>
            </a:r>
            <a:r>
              <a:rPr lang="en-US" sz="2600" dirty="0" err="1">
                <a:latin typeface="Tahoma" pitchFamily="34" charset="0"/>
              </a:rPr>
              <a:t>marginale</a:t>
            </a:r>
            <a:r>
              <a:rPr lang="en-US" sz="2600" dirty="0">
                <a:latin typeface="Tahoma" pitchFamily="34" charset="0"/>
              </a:rPr>
              <a:t>;	</a:t>
            </a:r>
          </a:p>
          <a:p>
            <a:pPr eaLnBrk="1" hangingPunct="1">
              <a:lnSpc>
                <a:spcPct val="80000"/>
              </a:lnSpc>
              <a:spcBef>
                <a:spcPts val="600"/>
              </a:spcBef>
              <a:spcAft>
                <a:spcPts val="600"/>
              </a:spcAft>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Proiecte</a:t>
            </a:r>
            <a:r>
              <a:rPr lang="en-US" sz="2600" dirty="0">
                <a:latin typeface="Tahoma" pitchFamily="34" charset="0"/>
              </a:rPr>
              <a:t> de </a:t>
            </a:r>
            <a:r>
              <a:rPr lang="en-US" sz="2600" dirty="0" err="1">
                <a:latin typeface="Tahoma" pitchFamily="34" charset="0"/>
              </a:rPr>
              <a:t>parteneriat</a:t>
            </a:r>
            <a:r>
              <a:rPr lang="en-US" sz="2600" dirty="0">
                <a:latin typeface="Tahoma" pitchFamily="34" charset="0"/>
              </a:rPr>
              <a:t> </a:t>
            </a:r>
            <a:r>
              <a:rPr lang="en-US" sz="2600" dirty="0" err="1">
                <a:latin typeface="Tahoma" pitchFamily="34" charset="0"/>
              </a:rPr>
              <a:t>educaţional</a:t>
            </a:r>
            <a:r>
              <a:rPr lang="en-US" sz="2600" dirty="0">
                <a:latin typeface="Tahoma" pitchFamily="34" charset="0"/>
              </a:rPr>
              <a:t>: local/</a:t>
            </a:r>
            <a:r>
              <a:rPr lang="en-US" sz="2600" dirty="0" err="1">
                <a:latin typeface="Tahoma" pitchFamily="34" charset="0"/>
              </a:rPr>
              <a:t>judeţean</a:t>
            </a:r>
            <a:r>
              <a:rPr lang="en-US" sz="2600" dirty="0">
                <a:latin typeface="Tahoma" pitchFamily="34" charset="0"/>
              </a:rPr>
              <a:t>/</a:t>
            </a:r>
            <a:r>
              <a:rPr lang="en-US" sz="2600" dirty="0" err="1">
                <a:latin typeface="Tahoma" pitchFamily="34" charset="0"/>
              </a:rPr>
              <a:t>naţional</a:t>
            </a:r>
            <a:r>
              <a:rPr lang="en-US" sz="2600" dirty="0">
                <a:latin typeface="Tahoma" pitchFamily="34" charset="0"/>
              </a:rPr>
              <a:t>/ </a:t>
            </a:r>
            <a:r>
              <a:rPr lang="en-US" sz="2600" dirty="0" err="1">
                <a:latin typeface="Tahoma" pitchFamily="34" charset="0"/>
              </a:rPr>
              <a:t>internaţional</a:t>
            </a:r>
            <a:r>
              <a:rPr lang="en-US" sz="2600" dirty="0">
                <a:latin typeface="Tahoma" pitchFamily="34" charset="0"/>
              </a:rPr>
              <a:t>;</a:t>
            </a:r>
          </a:p>
          <a:p>
            <a:pPr eaLnBrk="1" hangingPunct="1">
              <a:lnSpc>
                <a:spcPct val="80000"/>
              </a:lnSpc>
              <a:spcBef>
                <a:spcPts val="600"/>
              </a:spcBef>
              <a:spcAft>
                <a:spcPts val="600"/>
              </a:spcAft>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Proiecte</a:t>
            </a:r>
            <a:r>
              <a:rPr lang="en-US" sz="2600" dirty="0">
                <a:latin typeface="Tahoma" pitchFamily="34" charset="0"/>
              </a:rPr>
              <a:t> </a:t>
            </a:r>
            <a:r>
              <a:rPr lang="en-US" sz="2600" dirty="0" err="1">
                <a:latin typeface="Tahoma" pitchFamily="34" charset="0"/>
              </a:rPr>
              <a:t>în</a:t>
            </a:r>
            <a:r>
              <a:rPr lang="en-US" sz="2600" dirty="0">
                <a:latin typeface="Tahoma" pitchFamily="34" charset="0"/>
              </a:rPr>
              <a:t> </a:t>
            </a:r>
            <a:r>
              <a:rPr lang="en-US" sz="2600" dirty="0" err="1">
                <a:latin typeface="Tahoma" pitchFamily="34" charset="0"/>
              </a:rPr>
              <a:t>cadrul</a:t>
            </a:r>
            <a:r>
              <a:rPr lang="en-US" sz="2600" dirty="0">
                <a:latin typeface="Tahoma" pitchFamily="34" charset="0"/>
              </a:rPr>
              <a:t> </a:t>
            </a:r>
            <a:r>
              <a:rPr lang="en-US" sz="2600" dirty="0" err="1">
                <a:latin typeface="Tahoma" pitchFamily="34" charset="0"/>
              </a:rPr>
              <a:t>programelor</a:t>
            </a:r>
            <a:r>
              <a:rPr lang="en-US" sz="2600" dirty="0">
                <a:latin typeface="Tahoma" pitchFamily="34" charset="0"/>
              </a:rPr>
              <a:t> de </a:t>
            </a:r>
            <a:r>
              <a:rPr lang="en-US" sz="2600" dirty="0" err="1">
                <a:latin typeface="Tahoma" pitchFamily="34" charset="0"/>
              </a:rPr>
              <a:t>reformă</a:t>
            </a:r>
            <a:r>
              <a:rPr lang="en-US" sz="2600" dirty="0">
                <a:latin typeface="Tahoma" pitchFamily="34" charset="0"/>
              </a:rPr>
              <a:t> </a:t>
            </a:r>
            <a:r>
              <a:rPr lang="en-US" sz="2600" dirty="0" err="1">
                <a:latin typeface="Tahoma" pitchFamily="34" charset="0"/>
              </a:rPr>
              <a:t>coordonate</a:t>
            </a:r>
            <a:r>
              <a:rPr lang="en-US" sz="2600" dirty="0">
                <a:latin typeface="Tahoma" pitchFamily="34" charset="0"/>
              </a:rPr>
              <a:t> de I.Ş.J./M.E.C.T.S.;</a:t>
            </a:r>
          </a:p>
          <a:p>
            <a:pPr eaLnBrk="1" hangingPunct="1">
              <a:lnSpc>
                <a:spcPct val="80000"/>
              </a:lnSpc>
              <a:spcBef>
                <a:spcPts val="600"/>
              </a:spcBef>
              <a:spcAft>
                <a:spcPts val="600"/>
              </a:spcAft>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Coordonarea</a:t>
            </a:r>
            <a:r>
              <a:rPr lang="en-US" sz="2600" dirty="0">
                <a:latin typeface="Tahoma" pitchFamily="34" charset="0"/>
              </a:rPr>
              <a:t> </a:t>
            </a:r>
            <a:r>
              <a:rPr lang="en-US" sz="2600" dirty="0" err="1">
                <a:latin typeface="Tahoma" pitchFamily="34" charset="0"/>
              </a:rPr>
              <a:t>activităţilor</a:t>
            </a:r>
            <a:r>
              <a:rPr lang="en-US" sz="2600" dirty="0">
                <a:latin typeface="Tahoma" pitchFamily="34" charset="0"/>
              </a:rPr>
              <a:t> </a:t>
            </a:r>
            <a:r>
              <a:rPr lang="en-US" sz="2600" dirty="0" err="1">
                <a:latin typeface="Tahoma" pitchFamily="34" charset="0"/>
              </a:rPr>
              <a:t>Strategiei</a:t>
            </a:r>
            <a:r>
              <a:rPr lang="en-US" sz="2600" dirty="0">
                <a:latin typeface="Tahoma" pitchFamily="34" charset="0"/>
              </a:rPr>
              <a:t> </a:t>
            </a:r>
            <a:r>
              <a:rPr lang="en-US" sz="2600" dirty="0" err="1">
                <a:latin typeface="Tahoma" pitchFamily="34" charset="0"/>
              </a:rPr>
              <a:t>Naţionale</a:t>
            </a:r>
            <a:r>
              <a:rPr lang="en-US" sz="2600" dirty="0">
                <a:latin typeface="Tahoma" pitchFamily="34" charset="0"/>
              </a:rPr>
              <a:t> de </a:t>
            </a:r>
            <a:r>
              <a:rPr lang="en-US" sz="2600" dirty="0" err="1">
                <a:latin typeface="Tahoma" pitchFamily="34" charset="0"/>
              </a:rPr>
              <a:t>Acţiune</a:t>
            </a:r>
            <a:r>
              <a:rPr lang="en-US" sz="2600" dirty="0">
                <a:latin typeface="Tahoma" pitchFamily="34" charset="0"/>
              </a:rPr>
              <a:t> </a:t>
            </a:r>
            <a:r>
              <a:rPr lang="en-US" sz="2600" dirty="0" err="1">
                <a:latin typeface="Tahoma" pitchFamily="34" charset="0"/>
              </a:rPr>
              <a:t>Comunitară</a:t>
            </a:r>
            <a:r>
              <a:rPr lang="en-US" sz="2600" dirty="0">
                <a:latin typeface="Tahoma" pitchFamily="34" charset="0"/>
              </a:rPr>
              <a:t>;</a:t>
            </a:r>
          </a:p>
          <a:p>
            <a:pPr eaLnBrk="1" hangingPunct="1">
              <a:lnSpc>
                <a:spcPct val="80000"/>
              </a:lnSpc>
              <a:spcBef>
                <a:spcPts val="600"/>
              </a:spcBef>
              <a:spcAft>
                <a:spcPts val="600"/>
              </a:spcAft>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Integrarea</a:t>
            </a:r>
            <a:r>
              <a:rPr lang="en-US" sz="2600" dirty="0">
                <a:latin typeface="Tahoma" pitchFamily="34" charset="0"/>
              </a:rPr>
              <a:t> </a:t>
            </a:r>
            <a:r>
              <a:rPr lang="en-US" sz="2600" dirty="0" err="1">
                <a:latin typeface="Tahoma" pitchFamily="34" charset="0"/>
              </a:rPr>
              <a:t>copiilor</a:t>
            </a:r>
            <a:r>
              <a:rPr lang="en-US" sz="2600" dirty="0">
                <a:latin typeface="Tahoma" pitchFamily="34" charset="0"/>
              </a:rPr>
              <a:t> cu </a:t>
            </a:r>
            <a:r>
              <a:rPr lang="en-US" sz="2600" dirty="0" err="1">
                <a:latin typeface="Tahoma" pitchFamily="34" charset="0"/>
              </a:rPr>
              <a:t>cerinţe</a:t>
            </a:r>
            <a:r>
              <a:rPr lang="en-US" sz="2600" dirty="0">
                <a:latin typeface="Tahoma" pitchFamily="34" charset="0"/>
              </a:rPr>
              <a:t> educative </a:t>
            </a:r>
            <a:r>
              <a:rPr lang="en-US" sz="2600" dirty="0" err="1">
                <a:latin typeface="Tahoma" pitchFamily="34" charset="0"/>
              </a:rPr>
              <a:t>speciale</a:t>
            </a:r>
            <a:r>
              <a:rPr lang="en-US" sz="2600" dirty="0">
                <a:latin typeface="Tahoma" pitchFamily="34" charset="0"/>
              </a:rPr>
              <a:t>;</a:t>
            </a:r>
          </a:p>
          <a:p>
            <a:pPr eaLnBrk="1" hangingPunct="1">
              <a:lnSpc>
                <a:spcPct val="80000"/>
              </a:lnSpc>
              <a:spcBef>
                <a:spcPts val="600"/>
              </a:spcBef>
              <a:spcAft>
                <a:spcPts val="600"/>
              </a:spcAft>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Realizări</a:t>
            </a:r>
            <a:r>
              <a:rPr lang="en-US" sz="2600" dirty="0">
                <a:latin typeface="Tahoma" pitchFamily="34" charset="0"/>
              </a:rPr>
              <a:t> </a:t>
            </a:r>
            <a:r>
              <a:rPr lang="en-US" sz="2600" dirty="0" err="1">
                <a:latin typeface="Tahoma" pitchFamily="34" charset="0"/>
              </a:rPr>
              <a:t>în</a:t>
            </a:r>
            <a:r>
              <a:rPr lang="en-US" sz="2600" dirty="0">
                <a:latin typeface="Tahoma" pitchFamily="34" charset="0"/>
              </a:rPr>
              <a:t> </a:t>
            </a:r>
            <a:r>
              <a:rPr lang="en-US" sz="2600" dirty="0" err="1">
                <a:latin typeface="Tahoma" pitchFamily="34" charset="0"/>
              </a:rPr>
              <a:t>educaţia</a:t>
            </a:r>
            <a:r>
              <a:rPr lang="en-US" sz="2600" dirty="0">
                <a:latin typeface="Tahoma" pitchFamily="34" charset="0"/>
              </a:rPr>
              <a:t> </a:t>
            </a:r>
            <a:r>
              <a:rPr lang="en-US" sz="2600" dirty="0" err="1">
                <a:latin typeface="Tahoma" pitchFamily="34" charset="0"/>
              </a:rPr>
              <a:t>adulţilor</a:t>
            </a:r>
            <a:r>
              <a:rPr lang="en-US" sz="2600" dirty="0">
                <a:latin typeface="Tahoma" pitchFamily="34" charset="0"/>
              </a:rPr>
              <a:t> </a:t>
            </a:r>
            <a:r>
              <a:rPr lang="en-US" sz="2600" dirty="0" err="1">
                <a:latin typeface="Tahoma" pitchFamily="34" charset="0"/>
              </a:rPr>
              <a:t>şi</a:t>
            </a:r>
            <a:r>
              <a:rPr lang="en-US" sz="2600" dirty="0">
                <a:latin typeface="Tahoma" pitchFamily="34" charset="0"/>
              </a:rPr>
              <a:t> </a:t>
            </a:r>
            <a:r>
              <a:rPr lang="en-US" sz="2600" dirty="0" err="1">
                <a:latin typeface="Tahoma" pitchFamily="34" charset="0"/>
              </a:rPr>
              <a:t>reconversia</a:t>
            </a:r>
            <a:r>
              <a:rPr lang="en-US" sz="2600" dirty="0">
                <a:latin typeface="Tahoma" pitchFamily="34" charset="0"/>
              </a:rPr>
              <a:t> </a:t>
            </a:r>
            <a:r>
              <a:rPr lang="en-US" sz="2600" dirty="0" err="1">
                <a:latin typeface="Tahoma" pitchFamily="34" charset="0"/>
              </a:rPr>
              <a:t>profesională</a:t>
            </a:r>
            <a:r>
              <a:rPr lang="en-US" sz="2600" dirty="0">
                <a:latin typeface="Tahoma" pitchFamily="34" charset="0"/>
              </a:rPr>
              <a:t>.                             </a:t>
            </a:r>
          </a:p>
          <a:p>
            <a:pPr eaLnBrk="1" hangingPunct="1">
              <a:lnSpc>
                <a:spcPct val="80000"/>
              </a:lnSpc>
              <a:buFont typeface="Arial" pitchFamily="34" charset="0"/>
              <a:buNone/>
            </a:pPr>
            <a:endParaRPr lang="en-US" sz="2000" b="1" u="sng" dirty="0">
              <a:solidFill>
                <a:srgbClr val="FFC000"/>
              </a:solidFill>
              <a:latin typeface="Tahoma" pitchFamily="34" charset="0"/>
            </a:endParaRPr>
          </a:p>
          <a:p>
            <a:pPr eaLnBrk="1" hangingPunct="1">
              <a:lnSpc>
                <a:spcPct val="80000"/>
              </a:lnSpc>
              <a:buFont typeface="Arial" pitchFamily="34" charset="0"/>
              <a:buNone/>
            </a:pPr>
            <a:r>
              <a:rPr lang="ro-RO" sz="2500" b="1" u="sng" dirty="0">
                <a:solidFill>
                  <a:schemeClr val="accent6">
                    <a:lumMod val="75000"/>
                  </a:schemeClr>
                </a:solidFill>
                <a:latin typeface="Tahoma" pitchFamily="34" charset="0"/>
              </a:rPr>
              <a:t>B.</a:t>
            </a:r>
            <a:r>
              <a:rPr lang="en-US" sz="2500" b="1" u="sng" dirty="0">
                <a:solidFill>
                  <a:schemeClr val="accent6">
                    <a:lumMod val="75000"/>
                  </a:schemeClr>
                </a:solidFill>
                <a:latin typeface="Tahoma" pitchFamily="34" charset="0"/>
              </a:rPr>
              <a:t>5</a:t>
            </a:r>
            <a:r>
              <a:rPr lang="ro-RO" sz="2500" b="1" u="sng" dirty="0">
                <a:solidFill>
                  <a:schemeClr val="accent6">
                    <a:lumMod val="75000"/>
                  </a:schemeClr>
                </a:solidFill>
                <a:latin typeface="Tahoma" pitchFamily="34" charset="0"/>
              </a:rPr>
              <a:t>.</a:t>
            </a:r>
            <a:r>
              <a:rPr lang="en-US" sz="2500" b="1" u="sng" dirty="0">
                <a:solidFill>
                  <a:schemeClr val="accent6">
                    <a:lumMod val="75000"/>
                  </a:schemeClr>
                </a:solidFill>
                <a:latin typeface="Tahoma" pitchFamily="34" charset="0"/>
              </a:rPr>
              <a:t> </a:t>
            </a:r>
            <a:r>
              <a:rPr lang="en-US" sz="2500" b="1" u="sng" dirty="0" err="1">
                <a:solidFill>
                  <a:schemeClr val="accent6">
                    <a:lumMod val="75000"/>
                  </a:schemeClr>
                </a:solidFill>
                <a:latin typeface="Tahoma" pitchFamily="34" charset="0"/>
              </a:rPr>
              <a:t>Premii</a:t>
            </a:r>
            <a:r>
              <a:rPr lang="en-US" sz="2500" b="1" u="sng" dirty="0">
                <a:solidFill>
                  <a:schemeClr val="accent6">
                    <a:lumMod val="75000"/>
                  </a:schemeClr>
                </a:solidFill>
                <a:latin typeface="Tahoma" pitchFamily="34" charset="0"/>
              </a:rPr>
              <a:t> </a:t>
            </a:r>
            <a:r>
              <a:rPr lang="en-US" sz="2500" b="1" u="sng" dirty="0" err="1">
                <a:solidFill>
                  <a:schemeClr val="accent6">
                    <a:lumMod val="75000"/>
                  </a:schemeClr>
                </a:solidFill>
                <a:latin typeface="Tahoma" pitchFamily="34" charset="0"/>
              </a:rPr>
              <a:t>şi</a:t>
            </a:r>
            <a:r>
              <a:rPr lang="en-US" sz="2500" b="1" u="sng" dirty="0">
                <a:solidFill>
                  <a:schemeClr val="accent6">
                    <a:lumMod val="75000"/>
                  </a:schemeClr>
                </a:solidFill>
                <a:latin typeface="Tahoma" pitchFamily="34" charset="0"/>
              </a:rPr>
              <a:t> recompense</a:t>
            </a:r>
            <a:r>
              <a:rPr lang="ro-RO" sz="2500" b="1" u="sng" dirty="0">
                <a:solidFill>
                  <a:schemeClr val="accent6">
                    <a:lumMod val="75000"/>
                  </a:schemeClr>
                </a:solidFill>
                <a:latin typeface="Tahoma" pitchFamily="34" charset="0"/>
              </a:rPr>
              <a:t>:</a:t>
            </a:r>
            <a:endParaRPr lang="en-US" sz="2500" b="1" u="sng" dirty="0">
              <a:solidFill>
                <a:schemeClr val="accent6">
                  <a:lumMod val="75000"/>
                </a:schemeClr>
              </a:solidFill>
              <a:latin typeface="Tahoma" pitchFamily="34" charset="0"/>
            </a:endParaRPr>
          </a:p>
          <a:p>
            <a:pPr eaLnBrk="1" hangingPunct="1">
              <a:lnSpc>
                <a:spcPts val="2500"/>
              </a:lnSpc>
              <a:spcBef>
                <a:spcPts val="600"/>
              </a:spcBef>
              <a:spcAft>
                <a:spcPts val="600"/>
              </a:spcAft>
              <a:buFont typeface="Arial" pitchFamily="34" charset="0"/>
              <a:buNone/>
            </a:pPr>
            <a:r>
              <a:rPr lang="en-US" sz="2000" dirty="0">
                <a:latin typeface="Tahoma" pitchFamily="34" charset="0"/>
              </a:rPr>
              <a:t>•</a:t>
            </a:r>
            <a:r>
              <a:rPr lang="ro-RO" sz="2000" dirty="0">
                <a:latin typeface="Tahoma" pitchFamily="34" charset="0"/>
              </a:rPr>
              <a:t> </a:t>
            </a:r>
            <a:r>
              <a:rPr lang="en-US" sz="2600" dirty="0" err="1">
                <a:latin typeface="Tahoma" pitchFamily="34" charset="0"/>
              </a:rPr>
              <a:t>Scrisori</a:t>
            </a:r>
            <a:r>
              <a:rPr lang="en-US" sz="2600" dirty="0">
                <a:latin typeface="Tahoma" pitchFamily="34" charset="0"/>
              </a:rPr>
              <a:t> de </a:t>
            </a:r>
            <a:r>
              <a:rPr lang="en-US" sz="2600" dirty="0" err="1">
                <a:latin typeface="Tahoma" pitchFamily="34" charset="0"/>
              </a:rPr>
              <a:t>mulţumire</a:t>
            </a:r>
            <a:r>
              <a:rPr lang="en-US" sz="2600" dirty="0">
                <a:latin typeface="Tahoma" pitchFamily="34" charset="0"/>
              </a:rPr>
              <a:t>, </a:t>
            </a:r>
            <a:r>
              <a:rPr lang="en-US" sz="2600" dirty="0" err="1">
                <a:latin typeface="Tahoma" pitchFamily="34" charset="0"/>
              </a:rPr>
              <a:t>diplome</a:t>
            </a:r>
            <a:r>
              <a:rPr lang="en-US" sz="2600" dirty="0">
                <a:latin typeface="Tahoma" pitchFamily="34" charset="0"/>
              </a:rPr>
              <a:t>, </a:t>
            </a:r>
            <a:r>
              <a:rPr lang="en-US" sz="2600" dirty="0" err="1">
                <a:latin typeface="Tahoma" pitchFamily="34" charset="0"/>
              </a:rPr>
              <a:t>ordine</a:t>
            </a:r>
            <a:r>
              <a:rPr lang="en-US" sz="2600" dirty="0">
                <a:latin typeface="Tahoma" pitchFamily="34" charset="0"/>
              </a:rPr>
              <a:t>, </a:t>
            </a:r>
            <a:r>
              <a:rPr lang="en-US" sz="2600" dirty="0" err="1">
                <a:latin typeface="Tahoma" pitchFamily="34" charset="0"/>
              </a:rPr>
              <a:t>medalii</a:t>
            </a:r>
            <a:r>
              <a:rPr lang="en-US" sz="2600" dirty="0">
                <a:latin typeface="Tahoma" pitchFamily="34" charset="0"/>
              </a:rPr>
              <a:t> </a:t>
            </a:r>
            <a:r>
              <a:rPr lang="en-US" sz="2600" dirty="0" err="1">
                <a:latin typeface="Tahoma" pitchFamily="34" charset="0"/>
              </a:rPr>
              <a:t>acordate</a:t>
            </a:r>
            <a:r>
              <a:rPr lang="en-US" sz="2600" dirty="0">
                <a:latin typeface="Tahoma" pitchFamily="34" charset="0"/>
              </a:rPr>
              <a:t> de </a:t>
            </a:r>
            <a:r>
              <a:rPr lang="ro-RO" sz="2600" dirty="0">
                <a:latin typeface="Tahoma" pitchFamily="34" charset="0"/>
              </a:rPr>
              <a:t> </a:t>
            </a:r>
            <a:r>
              <a:rPr lang="en-US" sz="2600" dirty="0">
                <a:latin typeface="Tahoma" pitchFamily="34" charset="0"/>
              </a:rPr>
              <a:t>M.E.C.T.S./</a:t>
            </a:r>
            <a:r>
              <a:rPr lang="en-US" sz="2600" dirty="0" err="1">
                <a:latin typeface="Tahoma" pitchFamily="34" charset="0"/>
              </a:rPr>
              <a:t>Guvernul</a:t>
            </a:r>
            <a:r>
              <a:rPr lang="en-US" sz="2600" dirty="0">
                <a:latin typeface="Tahoma" pitchFamily="34" charset="0"/>
              </a:rPr>
              <a:t>/</a:t>
            </a:r>
            <a:r>
              <a:rPr lang="en-US" sz="2600" dirty="0" err="1">
                <a:latin typeface="Tahoma" pitchFamily="34" charset="0"/>
              </a:rPr>
              <a:t>Preşedinţia</a:t>
            </a:r>
            <a:r>
              <a:rPr lang="en-US" sz="2600" dirty="0">
                <a:latin typeface="Tahoma" pitchFamily="34" charset="0"/>
              </a:rPr>
              <a:t> </a:t>
            </a:r>
            <a:r>
              <a:rPr lang="en-US" sz="2600" dirty="0" err="1">
                <a:latin typeface="Tahoma" pitchFamily="34" charset="0"/>
              </a:rPr>
              <a:t>României</a:t>
            </a:r>
            <a:r>
              <a:rPr lang="en-US" sz="2600" dirty="0">
                <a:latin typeface="Tahoma" pitchFamily="34" charset="0"/>
              </a:rPr>
              <a:t> , </a:t>
            </a:r>
            <a:r>
              <a:rPr lang="en-US" sz="2600" dirty="0" err="1">
                <a:latin typeface="Tahoma" pitchFamily="34" charset="0"/>
              </a:rPr>
              <a:t>alte</a:t>
            </a:r>
            <a:r>
              <a:rPr lang="en-US" sz="2600" dirty="0">
                <a:latin typeface="Tahoma" pitchFamily="34" charset="0"/>
              </a:rPr>
              <a:t> </a:t>
            </a:r>
            <a:r>
              <a:rPr lang="en-US" sz="2600" dirty="0" err="1">
                <a:latin typeface="Tahoma" pitchFamily="34" charset="0"/>
              </a:rPr>
              <a:t>instituţii</a:t>
            </a:r>
            <a:r>
              <a:rPr lang="en-US" sz="2600" dirty="0">
                <a:latin typeface="Tahoma" pitchFamily="34" charset="0"/>
              </a:rPr>
              <a:t> </a:t>
            </a:r>
            <a:r>
              <a:rPr lang="en-US" sz="2600" dirty="0" err="1">
                <a:latin typeface="Tahoma" pitchFamily="34" charset="0"/>
              </a:rPr>
              <a:t>centrale</a:t>
            </a:r>
            <a:r>
              <a:rPr lang="en-US" sz="2600" dirty="0">
                <a:latin typeface="Tahoma" pitchFamily="34" charset="0"/>
              </a:rPr>
              <a:t>;</a:t>
            </a:r>
          </a:p>
          <a:p>
            <a:pPr eaLnBrk="1" hangingPunct="1">
              <a:lnSpc>
                <a:spcPct val="80000"/>
              </a:lnSpc>
              <a:spcBef>
                <a:spcPts val="600"/>
              </a:spcBef>
              <a:spcAft>
                <a:spcPts val="600"/>
              </a:spcAft>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Salarii</a:t>
            </a:r>
            <a:r>
              <a:rPr lang="en-US" sz="2600" dirty="0">
                <a:latin typeface="Tahoma" pitchFamily="34" charset="0"/>
              </a:rPr>
              <a:t> de merit, </a:t>
            </a:r>
            <a:r>
              <a:rPr lang="en-US" sz="2600" dirty="0" err="1">
                <a:latin typeface="Tahoma" pitchFamily="34" charset="0"/>
              </a:rPr>
              <a:t>gradaţii</a:t>
            </a:r>
            <a:r>
              <a:rPr lang="en-US" sz="2600" dirty="0">
                <a:latin typeface="Tahoma" pitchFamily="34" charset="0"/>
              </a:rPr>
              <a:t> de merit, </a:t>
            </a:r>
            <a:r>
              <a:rPr lang="en-US" sz="2600" dirty="0" err="1">
                <a:latin typeface="Tahoma" pitchFamily="34" charset="0"/>
              </a:rPr>
              <a:t>scrisori</a:t>
            </a:r>
            <a:r>
              <a:rPr lang="en-US" sz="2600" dirty="0">
                <a:latin typeface="Tahoma" pitchFamily="34" charset="0"/>
              </a:rPr>
              <a:t> de </a:t>
            </a:r>
            <a:r>
              <a:rPr lang="en-US" sz="2600" dirty="0" err="1">
                <a:latin typeface="Tahoma" pitchFamily="34" charset="0"/>
              </a:rPr>
              <a:t>mulţumire</a:t>
            </a:r>
            <a:r>
              <a:rPr lang="en-US" sz="2600" dirty="0">
                <a:latin typeface="Tahoma" pitchFamily="34" charset="0"/>
              </a:rPr>
              <a:t>;	</a:t>
            </a:r>
          </a:p>
          <a:p>
            <a:pPr eaLnBrk="1" hangingPunct="1">
              <a:lnSpc>
                <a:spcPct val="80000"/>
              </a:lnSpc>
              <a:spcBef>
                <a:spcPts val="600"/>
              </a:spcBef>
              <a:spcAft>
                <a:spcPts val="600"/>
              </a:spcAft>
              <a:buFont typeface="Arial" pitchFamily="34" charset="0"/>
              <a:buNone/>
            </a:pPr>
            <a:r>
              <a:rPr lang="en-US" sz="2600" dirty="0">
                <a:latin typeface="Tahoma" pitchFamily="34" charset="0"/>
              </a:rPr>
              <a:t>•</a:t>
            </a:r>
            <a:r>
              <a:rPr lang="ro-RO" sz="2600" dirty="0">
                <a:latin typeface="Tahoma" pitchFamily="34" charset="0"/>
              </a:rPr>
              <a:t> </a:t>
            </a:r>
            <a:r>
              <a:rPr lang="en-US" sz="2600" dirty="0" err="1">
                <a:latin typeface="Tahoma" pitchFamily="34" charset="0"/>
              </a:rPr>
              <a:t>Diplome</a:t>
            </a:r>
            <a:r>
              <a:rPr lang="en-US" sz="2600" dirty="0">
                <a:latin typeface="Tahoma" pitchFamily="34" charset="0"/>
              </a:rPr>
              <a:t> </a:t>
            </a:r>
            <a:r>
              <a:rPr lang="en-US" sz="2600" dirty="0" err="1">
                <a:latin typeface="Tahoma" pitchFamily="34" charset="0"/>
              </a:rPr>
              <a:t>acordate</a:t>
            </a:r>
            <a:r>
              <a:rPr lang="en-US" sz="2600" dirty="0">
                <a:latin typeface="Tahoma" pitchFamily="34" charset="0"/>
              </a:rPr>
              <a:t> la </a:t>
            </a:r>
            <a:r>
              <a:rPr lang="en-US" sz="2600" dirty="0" err="1">
                <a:latin typeface="Tahoma" pitchFamily="34" charset="0"/>
              </a:rPr>
              <a:t>nivel</a:t>
            </a:r>
            <a:r>
              <a:rPr lang="en-US" sz="2600" dirty="0">
                <a:latin typeface="Tahoma" pitchFamily="34" charset="0"/>
              </a:rPr>
              <a:t> local </a:t>
            </a:r>
            <a:r>
              <a:rPr lang="en-US" sz="2600" dirty="0" err="1">
                <a:latin typeface="Tahoma" pitchFamily="34" charset="0"/>
              </a:rPr>
              <a:t>şi</a:t>
            </a:r>
            <a:r>
              <a:rPr lang="en-US" sz="2600" dirty="0">
                <a:latin typeface="Tahoma" pitchFamily="34" charset="0"/>
              </a:rPr>
              <a:t> </a:t>
            </a:r>
            <a:r>
              <a:rPr lang="en-US" sz="2600" dirty="0" err="1">
                <a:latin typeface="Tahoma" pitchFamily="34" charset="0"/>
              </a:rPr>
              <a:t>judeţean</a:t>
            </a:r>
            <a:r>
              <a:rPr lang="en-US" sz="2600" dirty="0">
                <a:latin typeface="Tahoma" pitchFamily="34" charset="0"/>
              </a:rPr>
              <a:t>.</a:t>
            </a:r>
          </a:p>
        </p:txBody>
      </p:sp>
      <p:sp>
        <p:nvSpPr>
          <p:cNvPr id="66562" name="Rectangle 2"/>
          <p:cNvSpPr>
            <a:spLocks noGrp="1" noChangeArrowheads="1"/>
          </p:cNvSpPr>
          <p:nvPr>
            <p:ph type="title" idx="4294967295"/>
          </p:nvPr>
        </p:nvSpPr>
        <p:spPr>
          <a:xfrm>
            <a:off x="0" y="152400"/>
            <a:ext cx="9163050" cy="609600"/>
          </a:xfrm>
        </p:spPr>
        <p:txBody>
          <a:bodyPr/>
          <a:lstStyle/>
          <a:p>
            <a:pPr algn="ctr"/>
            <a:r>
              <a:rPr lang="ro-RO" altLang="ro-RO" sz="2800" dirty="0">
                <a:solidFill>
                  <a:schemeClr val="tx2">
                    <a:lumMod val="60000"/>
                    <a:lumOff val="40000"/>
                  </a:schemeClr>
                </a:solidFill>
                <a:latin typeface="Tahoma" pitchFamily="34" charset="0"/>
              </a:rPr>
              <a:t>IV.1. PORTOFOLIUL CADRULUI DIDACTIC </a:t>
            </a:r>
            <a:endParaRPr lang="en-US" altLang="ro-RO" sz="2800" b="1" dirty="0">
              <a:solidFill>
                <a:schemeClr val="tx2">
                  <a:lumMod val="60000"/>
                  <a:lumOff val="40000"/>
                </a:schemeClr>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61</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rot="10800000">
            <a:off x="9052316" y="6161261"/>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41441667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39939" y="169862"/>
            <a:ext cx="9163050" cy="794990"/>
          </a:xfrm>
        </p:spPr>
        <p:txBody>
          <a:bodyPr/>
          <a:lstStyle/>
          <a:p>
            <a:pPr algn="ctr"/>
            <a:r>
              <a:rPr lang="ro-RO" altLang="ro-RO" sz="2400" dirty="0">
                <a:solidFill>
                  <a:schemeClr val="tx2">
                    <a:lumMod val="60000"/>
                    <a:lumOff val="40000"/>
                  </a:schemeClr>
                </a:solidFill>
                <a:latin typeface="Tahoma" pitchFamily="34" charset="0"/>
              </a:rPr>
              <a:t>IV.2. ACTE </a:t>
            </a:r>
            <a:r>
              <a:rPr lang="ro-RO" altLang="ro-RO" sz="2400" b="1" dirty="0">
                <a:solidFill>
                  <a:schemeClr val="tx2">
                    <a:lumMod val="60000"/>
                    <a:lumOff val="40000"/>
                  </a:schemeClr>
                </a:solidFill>
                <a:latin typeface="Tahoma" pitchFamily="34" charset="0"/>
              </a:rPr>
              <a:t>NECESARE PENTRU SELECȚA METODIŞTILOR  </a:t>
            </a:r>
            <a:br>
              <a:rPr lang="ro-RO" altLang="ro-RO" sz="2400" b="1" dirty="0">
                <a:solidFill>
                  <a:schemeClr val="tx2">
                    <a:lumMod val="60000"/>
                    <a:lumOff val="40000"/>
                  </a:schemeClr>
                </a:solidFill>
                <a:latin typeface="Tahoma" pitchFamily="34" charset="0"/>
              </a:rPr>
            </a:br>
            <a:r>
              <a:rPr lang="ro-RO" altLang="ro-RO" sz="2400" b="1" dirty="0">
                <a:solidFill>
                  <a:schemeClr val="tx2">
                    <a:lumMod val="60000"/>
                    <a:lumOff val="40000"/>
                  </a:schemeClr>
                </a:solidFill>
                <a:latin typeface="Tahoma" pitchFamily="34" charset="0"/>
              </a:rPr>
              <a:t>PENTRU ANULUI ŞCOLAR 2016-2017</a:t>
            </a:r>
            <a:endParaRPr lang="en-US" altLang="ro-RO" sz="2400" b="1" dirty="0">
              <a:solidFill>
                <a:schemeClr val="tx2">
                  <a:lumMod val="60000"/>
                  <a:lumOff val="40000"/>
                </a:schemeClr>
              </a:solidFill>
              <a:latin typeface="Tahoma" pitchFamily="34" charset="0"/>
            </a:endParaRPr>
          </a:p>
        </p:txBody>
      </p:sp>
      <p:sp>
        <p:nvSpPr>
          <p:cNvPr id="66563" name="Rectangle 3"/>
          <p:cNvSpPr>
            <a:spLocks noGrp="1" noChangeArrowheads="1"/>
          </p:cNvSpPr>
          <p:nvPr>
            <p:ph idx="1"/>
          </p:nvPr>
        </p:nvSpPr>
        <p:spPr>
          <a:xfrm>
            <a:off x="0" y="1006258"/>
            <a:ext cx="9658350" cy="5278438"/>
          </a:xfrm>
        </p:spPr>
        <p:txBody>
          <a:bodyPr>
            <a:normAutofit fontScale="25000" lnSpcReduction="20000"/>
          </a:bodyPr>
          <a:lstStyle/>
          <a:p>
            <a:pPr marL="990600" lvl="1" indent="-533400" eaLnBrk="1" hangingPunct="1">
              <a:buClr>
                <a:srgbClr val="FFFF99"/>
              </a:buClr>
              <a:buFont typeface="Wingdings" pitchFamily="2" charset="2"/>
              <a:buChar char="Ø"/>
            </a:pPr>
            <a:endParaRPr lang="ro-RO" altLang="ro-RO" sz="2100" dirty="0">
              <a:latin typeface="Tahoma" pitchFamily="34" charset="0"/>
            </a:endParaRPr>
          </a:p>
          <a:p>
            <a:pPr marL="91440" lvl="1" indent="-91440" eaLnBrk="1" hangingPunct="1">
              <a:lnSpc>
                <a:spcPct val="120000"/>
              </a:lnSpc>
              <a:spcBef>
                <a:spcPts val="0"/>
              </a:spcBef>
              <a:buClr>
                <a:srgbClr val="FFFF99"/>
              </a:buClr>
              <a:buFont typeface="Wingdings" pitchFamily="2" charset="2"/>
              <a:buNone/>
            </a:pPr>
            <a:r>
              <a:rPr lang="ro-RO" altLang="ro-RO" sz="8800" b="1" dirty="0">
                <a:solidFill>
                  <a:schemeClr val="accent6">
                    <a:lumMod val="75000"/>
                  </a:schemeClr>
                </a:solidFill>
                <a:latin typeface="Tahoma" pitchFamily="34" charset="0"/>
              </a:rPr>
              <a:t>Depunerea portofoliilor profesionale la secretariatul I.S.J. Covasna </a:t>
            </a:r>
          </a:p>
          <a:p>
            <a:pPr marL="182880" lvl="1" indent="-91440" algn="ctr" eaLnBrk="1" hangingPunct="1">
              <a:buClr>
                <a:srgbClr val="FFFF99"/>
              </a:buClr>
              <a:buFont typeface="Wingdings" pitchFamily="2" charset="2"/>
              <a:buNone/>
            </a:pPr>
            <a:r>
              <a:rPr lang="ro-RO" altLang="ro-RO" sz="8800" b="1" u="sng" dirty="0">
                <a:solidFill>
                  <a:schemeClr val="accent6">
                    <a:lumMod val="75000"/>
                  </a:schemeClr>
                </a:solidFill>
                <a:latin typeface="Tahoma" pitchFamily="34" charset="0"/>
              </a:rPr>
              <a:t>26 SEPTEMBRIE – 3 OCTOMBRIE 2016</a:t>
            </a:r>
          </a:p>
          <a:p>
            <a:pPr marL="182880" lvl="1" indent="-91440" eaLnBrk="1" hangingPunct="1">
              <a:buClr>
                <a:srgbClr val="FFFF99"/>
              </a:buClr>
              <a:buFont typeface="Wingdings" pitchFamily="2" charset="2"/>
              <a:buNone/>
            </a:pPr>
            <a:r>
              <a:rPr lang="ro-RO" altLang="ro-RO" sz="7200" b="1" dirty="0">
                <a:latin typeface="Tahoma" pitchFamily="34" charset="0"/>
              </a:rPr>
              <a:t>Conținutul portofoliului profesional:</a:t>
            </a:r>
          </a:p>
          <a:p>
            <a:pPr marL="0" lvl="1" indent="91440">
              <a:lnSpc>
                <a:spcPct val="120000"/>
              </a:lnSpc>
              <a:spcBef>
                <a:spcPts val="300"/>
              </a:spcBef>
              <a:spcAft>
                <a:spcPts val="300"/>
              </a:spcAft>
              <a:buClr>
                <a:schemeClr val="accent6">
                  <a:lumMod val="75000"/>
                </a:schemeClr>
              </a:buClr>
              <a:buFont typeface="Wingdings" pitchFamily="2" charset="2"/>
              <a:buChar char="Ø"/>
            </a:pPr>
            <a:r>
              <a:rPr lang="ro-RO" altLang="ro-RO" sz="6400" dirty="0">
                <a:latin typeface="Tahoma" pitchFamily="34" charset="0"/>
              </a:rPr>
              <a:t>Scrisoare de intenție (prin care cadrul didactic își oferă disponibilitatea în afara programului de școală, atât pentru inspecții de grade didactice, cât și pentru alte activități inițiate și organizate de IȘJ)</a:t>
            </a:r>
          </a:p>
          <a:p>
            <a:pPr marL="0" lvl="1" indent="91440">
              <a:lnSpc>
                <a:spcPct val="120000"/>
              </a:lnSpc>
              <a:spcBef>
                <a:spcPts val="300"/>
              </a:spcBef>
              <a:spcAft>
                <a:spcPts val="300"/>
              </a:spcAft>
              <a:buClr>
                <a:schemeClr val="accent6">
                  <a:lumMod val="75000"/>
                </a:schemeClr>
              </a:buClr>
              <a:buFont typeface="Wingdings" pitchFamily="2" charset="2"/>
              <a:buChar char="Ø"/>
            </a:pPr>
            <a:r>
              <a:rPr lang="ro-RO" altLang="ro-RO" sz="6400" dirty="0">
                <a:latin typeface="Tahoma" pitchFamily="34" charset="0"/>
              </a:rPr>
              <a:t>Cerere de înscriere la concurs</a:t>
            </a:r>
          </a:p>
          <a:p>
            <a:pPr marL="0" lvl="1" indent="91440">
              <a:lnSpc>
                <a:spcPct val="120000"/>
              </a:lnSpc>
              <a:spcBef>
                <a:spcPts val="300"/>
              </a:spcBef>
              <a:spcAft>
                <a:spcPts val="300"/>
              </a:spcAft>
              <a:buClr>
                <a:schemeClr val="accent6">
                  <a:lumMod val="75000"/>
                </a:schemeClr>
              </a:buClr>
              <a:buFont typeface="Wingdings" pitchFamily="2" charset="2"/>
              <a:buChar char="Ø"/>
            </a:pPr>
            <a:r>
              <a:rPr lang="ro-RO" altLang="ro-RO" sz="6400" dirty="0">
                <a:latin typeface="Tahoma" pitchFamily="34" charset="0"/>
              </a:rPr>
              <a:t>Acord pentru ocuparea funcției de metodist în specialitate, în cadrul IȘJ Covasna</a:t>
            </a:r>
          </a:p>
          <a:p>
            <a:pPr marL="0" lvl="1" indent="91440">
              <a:lnSpc>
                <a:spcPct val="120000"/>
              </a:lnSpc>
              <a:spcBef>
                <a:spcPts val="300"/>
              </a:spcBef>
              <a:spcAft>
                <a:spcPts val="300"/>
              </a:spcAft>
              <a:buClr>
                <a:schemeClr val="accent6">
                  <a:lumMod val="75000"/>
                </a:schemeClr>
              </a:buClr>
              <a:buFont typeface="Wingdings" pitchFamily="2" charset="2"/>
              <a:buChar char="Ø"/>
            </a:pPr>
            <a:r>
              <a:rPr lang="ro-RO" altLang="ro-RO" sz="6400" dirty="0">
                <a:latin typeface="Tahoma" pitchFamily="34" charset="0"/>
              </a:rPr>
              <a:t>CV-ul redactat în format european</a:t>
            </a:r>
          </a:p>
          <a:p>
            <a:pPr marL="0" lvl="1" indent="91440">
              <a:lnSpc>
                <a:spcPct val="120000"/>
              </a:lnSpc>
              <a:spcBef>
                <a:spcPts val="300"/>
              </a:spcBef>
              <a:spcAft>
                <a:spcPts val="300"/>
              </a:spcAft>
              <a:buClr>
                <a:schemeClr val="accent6">
                  <a:lumMod val="75000"/>
                </a:schemeClr>
              </a:buClr>
              <a:buFont typeface="Wingdings" pitchFamily="2" charset="2"/>
              <a:buChar char="Ø"/>
            </a:pPr>
            <a:r>
              <a:rPr lang="ro-RO" altLang="ro-RO" sz="6400" dirty="0">
                <a:latin typeface="Tahoma" pitchFamily="34" charset="0"/>
              </a:rPr>
              <a:t>aprecierea/recomandarea Consiliului de administrație al unității de învățământ</a:t>
            </a:r>
          </a:p>
          <a:p>
            <a:pPr marL="0" lvl="1" indent="91440">
              <a:lnSpc>
                <a:spcPct val="120000"/>
              </a:lnSpc>
              <a:spcBef>
                <a:spcPts val="300"/>
              </a:spcBef>
              <a:spcAft>
                <a:spcPts val="300"/>
              </a:spcAft>
              <a:buClr>
                <a:schemeClr val="accent6">
                  <a:lumMod val="75000"/>
                </a:schemeClr>
              </a:buClr>
              <a:buFont typeface="Wingdings" pitchFamily="2" charset="2"/>
              <a:buChar char="Ø"/>
            </a:pPr>
            <a:r>
              <a:rPr lang="ro-RO" altLang="ro-RO" sz="6400" dirty="0">
                <a:latin typeface="Tahoma" pitchFamily="34" charset="0"/>
              </a:rPr>
              <a:t>adeverință cu calificativele pe ultimii 5 ani școlari</a:t>
            </a:r>
          </a:p>
          <a:p>
            <a:pPr marL="0" lvl="1" indent="91440">
              <a:lnSpc>
                <a:spcPct val="120000"/>
              </a:lnSpc>
              <a:spcBef>
                <a:spcPts val="300"/>
              </a:spcBef>
              <a:spcAft>
                <a:spcPts val="300"/>
              </a:spcAft>
              <a:buClr>
                <a:schemeClr val="accent6">
                  <a:lumMod val="75000"/>
                </a:schemeClr>
              </a:buClr>
              <a:buFont typeface="Wingdings" pitchFamily="2" charset="2"/>
              <a:buChar char="Ø"/>
            </a:pPr>
            <a:r>
              <a:rPr lang="ro-RO" altLang="ro-RO" sz="6400" dirty="0">
                <a:latin typeface="Tahoma" pitchFamily="34" charset="0"/>
              </a:rPr>
              <a:t>copii certificate ”conform cu originalul” de către conducerea unității de învățământ de la care provine    candidatul ale:</a:t>
            </a:r>
          </a:p>
          <a:p>
            <a:pPr marL="457200" lvl="3" indent="91440">
              <a:lnSpc>
                <a:spcPct val="120000"/>
              </a:lnSpc>
              <a:spcBef>
                <a:spcPts val="300"/>
              </a:spcBef>
              <a:spcAft>
                <a:spcPts val="300"/>
              </a:spcAft>
              <a:buClr>
                <a:schemeClr val="accent6">
                  <a:lumMod val="75000"/>
                </a:schemeClr>
              </a:buClr>
              <a:buFont typeface="Wingdings" panose="05000000000000000000" pitchFamily="2" charset="2"/>
              <a:buChar char="Ø"/>
            </a:pPr>
            <a:r>
              <a:rPr lang="ro-RO" altLang="ro-RO" sz="6400" dirty="0">
                <a:latin typeface="Tahoma" pitchFamily="34" charset="0"/>
              </a:rPr>
              <a:t>actului de titularizare în învățământ</a:t>
            </a:r>
          </a:p>
          <a:p>
            <a:pPr marL="457200" lvl="3" indent="91440">
              <a:lnSpc>
                <a:spcPct val="120000"/>
              </a:lnSpc>
              <a:spcBef>
                <a:spcPts val="300"/>
              </a:spcBef>
              <a:spcAft>
                <a:spcPts val="300"/>
              </a:spcAft>
              <a:buClr>
                <a:schemeClr val="accent6">
                  <a:lumMod val="75000"/>
                </a:schemeClr>
              </a:buClr>
              <a:buFont typeface="Wingdings" panose="05000000000000000000" pitchFamily="2" charset="2"/>
              <a:buChar char="Ø"/>
            </a:pPr>
            <a:r>
              <a:rPr lang="ro-RO" altLang="ro-RO" sz="6400" dirty="0">
                <a:latin typeface="Tahoma" pitchFamily="34" charset="0"/>
              </a:rPr>
              <a:t>adeverinței/certificatului/diplomei de acordare a ultimului grad didactic/a titlului științific de doctor</a:t>
            </a:r>
          </a:p>
          <a:p>
            <a:pPr marL="457200" lvl="3" indent="91440">
              <a:lnSpc>
                <a:spcPct val="120000"/>
              </a:lnSpc>
              <a:spcBef>
                <a:spcPts val="300"/>
              </a:spcBef>
              <a:spcAft>
                <a:spcPts val="300"/>
              </a:spcAft>
              <a:buClr>
                <a:schemeClr val="accent6">
                  <a:lumMod val="75000"/>
                </a:schemeClr>
              </a:buClr>
              <a:buFont typeface="Wingdings" panose="05000000000000000000" pitchFamily="2" charset="2"/>
              <a:buChar char="Ø"/>
            </a:pPr>
            <a:r>
              <a:rPr lang="ro-RO" altLang="ro-RO" sz="6400" dirty="0">
                <a:latin typeface="Tahoma" pitchFamily="34" charset="0"/>
              </a:rPr>
              <a:t>adeverință de vechime la catedră, în specialitate</a:t>
            </a:r>
          </a:p>
          <a:p>
            <a:pPr marL="457200" lvl="3" indent="91440">
              <a:lnSpc>
                <a:spcPct val="120000"/>
              </a:lnSpc>
              <a:spcBef>
                <a:spcPts val="300"/>
              </a:spcBef>
              <a:spcAft>
                <a:spcPts val="300"/>
              </a:spcAft>
              <a:buClr>
                <a:schemeClr val="accent6">
                  <a:lumMod val="75000"/>
                </a:schemeClr>
              </a:buClr>
              <a:buFont typeface="Wingdings" panose="05000000000000000000" pitchFamily="2" charset="2"/>
              <a:buChar char="Ø"/>
            </a:pPr>
            <a:r>
              <a:rPr lang="ro-RO" altLang="ro-RO" sz="6400" dirty="0">
                <a:latin typeface="Tahoma" pitchFamily="34" charset="0"/>
              </a:rPr>
              <a:t>actelor de studii (diplomă, diplomă de licență, etc.)</a:t>
            </a:r>
          </a:p>
          <a:p>
            <a:pPr marL="457200" lvl="3" indent="91440">
              <a:lnSpc>
                <a:spcPct val="120000"/>
              </a:lnSpc>
              <a:spcBef>
                <a:spcPts val="300"/>
              </a:spcBef>
              <a:spcAft>
                <a:spcPts val="300"/>
              </a:spcAft>
              <a:buClr>
                <a:schemeClr val="accent6">
                  <a:lumMod val="75000"/>
                </a:schemeClr>
              </a:buClr>
              <a:buFont typeface="Wingdings" panose="05000000000000000000" pitchFamily="2" charset="2"/>
              <a:buChar char="Ø"/>
            </a:pPr>
            <a:r>
              <a:rPr lang="ro-RO" altLang="ro-RO" sz="6400" dirty="0">
                <a:latin typeface="Tahoma" pitchFamily="34" charset="0"/>
              </a:rPr>
              <a:t>documentelor care atestă deținerea a 90 credite transferabile în ultimii 5 ani</a:t>
            </a:r>
          </a:p>
          <a:p>
            <a:pPr marL="0" lvl="1" indent="91440">
              <a:lnSpc>
                <a:spcPct val="120000"/>
              </a:lnSpc>
              <a:spcBef>
                <a:spcPts val="300"/>
              </a:spcBef>
              <a:spcAft>
                <a:spcPts val="300"/>
              </a:spcAft>
              <a:buClr>
                <a:schemeClr val="accent6">
                  <a:lumMod val="75000"/>
                </a:schemeClr>
              </a:buClr>
              <a:buFont typeface="Wingdings" panose="05000000000000000000" pitchFamily="2" charset="2"/>
              <a:buChar char="Ø"/>
            </a:pPr>
            <a:r>
              <a:rPr lang="ro-RO" altLang="ro-RO" sz="6400" dirty="0">
                <a:latin typeface="Tahoma" pitchFamily="34" charset="0"/>
              </a:rPr>
              <a:t>opisul dosarului în care se va consemna numărul total de pagini</a:t>
            </a:r>
          </a:p>
          <a:p>
            <a:pPr marL="990600" lvl="1" indent="-533400" eaLnBrk="1" hangingPunct="1">
              <a:buClr>
                <a:srgbClr val="FFFF99"/>
              </a:buClr>
              <a:buFont typeface="Wingdings" pitchFamily="2" charset="2"/>
              <a:buNone/>
            </a:pPr>
            <a:endParaRPr lang="en-US" altLang="ro-RO" sz="2400" dirty="0">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62</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rot="10800000">
            <a:off x="9245600" y="6255926"/>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8596874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77200" cy="1052736"/>
          </a:xfrm>
        </p:spPr>
        <p:txBody>
          <a:bodyPr/>
          <a:lstStyle/>
          <a:p>
            <a:pPr algn="ctr"/>
            <a:r>
              <a:rPr lang="ro-RO" altLang="ro-RO" sz="3600" dirty="0">
                <a:solidFill>
                  <a:schemeClr val="tx2">
                    <a:lumMod val="60000"/>
                    <a:lumOff val="40000"/>
                  </a:schemeClr>
                </a:solidFill>
                <a:latin typeface="Tahoma" pitchFamily="34" charset="0"/>
              </a:rPr>
              <a:t>IV.3. </a:t>
            </a:r>
            <a:r>
              <a:rPr lang="ro-RO" altLang="ro-RO" sz="3600" dirty="0" smtClean="0">
                <a:solidFill>
                  <a:schemeClr val="tx2">
                    <a:lumMod val="60000"/>
                    <a:lumOff val="40000"/>
                  </a:schemeClr>
                </a:solidFill>
                <a:latin typeface="Tahoma" pitchFamily="34" charset="0"/>
              </a:rPr>
              <a:t>CERCUL PEDAGOGIC </a:t>
            </a:r>
            <a:r>
              <a:rPr lang="ro-RO" altLang="ro-RO" sz="3600" dirty="0">
                <a:solidFill>
                  <a:schemeClr val="tx2">
                    <a:lumMod val="60000"/>
                    <a:lumOff val="40000"/>
                  </a:schemeClr>
                </a:solidFill>
                <a:latin typeface="Tahoma" pitchFamily="34" charset="0"/>
              </a:rPr>
              <a:t/>
            </a:r>
            <a:br>
              <a:rPr lang="ro-RO" altLang="ro-RO" sz="3600" dirty="0">
                <a:solidFill>
                  <a:schemeClr val="tx2">
                    <a:lumMod val="60000"/>
                    <a:lumOff val="40000"/>
                  </a:schemeClr>
                </a:solidFill>
                <a:latin typeface="Tahoma" pitchFamily="34" charset="0"/>
              </a:rPr>
            </a:br>
            <a:r>
              <a:rPr lang="ro-RO" altLang="ro-RO" sz="2400" dirty="0">
                <a:solidFill>
                  <a:schemeClr val="tx2">
                    <a:lumMod val="60000"/>
                    <a:lumOff val="40000"/>
                  </a:schemeClr>
                </a:solidFill>
                <a:latin typeface="Tahoma" pitchFamily="34" charset="0"/>
              </a:rPr>
              <a:t>în semestrul II al anului școlar 2016-2017</a:t>
            </a:r>
            <a:endParaRPr lang="en-US" sz="3600" dirty="0"/>
          </a:p>
        </p:txBody>
      </p:sp>
      <p:sp>
        <p:nvSpPr>
          <p:cNvPr id="3" name="Content Placeholder 2"/>
          <p:cNvSpPr>
            <a:spLocks noGrp="1"/>
          </p:cNvSpPr>
          <p:nvPr>
            <p:ph idx="1"/>
          </p:nvPr>
        </p:nvSpPr>
        <p:spPr>
          <a:xfrm>
            <a:off x="539750" y="1981200"/>
            <a:ext cx="8496300" cy="2971800"/>
          </a:xfrm>
        </p:spPr>
        <p:txBody>
          <a:bodyPr/>
          <a:lstStyle/>
          <a:p>
            <a:pPr>
              <a:lnSpc>
                <a:spcPct val="150000"/>
              </a:lnSpc>
            </a:pPr>
            <a:r>
              <a:rPr lang="ro-RO" sz="28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Locația: </a:t>
            </a:r>
            <a:r>
              <a:rPr lang="ro-RO" sz="2400" b="1" dirty="0" smtClean="0">
                <a:latin typeface="Tahoma" panose="020B0604030504040204" pitchFamily="34" charset="0"/>
                <a:ea typeface="Tahoma" panose="020B0604030504040204" pitchFamily="34" charset="0"/>
                <a:cs typeface="Tahoma" panose="020B0604030504040204" pitchFamily="34" charset="0"/>
              </a:rPr>
              <a:t>Liceul „</a:t>
            </a:r>
            <a:r>
              <a:rPr lang="ro-RO" sz="2400" b="1" dirty="0" err="1" smtClean="0">
                <a:latin typeface="Tahoma" panose="020B0604030504040204" pitchFamily="34" charset="0"/>
                <a:ea typeface="Tahoma" panose="020B0604030504040204" pitchFamily="34" charset="0"/>
                <a:cs typeface="Tahoma" panose="020B0604030504040204" pitchFamily="34" charset="0"/>
              </a:rPr>
              <a:t>Kőrösi</a:t>
            </a:r>
            <a:r>
              <a:rPr lang="ro-RO" sz="2400" b="1" dirty="0" smtClean="0">
                <a:latin typeface="Tahoma" panose="020B0604030504040204" pitchFamily="34" charset="0"/>
                <a:ea typeface="Tahoma" panose="020B0604030504040204" pitchFamily="34" charset="0"/>
                <a:cs typeface="Tahoma" panose="020B0604030504040204" pitchFamily="34" charset="0"/>
              </a:rPr>
              <a:t> Csoma Sándor” Covasna</a:t>
            </a:r>
            <a:endParaRPr lang="ro-RO" sz="2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ro-RO"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Data: </a:t>
            </a:r>
            <a:r>
              <a:rPr lang="ro-RO" sz="2000" dirty="0">
                <a:latin typeface="Tahoma" panose="020B0604030504040204" pitchFamily="34" charset="0"/>
                <a:ea typeface="Tahoma" panose="020B0604030504040204" pitchFamily="34" charset="0"/>
                <a:cs typeface="Tahoma" panose="020B0604030504040204" pitchFamily="34" charset="0"/>
              </a:rPr>
              <a:t>în ziua cercului pedagogic al zonei </a:t>
            </a:r>
            <a:r>
              <a:rPr lang="ro-RO" sz="2000" dirty="0">
                <a:latin typeface="Tahoma" panose="020B0604030504040204" pitchFamily="34" charset="0"/>
                <a:ea typeface="Tahoma" panose="020B0604030504040204" pitchFamily="34" charset="0"/>
                <a:cs typeface="Tahoma" panose="020B0604030504040204" pitchFamily="34" charset="0"/>
              </a:rPr>
              <a:t> </a:t>
            </a:r>
            <a:r>
              <a:rPr lang="ro-RO" sz="24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COVASNA</a:t>
            </a:r>
          </a:p>
          <a:p>
            <a:pPr>
              <a:lnSpc>
                <a:spcPct val="150000"/>
              </a:lnSpc>
            </a:pPr>
            <a:r>
              <a:rPr lang="ro-RO" sz="28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Ora</a:t>
            </a:r>
            <a:r>
              <a:rPr lang="ro-RO"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ro-RO" sz="2400" b="1" dirty="0" smtClean="0">
                <a:latin typeface="Tahoma" panose="020B0604030504040204" pitchFamily="34" charset="0"/>
                <a:ea typeface="Tahoma" panose="020B0604030504040204" pitchFamily="34" charset="0"/>
                <a:cs typeface="Tahoma" panose="020B0604030504040204" pitchFamily="34" charset="0"/>
              </a:rPr>
              <a:t>14:00</a:t>
            </a:r>
            <a:endParaRPr lang="ro-RO" sz="2400" b="1" dirty="0">
              <a:latin typeface="Tahoma" panose="020B0604030504040204" pitchFamily="34" charset="0"/>
              <a:ea typeface="Tahoma" panose="020B0604030504040204" pitchFamily="34" charset="0"/>
              <a:cs typeface="Tahoma" panose="020B0604030504040204" pitchFamily="34" charset="0"/>
            </a:endParaRPr>
          </a:p>
          <a:p>
            <a:pPr marL="0" indent="0" defTabSz="73152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C0E9CB44-1DEF-4070-943A-4B7EA094B956}" type="slidenum">
              <a:rPr lang="en-US" smtClean="0"/>
              <a:pPr>
                <a:defRPr/>
              </a:pPr>
              <a:t>63</a:t>
            </a:fld>
            <a:endParaRPr lang="en-US"/>
          </a:p>
        </p:txBody>
      </p:sp>
      <p:sp>
        <p:nvSpPr>
          <p:cNvPr id="5" name="AutoShape 4">
            <a:hlinkClick r:id="rId2" action="ppaction://hlinksldjump"/>
          </p:cNvPr>
          <p:cNvSpPr>
            <a:spLocks noChangeArrowheads="1"/>
          </p:cNvSpPr>
          <p:nvPr/>
        </p:nvSpPr>
        <p:spPr bwMode="auto">
          <a:xfrm rot="10800000">
            <a:off x="8458200" y="6126957"/>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144763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906000" cy="840914"/>
          </a:xfrm>
        </p:spPr>
        <p:txBody>
          <a:bodyPr/>
          <a:lstStyle/>
          <a:p>
            <a:pPr algn="ctr"/>
            <a:r>
              <a:rPr lang="ro-RO" altLang="ro-RO" dirty="0">
                <a:solidFill>
                  <a:schemeClr val="tx2">
                    <a:lumMod val="60000"/>
                    <a:lumOff val="40000"/>
                  </a:schemeClr>
                </a:solidFill>
                <a:latin typeface="Tahoma" pitchFamily="34" charset="0"/>
              </a:rPr>
              <a:t>IV.4. DIVERSE</a:t>
            </a:r>
            <a:endParaRPr lang="en-US" dirty="0"/>
          </a:p>
        </p:txBody>
      </p:sp>
      <p:sp>
        <p:nvSpPr>
          <p:cNvPr id="7" name="Rectangle 5"/>
          <p:cNvSpPr>
            <a:spLocks noGrp="1" noChangeArrowheads="1"/>
          </p:cNvSpPr>
          <p:nvPr>
            <p:ph type="sldNum" sz="quarter" idx="12"/>
          </p:nvPr>
        </p:nvSpPr>
        <p:spPr/>
        <p:txBody>
          <a:bodyPr/>
          <a:lstStyle/>
          <a:p>
            <a:pPr>
              <a:defRPr/>
            </a:pPr>
            <a:fld id="{9D7AF1DB-441C-4AB3-B8E3-17B04CE9F769}" type="slidenum">
              <a:rPr lang="ro-RO"/>
              <a:pPr>
                <a:defRPr/>
              </a:pPr>
              <a:t>64</a:t>
            </a:fld>
            <a:endParaRPr lang="ro-RO"/>
          </a:p>
        </p:txBody>
      </p:sp>
      <p:sp>
        <p:nvSpPr>
          <p:cNvPr id="5" name="Slide Number Placeholder 4"/>
          <p:cNvSpPr txBox="1">
            <a:spLocks noGrp="1"/>
          </p:cNvSpPr>
          <p:nvPr/>
        </p:nvSpPr>
        <p:spPr bwMode="auto">
          <a:xfrm>
            <a:off x="7099300" y="6248400"/>
            <a:ext cx="2311400" cy="457200"/>
          </a:xfrm>
          <a:prstGeom prst="rect">
            <a:avLst/>
          </a:prstGeom>
          <a:noFill/>
          <a:ln>
            <a:miter lim="800000"/>
            <a:headEnd/>
            <a:tailEnd/>
          </a:ln>
        </p:spPr>
        <p:txBody>
          <a:bodyPr/>
          <a:lstStyle/>
          <a:p>
            <a:pPr algn="r" eaLnBrk="1" hangingPunct="1">
              <a:defRPr/>
            </a:pPr>
            <a:endParaRPr lang="ro-RO" sz="1200" b="0" dirty="0">
              <a:solidFill>
                <a:schemeClr val="tx2"/>
              </a:solidFill>
              <a:latin typeface="+mn-lt"/>
              <a:cs typeface="+mn-cs"/>
            </a:endParaRPr>
          </a:p>
        </p:txBody>
      </p:sp>
      <p:sp>
        <p:nvSpPr>
          <p:cNvPr id="57350" name="AutoShape 5">
            <a:hlinkClick r:id="rId2" action="ppaction://hlinksldjump"/>
          </p:cNvPr>
          <p:cNvSpPr>
            <a:spLocks noChangeArrowheads="1"/>
          </p:cNvSpPr>
          <p:nvPr/>
        </p:nvSpPr>
        <p:spPr bwMode="auto">
          <a:xfrm rot="10800000">
            <a:off x="396876" y="6120008"/>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57351" name="Text Box 9"/>
          <p:cNvSpPr txBox="1">
            <a:spLocks noChangeArrowheads="1"/>
          </p:cNvSpPr>
          <p:nvPr/>
        </p:nvSpPr>
        <p:spPr bwMode="auto">
          <a:xfrm>
            <a:off x="304800" y="1274959"/>
            <a:ext cx="9105901" cy="485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a:spcBef>
                <a:spcPct val="50000"/>
              </a:spcBef>
            </a:pPr>
            <a:r>
              <a:rPr lang="en-US" altLang="ro-RO" sz="3200" dirty="0">
                <a:solidFill>
                  <a:schemeClr val="accent6">
                    <a:lumMod val="75000"/>
                  </a:schemeClr>
                </a:solidFill>
                <a:latin typeface="Tahoma" pitchFamily="34" charset="0"/>
              </a:rPr>
              <a:t>INFORMA</a:t>
            </a:r>
            <a:r>
              <a:rPr lang="ro-RO" altLang="ro-RO" sz="3200" dirty="0">
                <a:solidFill>
                  <a:schemeClr val="accent6">
                    <a:lumMod val="75000"/>
                  </a:schemeClr>
                </a:solidFill>
                <a:latin typeface="Tahoma" pitchFamily="34" charset="0"/>
              </a:rPr>
              <a:t>ŢII UTILE </a:t>
            </a:r>
            <a:r>
              <a:rPr lang="ro-RO" altLang="ro-RO" sz="3200" dirty="0">
                <a:solidFill>
                  <a:schemeClr val="accent6">
                    <a:lumMod val="75000"/>
                  </a:schemeClr>
                </a:solidFill>
              </a:rPr>
              <a:t>LA ADRESELE:</a:t>
            </a:r>
          </a:p>
          <a:p>
            <a:pPr>
              <a:spcBef>
                <a:spcPct val="50000"/>
              </a:spcBef>
            </a:pPr>
            <a:r>
              <a:rPr lang="ro-RO" altLang="ro-RO" sz="3600" dirty="0" err="1">
                <a:hlinkClick r:id="rId3"/>
              </a:rPr>
              <a:t>www.edu.ro</a:t>
            </a:r>
            <a:endParaRPr lang="ro-RO" altLang="ro-RO" sz="3600" dirty="0"/>
          </a:p>
          <a:p>
            <a:pPr>
              <a:spcBef>
                <a:spcPct val="50000"/>
              </a:spcBef>
            </a:pPr>
            <a:r>
              <a:rPr lang="ro-RO" altLang="ro-RO" sz="3600" dirty="0" err="1">
                <a:hlinkClick r:id="rId4"/>
              </a:rPr>
              <a:t>www.rocnee.eu</a:t>
            </a:r>
            <a:endParaRPr lang="ro-RO" altLang="ro-RO" sz="3600" dirty="0"/>
          </a:p>
          <a:p>
            <a:pPr marL="0" indent="0" algn="just" eaLnBrk="1" hangingPunct="1">
              <a:lnSpc>
                <a:spcPct val="80000"/>
              </a:lnSpc>
              <a:buClr>
                <a:schemeClr val="accent2">
                  <a:lumMod val="75000"/>
                </a:schemeClr>
              </a:buClr>
              <a:buFontTx/>
              <a:buNone/>
              <a:defRPr/>
            </a:pPr>
            <a:endParaRPr lang="ro-RO" sz="3600" dirty="0">
              <a:solidFill>
                <a:srgbClr val="000000"/>
              </a:solidFill>
              <a:latin typeface="Tahoma" pitchFamily="34" charset="0"/>
            </a:endParaRPr>
          </a:p>
          <a:p>
            <a:pPr marL="0" indent="0" algn="just" eaLnBrk="1" hangingPunct="1">
              <a:lnSpc>
                <a:spcPct val="80000"/>
              </a:lnSpc>
              <a:buClr>
                <a:schemeClr val="accent2">
                  <a:lumMod val="75000"/>
                </a:schemeClr>
              </a:buClr>
              <a:buFontTx/>
              <a:buNone/>
              <a:defRPr/>
            </a:pPr>
            <a:r>
              <a:rPr lang="ro-RO" sz="3600" dirty="0">
                <a:solidFill>
                  <a:srgbClr val="000000"/>
                </a:solidFill>
                <a:latin typeface="Tahoma" pitchFamily="34" charset="0"/>
                <a:hlinkClick r:id="rId5"/>
              </a:rPr>
              <a:t>http://www.ise.ro/</a:t>
            </a:r>
            <a:endParaRPr lang="ro-RO" sz="3600" dirty="0">
              <a:solidFill>
                <a:srgbClr val="000000"/>
              </a:solidFill>
              <a:latin typeface="Tahoma" pitchFamily="34" charset="0"/>
            </a:endParaRPr>
          </a:p>
          <a:p>
            <a:pPr marL="0" indent="0" algn="just" eaLnBrk="1" hangingPunct="1">
              <a:lnSpc>
                <a:spcPct val="80000"/>
              </a:lnSpc>
              <a:buClr>
                <a:schemeClr val="accent2">
                  <a:lumMod val="75000"/>
                </a:schemeClr>
              </a:buClr>
              <a:buFontTx/>
              <a:buNone/>
              <a:defRPr/>
            </a:pPr>
            <a:endParaRPr lang="ro-RO" sz="3600" dirty="0">
              <a:solidFill>
                <a:srgbClr val="000000"/>
              </a:solidFill>
              <a:latin typeface="Tahoma" pitchFamily="34" charset="0"/>
            </a:endParaRPr>
          </a:p>
          <a:p>
            <a:pPr marL="0" indent="0" algn="just" eaLnBrk="1" hangingPunct="1">
              <a:lnSpc>
                <a:spcPct val="80000"/>
              </a:lnSpc>
              <a:buClr>
                <a:schemeClr val="accent2">
                  <a:lumMod val="75000"/>
                </a:schemeClr>
              </a:buClr>
              <a:buFontTx/>
              <a:buNone/>
              <a:defRPr/>
            </a:pPr>
            <a:r>
              <a:rPr lang="ro-RO" sz="3600" dirty="0">
                <a:solidFill>
                  <a:srgbClr val="000000"/>
                </a:solidFill>
                <a:latin typeface="Tahoma" pitchFamily="34" charset="0"/>
                <a:hlinkClick r:id="rId6"/>
              </a:rPr>
              <a:t>http://programe.ise.ro/</a:t>
            </a:r>
            <a:endParaRPr lang="ro-RO" sz="3600" dirty="0">
              <a:solidFill>
                <a:srgbClr val="000000"/>
              </a:solidFill>
              <a:latin typeface="Tahoma" pitchFamily="34" charset="0"/>
            </a:endParaRPr>
          </a:p>
          <a:p>
            <a:pPr>
              <a:spcBef>
                <a:spcPct val="50000"/>
              </a:spcBef>
            </a:pPr>
            <a:r>
              <a:rPr lang="en-US" altLang="ro-RO" sz="3600" dirty="0">
                <a:hlinkClick r:id="rId7"/>
              </a:rPr>
              <a:t>https://isj.educv.ro/</a:t>
            </a:r>
            <a:r>
              <a:rPr lang="ro-RO" altLang="ro-RO" sz="1000" b="0" dirty="0"/>
              <a:t>-</a:t>
            </a:r>
            <a:r>
              <a:rPr lang="en-US" altLang="ro-RO" sz="1000" b="0" dirty="0"/>
              <a:t>&gt; </a:t>
            </a:r>
            <a:r>
              <a:rPr lang="en-US" altLang="ro-RO" sz="1000" b="0" dirty="0" err="1"/>
              <a:t>Inspectori</a:t>
            </a:r>
            <a:r>
              <a:rPr lang="en-US" altLang="ro-RO" sz="1000" b="0" dirty="0"/>
              <a:t> -&gt; Inspector de </a:t>
            </a:r>
            <a:r>
              <a:rPr lang="en-US" altLang="ro-RO" sz="1000" b="0" dirty="0" err="1"/>
              <a:t>matematic</a:t>
            </a:r>
            <a:r>
              <a:rPr lang="ro-RO" altLang="ro-RO" sz="1000" b="0" dirty="0"/>
              <a:t>ă-informatică</a:t>
            </a:r>
            <a:endParaRPr lang="ro-RO" altLang="ro-RO" sz="2400" b="0" dirty="0"/>
          </a:p>
        </p:txBody>
      </p:sp>
      <p:sp>
        <p:nvSpPr>
          <p:cNvPr id="8" name="AutoShape 4">
            <a:hlinkClick r:id="rId8" action="ppaction://hlinksldjump"/>
          </p:cNvPr>
          <p:cNvSpPr>
            <a:spLocks noChangeArrowheads="1"/>
          </p:cNvSpPr>
          <p:nvPr/>
        </p:nvSpPr>
        <p:spPr bwMode="auto">
          <a:xfrm>
            <a:off x="9139521" y="6120008"/>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9267833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165100" y="914400"/>
            <a:ext cx="9906000" cy="4525963"/>
          </a:xfrm>
        </p:spPr>
        <p:txBody>
          <a:bodyPr>
            <a:normAutofit lnSpcReduction="10000"/>
          </a:bodyPr>
          <a:lstStyle/>
          <a:p>
            <a:pPr algn="ctr" eaLnBrk="1" hangingPunct="1">
              <a:lnSpc>
                <a:spcPct val="90000"/>
              </a:lnSpc>
              <a:buFont typeface="Wingdings" pitchFamily="2" charset="2"/>
              <a:buNone/>
            </a:pPr>
            <a:endParaRPr lang="ro-RO" altLang="ro-RO" dirty="0">
              <a:solidFill>
                <a:schemeClr val="tx2">
                  <a:lumMod val="60000"/>
                  <a:lumOff val="40000"/>
                </a:schemeClr>
              </a:solidFill>
            </a:endParaRPr>
          </a:p>
          <a:p>
            <a:pPr algn="ctr" eaLnBrk="1" hangingPunct="1">
              <a:lnSpc>
                <a:spcPct val="90000"/>
              </a:lnSpc>
              <a:buFont typeface="Wingdings" pitchFamily="2" charset="2"/>
              <a:buNone/>
            </a:pPr>
            <a:r>
              <a:rPr lang="ro-RO" altLang="ro-RO" sz="4800" b="1" dirty="0">
                <a:solidFill>
                  <a:schemeClr val="tx2">
                    <a:lumMod val="60000"/>
                    <a:lumOff val="40000"/>
                  </a:schemeClr>
                </a:solidFill>
                <a:latin typeface="Broadway" pitchFamily="82" charset="0"/>
              </a:rPr>
              <a:t>VĂ DORESC</a:t>
            </a:r>
          </a:p>
          <a:p>
            <a:pPr algn="ctr" eaLnBrk="1" hangingPunct="1">
              <a:lnSpc>
                <a:spcPct val="90000"/>
              </a:lnSpc>
              <a:buFont typeface="Wingdings" pitchFamily="2" charset="2"/>
              <a:buNone/>
            </a:pPr>
            <a:r>
              <a:rPr lang="ro-RO" altLang="ro-RO" sz="4800" b="1" dirty="0">
                <a:solidFill>
                  <a:schemeClr val="tx2">
                    <a:lumMod val="60000"/>
                    <a:lumOff val="40000"/>
                  </a:schemeClr>
                </a:solidFill>
                <a:latin typeface="Broadway" pitchFamily="82" charset="0"/>
              </a:rPr>
              <a:t> </a:t>
            </a:r>
          </a:p>
          <a:p>
            <a:pPr algn="ctr" eaLnBrk="1" hangingPunct="1">
              <a:lnSpc>
                <a:spcPct val="90000"/>
              </a:lnSpc>
              <a:buFont typeface="Wingdings" pitchFamily="2" charset="2"/>
              <a:buNone/>
            </a:pPr>
            <a:r>
              <a:rPr lang="ro-RO" altLang="ro-RO" sz="4800" b="1" dirty="0">
                <a:solidFill>
                  <a:schemeClr val="tx2">
                    <a:lumMod val="60000"/>
                    <a:lumOff val="40000"/>
                  </a:schemeClr>
                </a:solidFill>
                <a:latin typeface="Broadway" pitchFamily="82" charset="0"/>
              </a:rPr>
              <a:t>MULT SUCCES </a:t>
            </a:r>
          </a:p>
          <a:p>
            <a:pPr algn="ctr" eaLnBrk="1" hangingPunct="1">
              <a:lnSpc>
                <a:spcPct val="90000"/>
              </a:lnSpc>
              <a:buFont typeface="Wingdings" pitchFamily="2" charset="2"/>
              <a:buNone/>
            </a:pPr>
            <a:r>
              <a:rPr lang="ro-RO" altLang="ro-RO" sz="4800" b="1" dirty="0">
                <a:solidFill>
                  <a:schemeClr val="tx2">
                    <a:lumMod val="60000"/>
                    <a:lumOff val="40000"/>
                  </a:schemeClr>
                </a:solidFill>
                <a:latin typeface="Broadway" pitchFamily="82" charset="0"/>
              </a:rPr>
              <a:t>ÎN </a:t>
            </a:r>
          </a:p>
          <a:p>
            <a:pPr algn="ctr" eaLnBrk="1" hangingPunct="1">
              <a:lnSpc>
                <a:spcPct val="90000"/>
              </a:lnSpc>
              <a:buFont typeface="Wingdings" pitchFamily="2" charset="2"/>
              <a:buNone/>
            </a:pPr>
            <a:r>
              <a:rPr lang="ro-RO" altLang="ro-RO" sz="4800" b="1" dirty="0">
                <a:solidFill>
                  <a:schemeClr val="tx2">
                    <a:lumMod val="60000"/>
                    <a:lumOff val="40000"/>
                  </a:schemeClr>
                </a:solidFill>
                <a:latin typeface="Broadway" pitchFamily="82" charset="0"/>
              </a:rPr>
              <a:t>NOUL  AN  ŞCOLAR !</a:t>
            </a:r>
            <a:endParaRPr lang="en-US" altLang="ro-RO" sz="4800" b="1" dirty="0">
              <a:solidFill>
                <a:schemeClr val="tx2">
                  <a:lumMod val="60000"/>
                  <a:lumOff val="40000"/>
                </a:schemeClr>
              </a:solidFill>
              <a:latin typeface="Broadway" pitchFamily="82" charset="0"/>
            </a:endParaRPr>
          </a:p>
        </p:txBody>
      </p:sp>
      <p:sp>
        <p:nvSpPr>
          <p:cNvPr id="5" name="Rectangle 5"/>
          <p:cNvSpPr>
            <a:spLocks noGrp="1" noChangeArrowheads="1"/>
          </p:cNvSpPr>
          <p:nvPr>
            <p:ph type="sldNum" sz="quarter" idx="12"/>
          </p:nvPr>
        </p:nvSpPr>
        <p:spPr/>
        <p:txBody>
          <a:bodyPr/>
          <a:lstStyle/>
          <a:p>
            <a:pPr>
              <a:defRPr/>
            </a:pPr>
            <a:fld id="{F31ACCD0-A0A2-4500-ACC9-42E65034E4AE}" type="slidenum">
              <a:rPr lang="ro-RO"/>
              <a:pPr>
                <a:defRPr/>
              </a:pPr>
              <a:t>65</a:t>
            </a:fld>
            <a:endParaRPr lang="ro-RO"/>
          </a:p>
        </p:txBody>
      </p:sp>
      <p:sp>
        <p:nvSpPr>
          <p:cNvPr id="69637" name="AutoShape 4">
            <a:hlinkClick r:id="rId2" action="ppaction://hlinksldjump"/>
          </p:cNvPr>
          <p:cNvSpPr>
            <a:spLocks noChangeArrowheads="1"/>
          </p:cNvSpPr>
          <p:nvPr/>
        </p:nvSpPr>
        <p:spPr bwMode="auto">
          <a:xfrm rot="10800000">
            <a:off x="685800" y="6248400"/>
            <a:ext cx="577850" cy="304800"/>
          </a:xfrm>
          <a:prstGeom prst="rightArrow">
            <a:avLst>
              <a:gd name="adj1" fmla="val 50000"/>
              <a:gd name="adj2" fmla="val 47396"/>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89"/>
          <p:cNvSpPr>
            <a:spLocks noGrp="1" noChangeArrowheads="1"/>
          </p:cNvSpPr>
          <p:nvPr>
            <p:ph type="title"/>
          </p:nvPr>
        </p:nvSpPr>
        <p:spPr>
          <a:xfrm>
            <a:off x="717550" y="1450280"/>
            <a:ext cx="8731250" cy="759520"/>
          </a:xfrm>
          <a:ln>
            <a:solidFill>
              <a:schemeClr val="tx1"/>
            </a:solidFill>
          </a:ln>
        </p:spPr>
        <p:txBody>
          <a:bodyPr>
            <a:noAutofit/>
          </a:bodyPr>
          <a:lstStyle/>
          <a:p>
            <a:pPr algn="ctr"/>
            <a:r>
              <a:rPr lang="ro-RO" sz="2400" dirty="0"/>
              <a:t>Situația </a:t>
            </a:r>
            <a:r>
              <a:rPr lang="ro-RO" sz="2400" dirty="0">
                <a:latin typeface="Tahoma" panose="020B0604030504040204" pitchFamily="34" charset="0"/>
                <a:ea typeface="Tahoma" panose="020B0604030504040204" pitchFamily="34" charset="0"/>
                <a:cs typeface="Tahoma" panose="020B0604030504040204" pitchFamily="34" charset="0"/>
              </a:rPr>
              <a:t>participării</a:t>
            </a:r>
            <a:r>
              <a:rPr lang="ro-RO" sz="2400" dirty="0"/>
              <a:t> candidaților la examenul  de evaluare a competențelor digitale </a:t>
            </a:r>
            <a:endParaRPr lang="ro-RO" altLang="ro-RO" sz="1800" b="1" dirty="0">
              <a:latin typeface="Tahoma" pitchFamily="34" charset="0"/>
            </a:endParaRPr>
          </a:p>
        </p:txBody>
      </p:sp>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7</a:t>
            </a:fld>
            <a:endParaRPr lang="ro-RO" sz="1000">
              <a:solidFill>
                <a:schemeClr val="tx2">
                  <a:shade val="50000"/>
                </a:schemeClr>
              </a:solidFill>
            </a:endParaRPr>
          </a:p>
        </p:txBody>
      </p:sp>
      <p:sp>
        <p:nvSpPr>
          <p:cNvPr id="21508" name="AutoShape 10">
            <a:hlinkClick r:id="rId3" action="ppaction://hlinksldjump"/>
          </p:cNvPr>
          <p:cNvSpPr>
            <a:spLocks noChangeArrowheads="1"/>
          </p:cNvSpPr>
          <p:nvPr/>
        </p:nvSpPr>
        <p:spPr bwMode="auto">
          <a:xfrm rot="10800000">
            <a:off x="8956675" y="6370290"/>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381000" y="182562"/>
            <a:ext cx="7848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ro-RO" sz="3200" dirty="0">
                <a:solidFill>
                  <a:schemeClr val="tx2">
                    <a:lumMod val="60000"/>
                    <a:lumOff val="40000"/>
                  </a:schemeClr>
                </a:solidFill>
                <a:effectLst>
                  <a:outerShdw blurRad="38100" dist="38100" dir="2700000" algn="tl">
                    <a:srgbClr val="000000"/>
                  </a:outerShdw>
                </a:effectLst>
                <a:latin typeface="Tahoma" pitchFamily="34" charset="0"/>
              </a:rPr>
              <a:t>I.2.a) EXAMENUL DE COMPETENȚE DIGITALE </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en-GB" sz="3200" dirty="0">
              <a:solidFill>
                <a:schemeClr val="tx2">
                  <a:lumMod val="60000"/>
                  <a:lumOff val="40000"/>
                </a:schemeClr>
              </a:solidFill>
              <a:effectLst>
                <a:outerShdw blurRad="38100" dist="38100" dir="2700000" algn="tl">
                  <a:srgbClr val="000000"/>
                </a:outerShdw>
              </a:effectLst>
              <a:latin typeface="Tahoma"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3187179940"/>
              </p:ext>
            </p:extLst>
          </p:nvPr>
        </p:nvGraphicFramePr>
        <p:xfrm>
          <a:off x="282574" y="2514600"/>
          <a:ext cx="4975225" cy="36912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3417162980"/>
              </p:ext>
            </p:extLst>
          </p:nvPr>
        </p:nvGraphicFramePr>
        <p:xfrm>
          <a:off x="5359443" y="2539652"/>
          <a:ext cx="4213225" cy="36912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02675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8</a:t>
            </a:fld>
            <a:endParaRPr lang="ro-RO" sz="1000">
              <a:solidFill>
                <a:schemeClr val="tx2">
                  <a:shade val="50000"/>
                </a:schemeClr>
              </a:solidFill>
            </a:endParaRPr>
          </a:p>
        </p:txBody>
      </p:sp>
      <p:sp>
        <p:nvSpPr>
          <p:cNvPr id="21508" name="AutoShape 10">
            <a:hlinkClick r:id="rId3" action="ppaction://hlinksldjump"/>
          </p:cNvPr>
          <p:cNvSpPr>
            <a:spLocks noChangeArrowheads="1"/>
          </p:cNvSpPr>
          <p:nvPr/>
        </p:nvSpPr>
        <p:spPr bwMode="auto">
          <a:xfrm rot="10800000">
            <a:off x="8839200" y="6476999"/>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Title 1"/>
          <p:cNvSpPr>
            <a:spLocks noGrp="1"/>
          </p:cNvSpPr>
          <p:nvPr>
            <p:ph type="title"/>
          </p:nvPr>
        </p:nvSpPr>
        <p:spPr>
          <a:xfrm>
            <a:off x="1546225" y="228600"/>
            <a:ext cx="6248400" cy="1052736"/>
          </a:xfrm>
        </p:spPr>
        <p:txBody>
          <a:bodyPr/>
          <a:lstStyle/>
          <a:p>
            <a:pPr algn="ctr"/>
            <a:r>
              <a:rPr lang="ro-RO" sz="3200" dirty="0">
                <a:solidFill>
                  <a:schemeClr val="tx2">
                    <a:lumMod val="60000"/>
                    <a:lumOff val="40000"/>
                  </a:schemeClr>
                </a:solidFill>
                <a:effectLst>
                  <a:outerShdw blurRad="38100" dist="38100" dir="2700000" algn="tl">
                    <a:srgbClr val="000000"/>
                  </a:outerShdw>
                </a:effectLst>
                <a:latin typeface="Tahoma" pitchFamily="34" charset="0"/>
              </a:rPr>
              <a:t>EXAMENUL DE COMPETENȚE DIGITALE </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en-US" sz="3200" dirty="0"/>
          </a:p>
        </p:txBody>
      </p:sp>
      <p:sp>
        <p:nvSpPr>
          <p:cNvPr id="11" name="Rectangle 289"/>
          <p:cNvSpPr txBox="1">
            <a:spLocks noChangeArrowheads="1"/>
          </p:cNvSpPr>
          <p:nvPr/>
        </p:nvSpPr>
        <p:spPr>
          <a:xfrm>
            <a:off x="717550" y="1450280"/>
            <a:ext cx="8731250" cy="759520"/>
          </a:xfrm>
          <a:prstGeom prst="rect">
            <a:avLst/>
          </a:prstGeom>
          <a:ln>
            <a:solidFill>
              <a:schemeClr val="tx1"/>
            </a:solidFill>
          </a:ln>
        </p:spPr>
        <p:txBody>
          <a:bodyPr vert="horz" lIns="91440" tIns="45720" rIns="91440" bIns="45720" rtlCol="0" anchor="ctr">
            <a:noAutofit/>
          </a:bodyPr>
          <a:lst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a:lstStyle>
          <a:p>
            <a:pPr algn="ctr" fontAlgn="auto">
              <a:spcAft>
                <a:spcPts val="0"/>
              </a:spcAft>
            </a:pPr>
            <a:r>
              <a:rPr lang="ro-RO" sz="2400"/>
              <a:t>Situația </a:t>
            </a:r>
            <a:r>
              <a:rPr lang="ro-RO" sz="2400">
                <a:latin typeface="Tahoma" panose="020B0604030504040204" pitchFamily="34" charset="0"/>
                <a:ea typeface="Tahoma" panose="020B0604030504040204" pitchFamily="34" charset="0"/>
                <a:cs typeface="Tahoma" panose="020B0604030504040204" pitchFamily="34" charset="0"/>
              </a:rPr>
              <a:t>participării</a:t>
            </a:r>
            <a:r>
              <a:rPr lang="ro-RO" sz="2400"/>
              <a:t> candidaților la examenul  de evaluare a competențelor digitale </a:t>
            </a:r>
            <a:endParaRPr lang="ro-RO" altLang="ro-RO" sz="1800" dirty="0">
              <a:latin typeface="Tahoma"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3903063933"/>
              </p:ext>
            </p:extLst>
          </p:nvPr>
        </p:nvGraphicFramePr>
        <p:xfrm>
          <a:off x="228601" y="2400300"/>
          <a:ext cx="3352800" cy="4021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038919660"/>
              </p:ext>
            </p:extLst>
          </p:nvPr>
        </p:nvGraphicFramePr>
        <p:xfrm>
          <a:off x="3962400" y="2400300"/>
          <a:ext cx="5695950" cy="40211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035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89"/>
          <p:cNvSpPr>
            <a:spLocks noGrp="1" noChangeArrowheads="1"/>
          </p:cNvSpPr>
          <p:nvPr>
            <p:ph type="title"/>
          </p:nvPr>
        </p:nvSpPr>
        <p:spPr>
          <a:xfrm>
            <a:off x="1371600" y="274944"/>
            <a:ext cx="6372225" cy="1172856"/>
          </a:xfrm>
          <a:ln>
            <a:noFill/>
          </a:ln>
        </p:spPr>
        <p:txBody>
          <a:bodyPr>
            <a:noAutofit/>
          </a:bodyPr>
          <a:lstStyle/>
          <a:p>
            <a:pPr algn="ctr"/>
            <a:r>
              <a:rPr lang="ro-RO" sz="3200" dirty="0">
                <a:solidFill>
                  <a:schemeClr val="tx2">
                    <a:lumMod val="60000"/>
                    <a:lumOff val="40000"/>
                  </a:schemeClr>
                </a:solidFill>
                <a:effectLst>
                  <a:outerShdw blurRad="38100" dist="38100" dir="2700000" algn="tl">
                    <a:srgbClr val="000000"/>
                  </a:outerShdw>
                </a:effectLst>
                <a:latin typeface="Tahoma" pitchFamily="34" charset="0"/>
              </a:rPr>
              <a:t>EXAMENUL DE COMPETENȚE DIGITALE </a:t>
            </a:r>
            <a:r>
              <a:rPr lang="en-GB" sz="3200" dirty="0">
                <a:solidFill>
                  <a:schemeClr val="tx2">
                    <a:lumMod val="60000"/>
                    <a:lumOff val="40000"/>
                  </a:schemeClr>
                </a:solidFill>
                <a:effectLst>
                  <a:outerShdw blurRad="38100" dist="38100" dir="2700000" algn="tl">
                    <a:srgbClr val="000000"/>
                  </a:outerShdw>
                </a:effectLst>
                <a:latin typeface="Tahoma" pitchFamily="34" charset="0"/>
              </a:rPr>
              <a:t>201</a:t>
            </a:r>
            <a:r>
              <a:rPr lang="ro-RO" sz="3200" dirty="0">
                <a:solidFill>
                  <a:schemeClr val="tx2">
                    <a:lumMod val="60000"/>
                    <a:lumOff val="40000"/>
                  </a:schemeClr>
                </a:solidFill>
                <a:effectLst>
                  <a:outerShdw blurRad="38100" dist="38100" dir="2700000" algn="tl">
                    <a:srgbClr val="000000"/>
                  </a:outerShdw>
                </a:effectLst>
                <a:latin typeface="Tahoma" pitchFamily="34" charset="0"/>
              </a:rPr>
              <a:t>6</a:t>
            </a:r>
            <a:endParaRPr lang="ro-RO" altLang="ro-RO" sz="3200" b="1" dirty="0">
              <a:solidFill>
                <a:schemeClr val="tx2">
                  <a:lumMod val="60000"/>
                  <a:lumOff val="40000"/>
                </a:schemeClr>
              </a:solidFill>
              <a:latin typeface="Tahoma" pitchFamily="34" charset="0"/>
            </a:endParaRPr>
          </a:p>
        </p:txBody>
      </p:sp>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9</a:t>
            </a:fld>
            <a:endParaRPr lang="ro-RO" sz="1000">
              <a:solidFill>
                <a:schemeClr val="tx2">
                  <a:shade val="50000"/>
                </a:schemeClr>
              </a:solidFill>
            </a:endParaRPr>
          </a:p>
        </p:txBody>
      </p:sp>
      <p:sp>
        <p:nvSpPr>
          <p:cNvPr id="21508" name="AutoShape 10">
            <a:hlinkClick r:id="rId3" action="ppaction://hlinksldjump"/>
          </p:cNvPr>
          <p:cNvSpPr>
            <a:spLocks noChangeArrowheads="1"/>
          </p:cNvSpPr>
          <p:nvPr/>
        </p:nvSpPr>
        <p:spPr bwMode="auto">
          <a:xfrm rot="10800000">
            <a:off x="9044314" y="6230938"/>
            <a:ext cx="577850" cy="381000"/>
          </a:xfrm>
          <a:prstGeom prst="leftArrow">
            <a:avLst>
              <a:gd name="adj1" fmla="val 50000"/>
              <a:gd name="adj2" fmla="val 37917"/>
            </a:avLst>
          </a:prstGeom>
          <a:solidFill>
            <a:schemeClr val="tx2">
              <a:lumMod val="60000"/>
              <a:lumOff val="40000"/>
            </a:schemeClr>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solidFill>
                <a:schemeClr val="tx2">
                  <a:lumMod val="60000"/>
                  <a:lumOff val="4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170221348"/>
              </p:ext>
            </p:extLst>
          </p:nvPr>
        </p:nvGraphicFramePr>
        <p:xfrm>
          <a:off x="685800" y="1638300"/>
          <a:ext cx="8686800" cy="45926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8826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strands design template">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d-Television-Man-Education-PowerPoint-Templates-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strands design template</Template>
  <TotalTime>17092</TotalTime>
  <Words>4323</Words>
  <Application>Microsoft Office PowerPoint</Application>
  <PresentationFormat>A4 Paper (210x297 mm)</PresentationFormat>
  <Paragraphs>1275</Paragraphs>
  <Slides>65</Slides>
  <Notes>25</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Blue strands design template</vt:lpstr>
      <vt:lpstr>1_Custom Design</vt:lpstr>
      <vt:lpstr>3d-Television-Man-Education-PowerPoint-Templates-Standard</vt:lpstr>
      <vt:lpstr>PowerPoint Presentation</vt:lpstr>
      <vt:lpstr>ORDINEA DE ZI</vt:lpstr>
      <vt:lpstr>ORDINEA DE ZI</vt:lpstr>
      <vt:lpstr>I.1. INSPECȚIA ȘCOLARĂ  ÎN ANUL ȘCOLAR 2015-2016</vt:lpstr>
      <vt:lpstr>I.1. INSPECȚIA ȘCOLARĂ  ÎN ANUL ȘCOLAR 2015-2016</vt:lpstr>
      <vt:lpstr>I.1. INSPECȚIA ȘCOLARĂ  ÎN ANUL ȘCOLAR 2015-2016</vt:lpstr>
      <vt:lpstr>Situația participării candidaților la examenul  de evaluare a competențelor digitale </vt:lpstr>
      <vt:lpstr>EXAMENUL DE COMPETENȚE DIGITALE 2016</vt:lpstr>
      <vt:lpstr>EXAMENUL DE COMPETENȚE DIGITALE 2016</vt:lpstr>
      <vt:lpstr>EXAMENUL DE COMPETENȚE DIGITALE 2016</vt:lpstr>
      <vt:lpstr>EXAMENUL DE COMPETENȚE DIGITALE 2016</vt:lpstr>
      <vt:lpstr>EXAMENUL DE COMPETENȚE DIGITALE 2016</vt:lpstr>
      <vt:lpstr>PowerPoint Presentation</vt:lpstr>
      <vt:lpstr>EXAMENUL DE COMPETENȚE DIGITALE 2016 – PROMOȚIA CURENTĂ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BACALAUREAT SESIUNEA IUNIE-IULIE 2016</vt:lpstr>
      <vt:lpstr>PowerPoint Presentation</vt:lpstr>
      <vt:lpstr>EXAMENUL DE ATESTARE A COMPETENȚELOR PROFESIONALE - 2016</vt:lpstr>
      <vt:lpstr>EXAMENUL DE ATESTARE A COMPETENȚELOR PROFESIONALE - 2016</vt:lpstr>
      <vt:lpstr>EXAMENUL DE ATESTARE A COMPETENȚELOR PROFESIONALE - 2016</vt:lpstr>
      <vt:lpstr>EXAMENUL DE ATESTARE A COMPETENȚELOR PROFESIONALE - 2016</vt:lpstr>
      <vt:lpstr>EXAMENUL DE ATESTARE A COMPETENȚELOR PROFESIONALE - 2016</vt:lpstr>
      <vt:lpstr>EXAMENUL DE ATESTARE A COMPETENȚELOR PROFESIONALE - 2016</vt:lpstr>
      <vt:lpstr>OLIMPIADE ŞI CONCURSURI  AN. ŞC. 2015-2016</vt:lpstr>
      <vt:lpstr>OLIMPIADE ŞI CONCURSURI  AN. ŞC. 2015-2016</vt:lpstr>
      <vt:lpstr>REZULTATE 2015-2016 - OLIMPIADE ŞI CONCURSURI</vt:lpstr>
      <vt:lpstr>REZULTATE 2015-2016 - OLIMPIADE ŞI CONCURSURI</vt:lpstr>
      <vt:lpstr>RESURSE UMANE</vt:lpstr>
      <vt:lpstr>II.1. STRUCTURA ANULUI ŞCOLAR 2016-2017,  aprobată prin OMENCȘ nr. 4577/2016 din 20.07.2016</vt:lpstr>
      <vt:lpstr>STRUCTURA ANULUI ŞCOLAR 2016-2017,  aprobată prin OMENCȘ nr. 4577/2016 din 20.07.2016</vt:lpstr>
      <vt:lpstr>PowerPoint Presentation</vt:lpstr>
      <vt:lpstr>II.2. PLANURI –CADRU ȘI PROGRAME ȘCOLARE VALABILE ÎN ANUL ŞCOLAR 2016-2017</vt:lpstr>
      <vt:lpstr> MANUALE ŞCOLARE </vt:lpstr>
      <vt:lpstr>II.3. OLIMPIADE ŞI CONCURSURI ÎN ANUL ŞCOLAR 2016-2017</vt:lpstr>
      <vt:lpstr>II.3. OLIMPIADE ŞI CONCURSURI ÎN ANUL ŞCOLAR 2016-2017</vt:lpstr>
      <vt:lpstr>II.3. OLIMPIADE ŞI CONCURSURI ÎN ANUL ŞCOLAR 2016-2017</vt:lpstr>
      <vt:lpstr>II.4. EXAMENE ŞI EVALUĂRI NAŢIONALE   ÎN ANUL ŞCOLAR 2016 – 2017</vt:lpstr>
      <vt:lpstr>II.4. EXAMENE ŞI EVALUĂRI NAŢIONALE   ÎN ANUL ŞCOLAR 2016 – 2017</vt:lpstr>
      <vt:lpstr>II.4. EXAMENE ŞI EVALUĂRI NAŢIONALE   ÎN ANUL ŞCOLAR 2016 – 2017</vt:lpstr>
      <vt:lpstr>II.5. EXAMENUL DE ATESTARE A COMPETENŢELOR  PROFESIONALE – 2017 </vt:lpstr>
      <vt:lpstr>II.5. EXAMENUL DE ATESTARE A COMPETENŢELOR  PROFESIONALE – 2017 </vt:lpstr>
      <vt:lpstr>IV.1. PORTOFOLIUL CADRULUI DIDACTIC </vt:lpstr>
      <vt:lpstr> A. Proiectare / evidenţă/ evaluare </vt:lpstr>
      <vt:lpstr> A. Proiectare / evidenţă/ evaluare </vt:lpstr>
      <vt:lpstr> A. Proiectare / evidenţă/ evaluare </vt:lpstr>
      <vt:lpstr> A. Proiectare / evidenţă/ evaluare </vt:lpstr>
      <vt:lpstr> B. Dezvoltare profesională şi  carieră </vt:lpstr>
      <vt:lpstr> B. Dezvoltare profesională şi  carieră </vt:lpstr>
      <vt:lpstr> B. Dezvoltare profesională şi  carieră </vt:lpstr>
      <vt:lpstr>IV.2. ACTE NECESARE PENTRU SELECȚA METODIŞTILOR   PENTRU ANULUI ŞCOLAR 2016-2017</vt:lpstr>
      <vt:lpstr>IV.3. CERCUL PEDAGOGIC  în semestrul II al anului școlar 2016-2017</vt:lpstr>
      <vt:lpstr>IV.4. DIVERSE</vt:lpstr>
      <vt:lpstr>PowerPoint Presentation</vt:lpstr>
    </vt:vector>
  </TitlesOfParts>
  <Company>MEC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Consfatuire_Matematica_2013</dc:title>
  <dc:creator>Vass Csilla</dc:creator>
  <cp:lastModifiedBy>CSilla</cp:lastModifiedBy>
  <cp:revision>954</cp:revision>
  <cp:lastPrinted>2016-09-28T10:06:10Z</cp:lastPrinted>
  <dcterms:created xsi:type="dcterms:W3CDTF">2002-09-03T04:38:28Z</dcterms:created>
  <dcterms:modified xsi:type="dcterms:W3CDTF">2016-09-29T06:49:32Z</dcterms:modified>
</cp:coreProperties>
</file>