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04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6" r:id="rId19"/>
    <p:sldId id="277" r:id="rId20"/>
    <p:sldId id="278" r:id="rId21"/>
    <p:sldId id="279" r:id="rId22"/>
    <p:sldId id="280" r:id="rId23"/>
    <p:sldId id="283" r:id="rId24"/>
    <p:sldId id="281" r:id="rId25"/>
    <p:sldId id="282" r:id="rId26"/>
    <p:sldId id="284" r:id="rId27"/>
    <p:sldId id="285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9" r:id="rId39"/>
    <p:sldId id="300" r:id="rId40"/>
    <p:sldId id="301" r:id="rId41"/>
    <p:sldId id="302" r:id="rId42"/>
    <p:sldId id="297" r:id="rId43"/>
    <p:sldId id="286" r:id="rId44"/>
  </p:sldIdLst>
  <p:sldSz cx="9144000" cy="6858000" type="screen4x3"/>
  <p:notesSz cx="6858000" cy="994727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o-RO"/>
              <a:t>Promovabilitate pe discipline - Proba Ed)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21092625644016721"/>
          <c:y val="0.13565370694976484"/>
          <c:w val="0.76734534849810443"/>
          <c:h val="0.82507811472267178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05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Procente_disciplina!$B$8:$B$16</c:f>
              <c:strCache>
                <c:ptCount val="9"/>
                <c:pt idx="0">
                  <c:v>Filozofie</c:v>
                </c:pt>
                <c:pt idx="1">
                  <c:v>Logica si argumentare</c:v>
                </c:pt>
                <c:pt idx="2">
                  <c:v>Psihologie</c:v>
                </c:pt>
                <c:pt idx="3">
                  <c:v>Informatica</c:v>
                </c:pt>
                <c:pt idx="4">
                  <c:v>Geografie</c:v>
                </c:pt>
                <c:pt idx="5">
                  <c:v>Biologie</c:v>
                </c:pt>
                <c:pt idx="6">
                  <c:v>Chimie </c:v>
                </c:pt>
                <c:pt idx="7">
                  <c:v>Economie</c:v>
                </c:pt>
                <c:pt idx="8">
                  <c:v>Fizica</c:v>
                </c:pt>
              </c:strCache>
            </c:strRef>
          </c:cat>
          <c:val>
            <c:numRef>
              <c:f>Procente_disciplina!$C$8:$C$16</c:f>
              <c:numCache>
                <c:formatCode>0.00%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0.91420000000000001</c:v>
                </c:pt>
                <c:pt idx="4">
                  <c:v>0.90700000000000003</c:v>
                </c:pt>
                <c:pt idx="5">
                  <c:v>0.77880000000000005</c:v>
                </c:pt>
                <c:pt idx="6">
                  <c:v>0.62890000000000001</c:v>
                </c:pt>
                <c:pt idx="7">
                  <c:v>0.55549999999999999</c:v>
                </c:pt>
                <c:pt idx="8">
                  <c:v>0.5151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716288"/>
        <c:axId val="129617856"/>
      </c:barChart>
      <c:catAx>
        <c:axId val="1527162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129617856"/>
        <c:crosses val="autoZero"/>
        <c:auto val="1"/>
        <c:lblAlgn val="ctr"/>
        <c:lblOffset val="100"/>
        <c:noMultiLvlLbl val="0"/>
      </c:catAx>
      <c:valAx>
        <c:axId val="129617856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1527162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2013.09.17.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2013.09.17.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2013.09.17.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2013.09.17.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2013.09.17.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2013.09.17.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2013.09.17.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2013.09.17.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2013.09.17.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2013.09.17.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2013.09.17.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919B-4047-4DB1-8B39-23A42AEBA556}" type="datetimeFigureOut">
              <a:rPr lang="hu-HU" smtClean="0"/>
              <a:t>2013.09.17.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o-RO" b="1" dirty="0" smtClean="0"/>
              <a:t>CONSFĂTUIRI CU PROFESORII DE FIZICĂ, CHIMIE, BIOLOGIE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949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o-RO" b="1" dirty="0" smtClean="0"/>
              <a:t>Anul școlar 2013-2014</a:t>
            </a:r>
          </a:p>
        </p:txBody>
      </p:sp>
    </p:spTree>
    <p:extLst>
      <p:ext uri="{BB962C8B-B14F-4D97-AF65-F5344CB8AC3E}">
        <p14:creationId xmlns:p14="http://schemas.microsoft.com/office/powerpoint/2010/main" val="1250945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978706"/>
              </p:ext>
            </p:extLst>
          </p:nvPr>
        </p:nvGraphicFramePr>
        <p:xfrm>
          <a:off x="827584" y="332649"/>
          <a:ext cx="7776864" cy="6031665"/>
        </p:xfrm>
        <a:graphic>
          <a:graphicData uri="http://schemas.openxmlformats.org/drawingml/2006/table">
            <a:tbl>
              <a:tblPr firstRow="1" firstCol="1" bandRow="1"/>
              <a:tblGrid>
                <a:gridCol w="936104"/>
                <a:gridCol w="1224136"/>
                <a:gridCol w="2088232"/>
                <a:gridCol w="2016224"/>
                <a:gridCol w="1512168"/>
              </a:tblGrid>
              <a:tr h="191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Clasa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Nivelul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Disciplina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Programa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Specializarea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V-VIII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GIMNAZIAL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FIZICĂ, CHIMIE, BIOLOGIE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5097/09.09.2009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706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IX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LICEAL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FIZICĂ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3458/09.03.2004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7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BIOLOGIE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3358/09.03.2004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7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CHIMIE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5099/09.09.2009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70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LICEAL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FIZICĂ, BIOLOGIE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4598/31.08.2004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7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CHIMIE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5099/09.09.2009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70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XI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LICEAL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FIZICĂ, BIOLOGIE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3252/13.02.2006  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7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CHIMIE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5099/09.09.2009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70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XII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LICEAL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FIZICĂ, BIOLOGIE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5959/22.12.2006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7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CHIMIE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5099/09.09.2009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XI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LICEAL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ȘTIINȚE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3252/13.02.2006  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Filologie, pedagogic, teologic 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XII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LICEAL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ȘTIINȚE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5959/22.12.2006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Filologie, pedagogic, teologic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XII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LICEAL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METODICA PREDĂRII ȘTIINȚELOR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5959/22.12.2006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Pedagogic 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XI 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PROFESIONAL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FIZICĂ, CHIMIE, BIOLOGIE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Programa de clasa </a:t>
                      </a:r>
                      <a:r>
                        <a:rPr lang="ro-RO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</a:t>
                      </a:r>
                      <a:r>
                        <a:rPr lang="ro-RO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X-a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56" marR="325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376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o-RO" b="1" dirty="0" smtClean="0"/>
              <a:t>PROGRAME ȘCOLARE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5283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o-RO" b="1" dirty="0">
                <a:solidFill>
                  <a:srgbClr val="105766"/>
                </a:solidFill>
              </a:rPr>
              <a:t>PLANURILE –CADRU ŞI PROGRAMELE ŞCOLARE, în vigoare,  </a:t>
            </a:r>
            <a:r>
              <a:rPr lang="ro-RO" sz="3600" b="1" u="sng" dirty="0">
                <a:solidFill>
                  <a:srgbClr val="105766"/>
                </a:solidFill>
              </a:rPr>
              <a:t>pot fi accesate </a:t>
            </a:r>
            <a:r>
              <a:rPr lang="ro-RO" sz="3600" b="1" dirty="0">
                <a:solidFill>
                  <a:srgbClr val="105766"/>
                </a:solidFill>
              </a:rPr>
              <a:t>la adresa: http://www.edu.ro</a:t>
            </a:r>
            <a:r>
              <a:rPr lang="en-US" sz="3600" b="1" dirty="0">
                <a:solidFill>
                  <a:srgbClr val="105766"/>
                </a:solidFill>
                <a:cs typeface="Times New Roman" pitchFamily="18" charset="0"/>
              </a:rPr>
              <a:t>&gt;</a:t>
            </a:r>
            <a:r>
              <a:rPr lang="ro-RO" sz="3600" b="1" dirty="0">
                <a:solidFill>
                  <a:srgbClr val="105766"/>
                </a:solidFill>
                <a:cs typeface="Times New Roman" pitchFamily="18" charset="0"/>
              </a:rPr>
              <a:t>Învățământ preuniversitar</a:t>
            </a:r>
            <a:r>
              <a:rPr lang="en-US" sz="3600" b="1" dirty="0">
                <a:solidFill>
                  <a:srgbClr val="105766"/>
                </a:solidFill>
                <a:cs typeface="Times New Roman" pitchFamily="18" charset="0"/>
              </a:rPr>
              <a:t>&gt;</a:t>
            </a:r>
            <a:r>
              <a:rPr lang="ro-RO" sz="3600" b="1" dirty="0">
                <a:solidFill>
                  <a:srgbClr val="105766"/>
                </a:solidFill>
                <a:cs typeface="Times New Roman" pitchFamily="18" charset="0"/>
              </a:rPr>
              <a:t> Învățământ gimnazial sau liceal </a:t>
            </a:r>
            <a:r>
              <a:rPr lang="en-US" sz="3600" b="1" dirty="0">
                <a:solidFill>
                  <a:srgbClr val="105766"/>
                </a:solidFill>
                <a:cs typeface="Times New Roman" pitchFamily="18" charset="0"/>
              </a:rPr>
              <a:t>&gt;</a:t>
            </a:r>
            <a:r>
              <a:rPr lang="ro-RO" sz="3600" b="1" dirty="0">
                <a:solidFill>
                  <a:srgbClr val="105766"/>
                </a:solidFill>
                <a:cs typeface="Times New Roman" pitchFamily="18" charset="0"/>
              </a:rPr>
              <a:t> Planuri cadru sau programe </a:t>
            </a:r>
            <a:r>
              <a:rPr lang="ro-RO" sz="3600" b="1" dirty="0" err="1" smtClean="0">
                <a:solidFill>
                  <a:srgbClr val="105766"/>
                </a:solidFill>
                <a:cs typeface="Times New Roman" pitchFamily="18" charset="0"/>
              </a:rPr>
              <a:t>scolare</a:t>
            </a:r>
            <a:endParaRPr lang="en-US" sz="3600" b="1" dirty="0">
              <a:solidFill>
                <a:srgbClr val="1057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694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DISCIPLINE </a:t>
            </a:r>
            <a:r>
              <a:rPr lang="ro-RO" b="1" dirty="0" smtClean="0"/>
              <a:t>OPȚIONALE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453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endParaRPr lang="ro-RO" dirty="0" smtClean="0">
              <a:solidFill>
                <a:srgbClr val="FF0000"/>
              </a:solidFill>
            </a:endParaRPr>
          </a:p>
          <a:p>
            <a:r>
              <a:rPr lang="vi-VN" dirty="0" smtClean="0">
                <a:solidFill>
                  <a:srgbClr val="FF0000"/>
                </a:solidFill>
              </a:rPr>
              <a:t>Educație</a:t>
            </a:r>
            <a:r>
              <a:rPr lang="vi-VN" dirty="0" smtClean="0"/>
              <a:t> </a:t>
            </a:r>
            <a:r>
              <a:rPr lang="vi-VN" dirty="0">
                <a:solidFill>
                  <a:srgbClr val="FF0000"/>
                </a:solidFill>
              </a:rPr>
              <a:t>ecologică și protecția mediului</a:t>
            </a:r>
            <a:r>
              <a:rPr lang="vi-VN" dirty="0"/>
              <a:t>, programa aprobată prin O.M. 1862/30.08.2007</a:t>
            </a:r>
          </a:p>
          <a:p>
            <a:r>
              <a:rPr lang="vi-VN" dirty="0" smtClean="0">
                <a:solidFill>
                  <a:srgbClr val="FF0000"/>
                </a:solidFill>
              </a:rPr>
              <a:t>“Matematică </a:t>
            </a:r>
            <a:r>
              <a:rPr lang="vi-VN" dirty="0">
                <a:solidFill>
                  <a:srgbClr val="FF0000"/>
                </a:solidFill>
              </a:rPr>
              <a:t>și științe în societatea cunoașterii” </a:t>
            </a:r>
            <a:r>
              <a:rPr lang="vi-VN" dirty="0"/>
              <a:t>– Curriculum interdisciplinar integrat pentru matematică, fizică, chimie, biologie la decizia școlii pentru învățământul primar și secundar, programa aprobată prin O.M. nr. 3806/29.05.2013</a:t>
            </a:r>
          </a:p>
          <a:p>
            <a:r>
              <a:rPr lang="vi-VN" dirty="0" smtClean="0">
                <a:solidFill>
                  <a:srgbClr val="FF0000"/>
                </a:solidFill>
              </a:rPr>
              <a:t>Educaţie  </a:t>
            </a:r>
            <a:r>
              <a:rPr lang="vi-VN" dirty="0">
                <a:solidFill>
                  <a:srgbClr val="FF0000"/>
                </a:solidFill>
              </a:rPr>
              <a:t>pentru sănătate</a:t>
            </a:r>
            <a:r>
              <a:rPr lang="vi-VN" dirty="0"/>
              <a:t>, aprobată prin OMEdC Nr. </a:t>
            </a:r>
            <a:r>
              <a:rPr lang="vi-VN" dirty="0" smtClean="0"/>
              <a:t>4496/11.08.2004</a:t>
            </a:r>
            <a:endParaRPr lang="ro-RO" dirty="0" smtClean="0"/>
          </a:p>
          <a:p>
            <a:pPr marL="0" indent="0">
              <a:buNone/>
            </a:pPr>
            <a:endParaRPr lang="vi-VN" dirty="0"/>
          </a:p>
          <a:p>
            <a:r>
              <a:rPr lang="vi-VN" dirty="0"/>
              <a:t>Toate PROGRAMELE ŞCOLARE OPŢIONALE CU CARACTER NAŢIONAL pot fi accesate la adresa: http://www.edu.ro&gt;Învăţământ preuniversitar &gt; Învaţământ primar sau Învaţământ gimnazial sau Învaţământ liceal &gt;Programe scolare &gt;Curriculum la decizia </a:t>
            </a:r>
            <a:r>
              <a:rPr lang="vi-VN" dirty="0" smtClean="0"/>
              <a:t>scolii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633270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5688632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/>
              <a:t>Manuale</a:t>
            </a:r>
            <a:r>
              <a:rPr lang="en-US" b="1" dirty="0"/>
              <a:t> </a:t>
            </a:r>
            <a:r>
              <a:rPr lang="en-US" b="1" dirty="0" err="1"/>
              <a:t>şcolare</a:t>
            </a:r>
            <a:r>
              <a:rPr lang="en-US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endParaRPr lang="ro-RO" dirty="0" smtClean="0"/>
          </a:p>
          <a:p>
            <a:r>
              <a:rPr lang="vi-VN" dirty="0" smtClean="0"/>
              <a:t>Manualele </a:t>
            </a:r>
            <a:r>
              <a:rPr lang="vi-VN" dirty="0"/>
              <a:t>şcolare valabile în anul şcolar 2013-2014</a:t>
            </a:r>
          </a:p>
          <a:p>
            <a:pPr marL="0" indent="0">
              <a:buNone/>
            </a:pPr>
            <a:r>
              <a:rPr lang="vi-VN" dirty="0"/>
              <a:t>sunt cele care au fost în vigoare şi în anul şcolar 2012- 2013</a:t>
            </a:r>
          </a:p>
          <a:p>
            <a:endParaRPr lang="vi-VN" dirty="0"/>
          </a:p>
          <a:p>
            <a:r>
              <a:rPr lang="vi-VN" dirty="0"/>
              <a:t>Catalogul manualelor şcolare valabile în învațământul preuniversitar , în anul școlar 2013-2014 poate fi accesat la adresa: http://www.edu.ro&gt;Organisme şi instituţii afiliate&gt;Centrul Naţional de Evaluare si Examinare (CNEE)&gt; Manuale&gt; Liste, nomenclatoare, centralizatoare, cataloage &gt;Catalogul manualelor şcolare valabile în învațământul preuniversitar </a:t>
            </a:r>
            <a:r>
              <a:rPr lang="vi-VN" dirty="0" smtClean="0"/>
              <a:t>2012-2013</a:t>
            </a:r>
            <a:endParaRPr lang="ro-RO" dirty="0" smtClean="0"/>
          </a:p>
          <a:p>
            <a:pPr marL="0" indent="0">
              <a:buNone/>
            </a:pPr>
            <a:endParaRPr lang="vi-VN" dirty="0"/>
          </a:p>
          <a:p>
            <a:r>
              <a:rPr lang="vi-VN" dirty="0"/>
              <a:t>Sau direct www.edu.ro pe prima pagina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011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6696744" cy="490066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o-RO" sz="3200" b="1" dirty="0" smtClean="0"/>
              <a:t>Examenul de </a:t>
            </a:r>
            <a:r>
              <a:rPr lang="ro-RO" sz="3200" b="1" dirty="0" smtClean="0"/>
              <a:t>bacalaureat - CHIMIE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284549"/>
              </p:ext>
            </p:extLst>
          </p:nvPr>
        </p:nvGraphicFramePr>
        <p:xfrm>
          <a:off x="1403648" y="980724"/>
          <a:ext cx="1431981" cy="5684117"/>
        </p:xfrm>
        <a:graphic>
          <a:graphicData uri="http://schemas.openxmlformats.org/drawingml/2006/table">
            <a:tbl>
              <a:tblPr/>
              <a:tblGrid>
                <a:gridCol w="352639"/>
                <a:gridCol w="468049"/>
                <a:gridCol w="611293"/>
              </a:tblGrid>
              <a:tr h="2666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2012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 err="1">
                          <a:effectLst/>
                          <a:latin typeface="Arial"/>
                        </a:rPr>
                        <a:t>Judeţul</a:t>
                      </a:r>
                      <a:endParaRPr lang="en-US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effectLst/>
                          <a:latin typeface="Arial"/>
                        </a:rPr>
                        <a:t>Procent promovabilitate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</a:tr>
              <a:tr h="118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CL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100.00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18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GJ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78.83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18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VN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57.97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18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MS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49.26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18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CT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48.63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18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CJ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48.47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18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DJ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46.35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18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GL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45.49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18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IS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44.10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18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BZ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42.00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18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BV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39.62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372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BN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37.77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18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SB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37.71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18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TL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30.30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18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BH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30.00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18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NT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28.57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18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AG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25.58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14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La nivel naţional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25.49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</a:tr>
              <a:tr h="118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SJ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25.00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18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VS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25.00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429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IL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23.80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18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SM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22.31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18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BC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21.83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18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AR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19.40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18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PH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19.11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18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BR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18.18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18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SV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17.52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18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BT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15.72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18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MM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15.15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18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HR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14.15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18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DB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13.90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18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HD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12.02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18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VL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9.78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18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AB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9.27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18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TM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9.16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18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B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8.43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18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IF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8.33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18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CV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7.33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18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MH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7.01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14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OT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5.61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18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TR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2.94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18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CS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0.00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18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GR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0.00</a:t>
                      </a:r>
                    </a:p>
                  </a:txBody>
                  <a:tcPr marL="4815" marR="4815" marT="48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131840" y="2132856"/>
            <a:ext cx="1994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tehnologic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830468"/>
              </p:ext>
            </p:extLst>
          </p:nvPr>
        </p:nvGraphicFramePr>
        <p:xfrm>
          <a:off x="6156176" y="908720"/>
          <a:ext cx="1368152" cy="5832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Worksheet" r:id="rId3" imgW="2152751" imgH="8963045" progId="Excel.Sheet.8">
                  <p:embed/>
                </p:oleObj>
              </mc:Choice>
              <mc:Fallback>
                <p:oleObj name="Worksheet" r:id="rId3" imgW="2152751" imgH="896304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56176" y="908720"/>
                        <a:ext cx="1368152" cy="5832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3343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Examenul</a:t>
            </a:r>
            <a:r>
              <a:rPr lang="en-US" b="1" dirty="0"/>
              <a:t> de </a:t>
            </a:r>
            <a:r>
              <a:rPr lang="en-US" b="1" dirty="0" err="1"/>
              <a:t>bacalaureat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4676383"/>
              </p:ext>
            </p:extLst>
          </p:nvPr>
        </p:nvGraphicFramePr>
        <p:xfrm>
          <a:off x="1331640" y="836712"/>
          <a:ext cx="1267208" cy="5892561"/>
        </p:xfrm>
        <a:graphic>
          <a:graphicData uri="http://schemas.openxmlformats.org/drawingml/2006/table">
            <a:tbl>
              <a:tblPr/>
              <a:tblGrid>
                <a:gridCol w="338332"/>
                <a:gridCol w="295272"/>
                <a:gridCol w="633604"/>
              </a:tblGrid>
              <a:tr h="2348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2012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Judeţul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Procent promovabilitate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</a:tr>
              <a:tr h="1233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CL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100.00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233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GJ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100.00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233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GR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100.00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233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MH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100.00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233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 dirty="0">
                          <a:effectLst/>
                          <a:latin typeface="Arial"/>
                        </a:rPr>
                        <a:t>MM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100.00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233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NT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100.00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233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VL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100.00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233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VN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100.00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233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AG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99.21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233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SM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98.72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233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HR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98.71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233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BZ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98.49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233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BR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98.48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233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SJ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98.24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233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CT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98.07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233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BT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97.82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233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SB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97.77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233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AR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97.64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233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HD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97.61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233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BH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97.22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233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BV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97.03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233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OT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96.96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233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GL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96.54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233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IS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96.29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233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BN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96.20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233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CJ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96.09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233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PH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96.00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348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La nivel naţional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95.90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</a:tr>
              <a:tr h="1233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IL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95.58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348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SV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94.95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233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VS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94.84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233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TM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94.80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233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B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94.78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233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TL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94.54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233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MS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94.35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233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AB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93.75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233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DJ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93.02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233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DB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92.94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233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TR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88.88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233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CS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88.46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233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BC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88.19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233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 dirty="0">
                          <a:effectLst/>
                          <a:latin typeface="Arial"/>
                        </a:rPr>
                        <a:t>CV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87.75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233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IF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78.57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3784"/>
              </p:ext>
            </p:extLst>
          </p:nvPr>
        </p:nvGraphicFramePr>
        <p:xfrm>
          <a:off x="5868144" y="908712"/>
          <a:ext cx="1187239" cy="5851105"/>
        </p:xfrm>
        <a:graphic>
          <a:graphicData uri="http://schemas.openxmlformats.org/drawingml/2006/table">
            <a:tbl>
              <a:tblPr/>
              <a:tblGrid>
                <a:gridCol w="295272"/>
                <a:gridCol w="295272"/>
                <a:gridCol w="596695"/>
              </a:tblGrid>
              <a:tr h="2191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Judeţul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Procent promovabilitate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</a:tr>
              <a:tr h="124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 dirty="0">
                          <a:effectLst/>
                          <a:latin typeface="Arial"/>
                        </a:rPr>
                        <a:t>AB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100.00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4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BR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100.00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4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BZ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100.00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4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CL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100.00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4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CS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100.00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4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GJ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100.00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4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GR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100.00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4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IF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100.00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4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MH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100.00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4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NT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100.00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4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SB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100.00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4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VL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100.00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4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HD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99.51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4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SV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99.32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4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DJ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99.07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4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TM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99.03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22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AR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99.01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4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VN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98.90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4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VS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98.82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4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SJ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98.52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4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SM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98.49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4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GL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98.42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4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BN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98.41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4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AG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98.36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4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PH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98.33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4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TL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98.30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4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IL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98.11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91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CJ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98.04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4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BH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97.90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91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La nivel naţional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97.78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24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BV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97.57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24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B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97.17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24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BC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96.95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24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MS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96.89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24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MM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96.70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24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CT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96.44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24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HR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96.36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24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TR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95.91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24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DB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95.40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24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IS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95.28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24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BT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95.08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24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effectLst/>
                          <a:latin typeface="Arial"/>
                        </a:rPr>
                        <a:t>OT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92.85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24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 dirty="0">
                          <a:effectLst/>
                          <a:latin typeface="Arial"/>
                        </a:rPr>
                        <a:t>CV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85.71</a:t>
                      </a:r>
                    </a:p>
                  </a:txBody>
                  <a:tcPr marL="4614" marR="4614" marT="4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275856" y="2708920"/>
            <a:ext cx="22825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Teoretic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377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o-RO" b="1" dirty="0" smtClean="0"/>
              <a:t>Examenul de bacalaureat</a:t>
            </a:r>
            <a:endParaRPr lang="en-US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12127"/>
              </p:ext>
            </p:extLst>
          </p:nvPr>
        </p:nvGraphicFramePr>
        <p:xfrm>
          <a:off x="3059113" y="1052513"/>
          <a:ext cx="2905125" cy="532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Worksheet" r:id="rId3" imgW="5286257" imgH="7619966" progId="Excel.Sheet.8">
                  <p:embed/>
                </p:oleObj>
              </mc:Choice>
              <mc:Fallback>
                <p:oleObj name="Worksheet" r:id="rId3" imgW="5286257" imgH="761996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9113" y="1052513"/>
                        <a:ext cx="2905125" cy="5322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868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o-RO" b="1" dirty="0" smtClean="0"/>
              <a:t>Examenul de bacalaureat</a:t>
            </a:r>
            <a:endParaRPr lang="en-US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65" y="1052736"/>
            <a:ext cx="7039834" cy="24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36" y="3645024"/>
            <a:ext cx="7078663" cy="280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046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5040560" cy="49006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o-RO" b="1" dirty="0" smtClean="0"/>
              <a:t>BAC - BIOLOGIE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0" fontAlgn="base" hangingPunct="0">
              <a:spcAft>
                <a:spcPct val="0"/>
              </a:spcAft>
              <a:buClr>
                <a:srgbClr val="FFFFCC"/>
              </a:buClr>
              <a:buSzPct val="70000"/>
              <a:buNone/>
            </a:pPr>
            <a:endParaRPr lang="ro-RO" sz="1400" b="1" kern="0" dirty="0" smtClean="0">
              <a:latin typeface="Arial" pitchFamily="34" charset="0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FFFFCC"/>
              </a:buClr>
              <a:buSzPct val="70000"/>
              <a:buNone/>
            </a:pPr>
            <a:r>
              <a:rPr lang="ro-RO" sz="1400" b="1" kern="0" dirty="0" smtClean="0">
                <a:latin typeface="Arial" pitchFamily="34" charset="0"/>
              </a:rPr>
              <a:t>An </a:t>
            </a:r>
            <a:r>
              <a:rPr lang="ro-RO" sz="1400" b="1" kern="0" dirty="0">
                <a:latin typeface="Arial" pitchFamily="34" charset="0"/>
              </a:rPr>
              <a:t>	</a:t>
            </a:r>
            <a:r>
              <a:rPr lang="en-US" sz="1400" b="1" kern="0" dirty="0">
                <a:latin typeface="Arial" pitchFamily="34" charset="0"/>
              </a:rPr>
              <a:t>      </a:t>
            </a:r>
            <a:r>
              <a:rPr lang="ro-RO" sz="1400" b="1" kern="0" dirty="0">
                <a:latin typeface="Arial" pitchFamily="34" charset="0"/>
              </a:rPr>
              <a:t>Nr. candidaţi înscrişi    Nr. candidaţi reuşiţi    Nr. candidaţi eliminaţi</a:t>
            </a:r>
            <a:r>
              <a:rPr lang="en-US" sz="1400" b="1" kern="0" dirty="0">
                <a:latin typeface="Arial" pitchFamily="34" charset="0"/>
              </a:rPr>
              <a:t>    </a:t>
            </a:r>
            <a:r>
              <a:rPr lang="en-US" sz="1400" b="1" kern="0" dirty="0" err="1" smtClean="0">
                <a:latin typeface="Arial" pitchFamily="34" charset="0"/>
              </a:rPr>
              <a:t>Promovabilitate</a:t>
            </a:r>
            <a:endParaRPr lang="ro-RO" sz="1400" b="1" kern="0" dirty="0" smtClean="0">
              <a:latin typeface="Arial" pitchFamily="34" charset="0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FFFFCC"/>
              </a:buClr>
              <a:buSzPct val="70000"/>
              <a:buNone/>
            </a:pPr>
            <a:endParaRPr lang="ro-RO" sz="1400" b="1" kern="0" dirty="0">
              <a:latin typeface="Arial" pitchFamily="34" charset="0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FFFFCC"/>
              </a:buClr>
              <a:buSzPct val="70000"/>
              <a:buNone/>
            </a:pPr>
            <a:r>
              <a:rPr lang="ro-RO" sz="1400" b="1" kern="0" dirty="0">
                <a:latin typeface="Arial" pitchFamily="34" charset="0"/>
              </a:rPr>
              <a:t>2008 	</a:t>
            </a:r>
            <a:r>
              <a:rPr lang="en-US" sz="1400" b="1" kern="0" dirty="0">
                <a:latin typeface="Arial" pitchFamily="34" charset="0"/>
              </a:rPr>
              <a:t>     </a:t>
            </a:r>
            <a:r>
              <a:rPr lang="ro-RO" sz="1400" b="1" kern="0" dirty="0">
                <a:latin typeface="Arial" pitchFamily="34" charset="0"/>
              </a:rPr>
              <a:t> 23936	              </a:t>
            </a:r>
            <a:r>
              <a:rPr lang="en-US" sz="1400" b="1" kern="0" dirty="0">
                <a:latin typeface="Arial" pitchFamily="34" charset="0"/>
              </a:rPr>
              <a:t>          </a:t>
            </a:r>
            <a:r>
              <a:rPr lang="ro-RO" sz="1400" b="1" kern="0" dirty="0">
                <a:latin typeface="Arial" pitchFamily="34" charset="0"/>
              </a:rPr>
              <a:t>22486	                       13</a:t>
            </a:r>
            <a:r>
              <a:rPr lang="en-US" sz="1400" b="1" kern="0" dirty="0">
                <a:latin typeface="Arial" pitchFamily="34" charset="0"/>
              </a:rPr>
              <a:t>		93,94%</a:t>
            </a:r>
            <a:endParaRPr lang="ro-RO" sz="1400" b="1" kern="0" dirty="0">
              <a:latin typeface="Arial" pitchFamily="34" charset="0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FFFFCC"/>
              </a:buClr>
              <a:buSzPct val="70000"/>
              <a:buNone/>
            </a:pPr>
            <a:r>
              <a:rPr lang="ro-RO" sz="1400" b="1" kern="0" dirty="0">
                <a:latin typeface="Arial" pitchFamily="34" charset="0"/>
              </a:rPr>
              <a:t>2009 	      40928                           39103                          13</a:t>
            </a:r>
            <a:r>
              <a:rPr lang="en-US" sz="1400" b="1" kern="0" dirty="0">
                <a:latin typeface="Arial" pitchFamily="34" charset="0"/>
              </a:rPr>
              <a:t>		95,54%</a:t>
            </a:r>
          </a:p>
          <a:p>
            <a:pPr lvl="0" eaLnBrk="0" fontAlgn="base" hangingPunct="0">
              <a:spcAft>
                <a:spcPct val="0"/>
              </a:spcAft>
              <a:buClr>
                <a:srgbClr val="FFFFCC"/>
              </a:buClr>
              <a:buSzPct val="70000"/>
              <a:buNone/>
            </a:pPr>
            <a:r>
              <a:rPr lang="ro-RO" sz="1400" b="1" kern="0" dirty="0">
                <a:latin typeface="Arial" pitchFamily="34" charset="0"/>
              </a:rPr>
              <a:t>2010       	      82032                          72045                           23</a:t>
            </a:r>
            <a:r>
              <a:rPr lang="en-US" sz="1400" b="1" kern="0" dirty="0">
                <a:latin typeface="Arial" pitchFamily="34" charset="0"/>
              </a:rPr>
              <a:t>		87,82%</a:t>
            </a:r>
            <a:r>
              <a:rPr lang="ro-RO" sz="1400" b="1" kern="0" dirty="0">
                <a:latin typeface="Arial" pitchFamily="34" charset="0"/>
              </a:rPr>
              <a:t>	</a:t>
            </a:r>
          </a:p>
          <a:p>
            <a:pPr lvl="0" eaLnBrk="0" fontAlgn="base" hangingPunct="0">
              <a:spcAft>
                <a:spcPct val="0"/>
              </a:spcAft>
              <a:buClr>
                <a:srgbClr val="FFFFCC"/>
              </a:buClr>
              <a:buSzPct val="70000"/>
              <a:buNone/>
            </a:pPr>
            <a:r>
              <a:rPr lang="ro-RO" sz="1400" b="1" kern="0" dirty="0">
                <a:latin typeface="Arial" pitchFamily="34" charset="0"/>
              </a:rPr>
              <a:t>2011</a:t>
            </a:r>
            <a:r>
              <a:rPr lang="en-US" sz="1400" b="1" kern="0" dirty="0">
                <a:latin typeface="Arial" pitchFamily="34" charset="0"/>
              </a:rPr>
              <a:t>	</a:t>
            </a:r>
            <a:r>
              <a:rPr lang="ro-RO" sz="1400" b="1" kern="0" dirty="0">
                <a:latin typeface="Arial" pitchFamily="34" charset="0"/>
              </a:rPr>
              <a:t>      78615                          53269                         108		70,86%</a:t>
            </a:r>
            <a:endParaRPr lang="en-US" sz="1400" b="1" kern="0" dirty="0">
              <a:latin typeface="Arial" pitchFamily="34" charset="0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FFFFCC"/>
              </a:buClr>
              <a:buSzPct val="70000"/>
              <a:buNone/>
            </a:pPr>
            <a:r>
              <a:rPr lang="en-US" sz="1400" b="1" kern="0" dirty="0">
                <a:latin typeface="Arial" pitchFamily="34" charset="0"/>
              </a:rPr>
              <a:t>2012	      70449		     46702		     71		 </a:t>
            </a:r>
            <a:r>
              <a:rPr lang="ro-RO" sz="1400" b="1" kern="0" dirty="0">
                <a:latin typeface="Arial" pitchFamily="34" charset="0"/>
              </a:rPr>
              <a:t>70,</a:t>
            </a:r>
            <a:r>
              <a:rPr lang="en-US" sz="1400" b="1" kern="0" dirty="0">
                <a:latin typeface="Arial" pitchFamily="34" charset="0"/>
              </a:rPr>
              <a:t>34</a:t>
            </a:r>
            <a:r>
              <a:rPr lang="ro-RO" sz="1400" b="1" kern="0" dirty="0">
                <a:latin typeface="Arial" pitchFamily="34" charset="0"/>
              </a:rPr>
              <a:t>%</a:t>
            </a:r>
          </a:p>
          <a:p>
            <a:pPr lvl="0" eaLnBrk="0" fontAlgn="base" hangingPunct="0">
              <a:spcAft>
                <a:spcPct val="0"/>
              </a:spcAft>
              <a:buClr>
                <a:srgbClr val="FFFFCC"/>
              </a:buClr>
              <a:buSzPct val="70000"/>
              <a:buNone/>
            </a:pPr>
            <a:r>
              <a:rPr lang="ro-RO" sz="1400" b="1" kern="0" dirty="0" smtClean="0">
                <a:latin typeface="Arial" pitchFamily="34" charset="0"/>
              </a:rPr>
              <a:t>2013	      68058</a:t>
            </a:r>
            <a:r>
              <a:rPr lang="ro-RO" sz="1400" b="1" kern="0" dirty="0">
                <a:latin typeface="Arial" pitchFamily="34" charset="0"/>
              </a:rPr>
              <a:t>		     42100		     64        		 </a:t>
            </a:r>
            <a:r>
              <a:rPr lang="ro-RO" sz="1400" b="1" kern="0" dirty="0" smtClean="0">
                <a:latin typeface="Arial" pitchFamily="34" charset="0"/>
              </a:rPr>
              <a:t>66,66%</a:t>
            </a:r>
          </a:p>
          <a:p>
            <a:pPr lvl="0" eaLnBrk="0" fontAlgn="base" hangingPunct="0">
              <a:spcAft>
                <a:spcPct val="0"/>
              </a:spcAft>
              <a:buClr>
                <a:srgbClr val="FFFFCC"/>
              </a:buClr>
              <a:buSzPct val="70000"/>
              <a:buNone/>
            </a:pPr>
            <a:r>
              <a:rPr lang="ro-RO" dirty="0" smtClean="0"/>
              <a:t>77,88% Covasna </a:t>
            </a:r>
            <a:endParaRPr lang="ro-RO" sz="1400" b="1" kern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787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BAC – FIZICĂ - TEHNOLOGIC</a:t>
            </a:r>
            <a:endParaRPr lang="en-US" dirty="0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84887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495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o-RO" dirty="0" smtClean="0"/>
              <a:t>STRUCTURA ANULUI ȘCOLAR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19256" cy="7200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o-RO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OME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nr.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3818/03.06.2013</a:t>
            </a:r>
            <a:endParaRPr lang="ro-RO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2996952"/>
            <a:ext cx="8208912" cy="187220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en-US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vi-VN" b="1" dirty="0" smtClean="0">
                <a:solidFill>
                  <a:schemeClr val="bg2">
                    <a:lumMod val="25000"/>
                  </a:schemeClr>
                </a:solidFill>
              </a:rPr>
              <a:t>36 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</a:rPr>
              <a:t>de săptămâni de cursuri, însumând 17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6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</a:rPr>
              <a:t> de zile </a:t>
            </a:r>
            <a:r>
              <a:rPr lang="vi-VN" b="1" dirty="0" smtClean="0">
                <a:solidFill>
                  <a:schemeClr val="bg2">
                    <a:lumMod val="25000"/>
                  </a:schemeClr>
                </a:solidFill>
              </a:rPr>
              <a:t>lucrătoare</a:t>
            </a:r>
            <a:endParaRPr lang="ro-RO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vi-VN" b="1" dirty="0">
                <a:solidFill>
                  <a:schemeClr val="bg2">
                    <a:lumMod val="25000"/>
                  </a:schemeClr>
                </a:solidFill>
              </a:rPr>
              <a:t>clasele terminale din învățământul </a:t>
            </a:r>
            <a:r>
              <a:rPr lang="vi-VN" b="1" dirty="0" smtClean="0">
                <a:solidFill>
                  <a:schemeClr val="bg2">
                    <a:lumMod val="25000"/>
                  </a:schemeClr>
                </a:solidFill>
              </a:rPr>
              <a:t>liceal</a:t>
            </a:r>
            <a:r>
              <a:rPr lang="ro-RO" b="1" dirty="0" smtClean="0">
                <a:solidFill>
                  <a:schemeClr val="bg2">
                    <a:lumMod val="25000"/>
                  </a:schemeClr>
                </a:solidFill>
              </a:rPr>
              <a:t> – </a:t>
            </a:r>
            <a:r>
              <a:rPr lang="vi-VN" b="1" dirty="0" smtClean="0">
                <a:solidFill>
                  <a:schemeClr val="bg2">
                    <a:lumMod val="25000"/>
                  </a:schemeClr>
                </a:solidFill>
              </a:rPr>
              <a:t>cursuri</a:t>
            </a:r>
            <a:r>
              <a:rPr lang="ro-RO" b="1" dirty="0" smtClean="0">
                <a:solidFill>
                  <a:schemeClr val="bg2">
                    <a:lumMod val="25000"/>
                  </a:schemeClr>
                </a:solidFill>
              </a:rPr>
              <a:t> - </a:t>
            </a:r>
            <a:r>
              <a:rPr lang="vi-VN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</a:rPr>
              <a:t>33 de </a:t>
            </a:r>
            <a:r>
              <a:rPr lang="vi-VN" b="1" dirty="0" smtClean="0">
                <a:solidFill>
                  <a:schemeClr val="bg2">
                    <a:lumMod val="25000"/>
                  </a:schemeClr>
                </a:solidFill>
              </a:rPr>
              <a:t>săptămâni</a:t>
            </a:r>
            <a:r>
              <a:rPr lang="ro-RO" b="1" dirty="0" smtClean="0">
                <a:solidFill>
                  <a:schemeClr val="bg2">
                    <a:lumMod val="25000"/>
                  </a:schemeClr>
                </a:solidFill>
              </a:rPr>
              <a:t>. (</a:t>
            </a:r>
            <a:r>
              <a:rPr lang="vi-VN" b="1" dirty="0" smtClean="0">
                <a:solidFill>
                  <a:schemeClr val="bg2">
                    <a:lumMod val="25000"/>
                  </a:schemeClr>
                </a:solidFill>
              </a:rPr>
              <a:t>3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0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</a:rPr>
              <a:t> mai 201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4</a:t>
            </a:r>
            <a:r>
              <a:rPr lang="ro-RO" b="1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r>
              <a:rPr lang="vi-VN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o-RO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vi-VN" b="1" dirty="0">
                <a:solidFill>
                  <a:schemeClr val="bg2">
                    <a:lumMod val="25000"/>
                  </a:schemeClr>
                </a:solidFill>
              </a:rPr>
              <a:t>clasa a </a:t>
            </a:r>
            <a:r>
              <a:rPr lang="vi-VN" b="1" dirty="0" smtClean="0">
                <a:solidFill>
                  <a:schemeClr val="bg2">
                    <a:lumMod val="25000"/>
                  </a:schemeClr>
                </a:solidFill>
              </a:rPr>
              <a:t>VIII-a</a:t>
            </a:r>
            <a:r>
              <a:rPr lang="ro-RO" b="1" dirty="0" smtClean="0">
                <a:solidFill>
                  <a:schemeClr val="bg2">
                    <a:lumMod val="25000"/>
                  </a:schemeClr>
                </a:solidFill>
              </a:rPr>
              <a:t> - </a:t>
            </a:r>
            <a:r>
              <a:rPr lang="vi-VN" b="1" dirty="0" smtClean="0">
                <a:solidFill>
                  <a:schemeClr val="bg2">
                    <a:lumMod val="25000"/>
                  </a:schemeClr>
                </a:solidFill>
              </a:rPr>
              <a:t>35 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</a:rPr>
              <a:t>de </a:t>
            </a:r>
            <a:r>
              <a:rPr lang="vi-VN" b="1" dirty="0" smtClean="0">
                <a:solidFill>
                  <a:schemeClr val="bg2">
                    <a:lumMod val="25000"/>
                  </a:schemeClr>
                </a:solidFill>
              </a:rPr>
              <a:t>săptămâni</a:t>
            </a:r>
            <a:r>
              <a:rPr lang="ro-RO" b="1" dirty="0" smtClean="0">
                <a:solidFill>
                  <a:schemeClr val="bg2">
                    <a:lumMod val="25000"/>
                  </a:schemeClr>
                </a:solidFill>
              </a:rPr>
              <a:t> (</a:t>
            </a:r>
            <a:r>
              <a:rPr lang="vi-VN" b="1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3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</a:rPr>
              <a:t> iunie 201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4</a:t>
            </a:r>
            <a:r>
              <a:rPr lang="ro-RO" b="1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o-RO" b="1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96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BAC – FIZICĂ - TEORETIC</a:t>
            </a:r>
            <a:endParaRPr lang="en-US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76" y="1600200"/>
            <a:ext cx="623304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598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6" t="11328" r="13580" b="8398"/>
          <a:stretch>
            <a:fillRect/>
          </a:stretch>
        </p:blipFill>
        <p:spPr bwMode="auto">
          <a:xfrm>
            <a:off x="690362" y="836712"/>
            <a:ext cx="7763276" cy="528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941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996619"/>
              </p:ext>
            </p:extLst>
          </p:nvPr>
        </p:nvGraphicFramePr>
        <p:xfrm>
          <a:off x="323528" y="908720"/>
          <a:ext cx="8229600" cy="5318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6564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4745"/>
            <a:ext cx="8229600" cy="492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534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68" y="1196752"/>
            <a:ext cx="7894463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620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FIZICĂ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8760"/>
            <a:ext cx="822960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611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5616624" cy="850106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ro-RO" dirty="0" smtClean="0"/>
              <a:t>OLIMPIADE - 2013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55559"/>
              </p:ext>
            </p:extLst>
          </p:nvPr>
        </p:nvGraphicFramePr>
        <p:xfrm>
          <a:off x="611561" y="1556793"/>
          <a:ext cx="7920879" cy="4577674"/>
        </p:xfrm>
        <a:graphic>
          <a:graphicData uri="http://schemas.openxmlformats.org/drawingml/2006/table">
            <a:tbl>
              <a:tblPr/>
              <a:tblGrid>
                <a:gridCol w="720079"/>
                <a:gridCol w="2028461"/>
                <a:gridCol w="957761"/>
                <a:gridCol w="638507"/>
                <a:gridCol w="479727"/>
                <a:gridCol w="288032"/>
                <a:gridCol w="360040"/>
                <a:gridCol w="411872"/>
                <a:gridCol w="884272"/>
                <a:gridCol w="1152128"/>
              </a:tblGrid>
              <a:tr h="22732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Nr. crt.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OLIMPIADA (denumire, disciplina)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b="1">
                          <a:effectLst/>
                          <a:latin typeface="Times New Roman"/>
                          <a:ea typeface="Times New Roman"/>
                        </a:rPr>
                        <a:t>NT. TOTAL ELEVI PARTICIPANŢI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b="1">
                          <a:effectLst/>
                          <a:latin typeface="Times New Roman"/>
                          <a:ea typeface="Times New Roman"/>
                        </a:rPr>
                        <a:t>Nivel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PREMII OBŢINUTE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OBS.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44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b="1" dirty="0">
                          <a:effectLst/>
                          <a:latin typeface="Times New Roman"/>
                          <a:ea typeface="Times New Roman"/>
                        </a:rPr>
                        <a:t>gimnaziu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b="1">
                          <a:effectLst/>
                          <a:latin typeface="Times New Roman"/>
                          <a:ea typeface="Times New Roman"/>
                        </a:rPr>
                        <a:t>liceu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75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II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III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MENTIUNE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86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Olimpiada Naţională de Fizică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premiu special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Olimpiada Naţională de Chimie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menţiune specială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6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Olimpiada Naţională de Biologie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9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Olimpiada Interdisciplinară "Ştiinţele Pământului"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menţiune specială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6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Olimpiada de ştiinţe pentru juniori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7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557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5616624" cy="994122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ro-RO" dirty="0" smtClean="0"/>
              <a:t>CONCURSURI - 2013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7885311"/>
              </p:ext>
            </p:extLst>
          </p:nvPr>
        </p:nvGraphicFramePr>
        <p:xfrm>
          <a:off x="611559" y="1700810"/>
          <a:ext cx="7848872" cy="4536501"/>
        </p:xfrm>
        <a:graphic>
          <a:graphicData uri="http://schemas.openxmlformats.org/drawingml/2006/table">
            <a:tbl>
              <a:tblPr/>
              <a:tblGrid>
                <a:gridCol w="2142471"/>
                <a:gridCol w="1216534"/>
                <a:gridCol w="783380"/>
                <a:gridCol w="507860"/>
                <a:gridCol w="462324"/>
                <a:gridCol w="504056"/>
                <a:gridCol w="446855"/>
                <a:gridCol w="912915"/>
                <a:gridCol w="872477"/>
              </a:tblGrid>
              <a:tr h="26203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CONCURSUL/SIMPOZIONUL (denumire, disciplina)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b="1">
                          <a:effectLst/>
                          <a:latin typeface="Times New Roman"/>
                          <a:ea typeface="Times New Roman"/>
                        </a:rPr>
                        <a:t>NT. TOTAL ELEVI PARTICIPANŢI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b="1">
                          <a:effectLst/>
                          <a:latin typeface="Times New Roman"/>
                          <a:ea typeface="Times New Roman"/>
                        </a:rPr>
                        <a:t>Nivel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PREMII OBŢINUTE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OBS.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67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b="1">
                          <a:effectLst/>
                          <a:latin typeface="Times New Roman"/>
                          <a:ea typeface="Times New Roman"/>
                        </a:rPr>
                        <a:t>gimnaziu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b="1">
                          <a:effectLst/>
                          <a:latin typeface="Times New Roman"/>
                          <a:ea typeface="Times New Roman"/>
                        </a:rPr>
                        <a:t>liceu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21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II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III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MENTIUNE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54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Sesiunea ştiinţifică de biologie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1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Sesiunea de comunicări ştiinţifice "Chimia-prieten sau duşman?"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menţiune specială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4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Concursul Naţional de Fizică "</a:t>
                      </a:r>
                      <a:r>
                        <a:rPr lang="ro-RO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Evrika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"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5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Concursul de chimie "Petru Poni"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4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Concursul de chimie “Raluca Ripan”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Concursul de fizică şi chimie “Impuls Perpetuum”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037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4896544" cy="1143000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ro-RO" dirty="0" smtClean="0"/>
              <a:t>OLIMPIADE - 2014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526758"/>
              </p:ext>
            </p:extLst>
          </p:nvPr>
        </p:nvGraphicFramePr>
        <p:xfrm>
          <a:off x="457200" y="1600200"/>
          <a:ext cx="8229600" cy="4637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16"/>
                <a:gridCol w="2084784"/>
                <a:gridCol w="1371600"/>
                <a:gridCol w="1152128"/>
                <a:gridCol w="1368152"/>
                <a:gridCol w="1594520"/>
              </a:tblGrid>
              <a:tr h="927423">
                <a:tc>
                  <a:txBody>
                    <a:bodyPr/>
                    <a:lstStyle/>
                    <a:p>
                      <a:r>
                        <a:rPr lang="ro-RO" dirty="0" smtClean="0"/>
                        <a:t>Nr. crt.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Olimpiada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Faza județeană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Unde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Faza națională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Unde</a:t>
                      </a:r>
                      <a:endParaRPr lang="en-US" dirty="0"/>
                    </a:p>
                  </a:txBody>
                  <a:tcPr/>
                </a:tc>
              </a:tr>
              <a:tr h="618282">
                <a:tc>
                  <a:txBody>
                    <a:bodyPr/>
                    <a:lstStyle/>
                    <a:p>
                      <a:r>
                        <a:rPr lang="ro-RO" dirty="0" smtClean="0"/>
                        <a:t>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Olimpiada Naţională de Fizică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15 februarie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Cluj</a:t>
                      </a:r>
                      <a:endParaRPr lang="en-US" dirty="0"/>
                    </a:p>
                  </a:txBody>
                  <a:tcPr/>
                </a:tc>
              </a:tr>
              <a:tr h="618282">
                <a:tc>
                  <a:txBody>
                    <a:bodyPr/>
                    <a:lstStyle/>
                    <a:p>
                      <a:r>
                        <a:rPr lang="ro-RO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Olimpiada Naţională de Chimie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22 februarie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Iași</a:t>
                      </a:r>
                      <a:endParaRPr lang="en-US" dirty="0"/>
                    </a:p>
                  </a:txBody>
                  <a:tcPr/>
                </a:tc>
              </a:tr>
              <a:tr h="618282">
                <a:tc>
                  <a:txBody>
                    <a:bodyPr/>
                    <a:lstStyle/>
                    <a:p>
                      <a:r>
                        <a:rPr lang="ro-RO" dirty="0" smtClean="0"/>
                        <a:t>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Olimpiada Naţională de Biologie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1 martie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6-11 aprilie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Turnu Severin</a:t>
                      </a:r>
                      <a:endParaRPr lang="en-US" dirty="0"/>
                    </a:p>
                  </a:txBody>
                  <a:tcPr/>
                </a:tc>
              </a:tr>
              <a:tr h="1236563">
                <a:tc>
                  <a:txBody>
                    <a:bodyPr/>
                    <a:lstStyle/>
                    <a:p>
                      <a:r>
                        <a:rPr lang="ro-RO" dirty="0" smtClean="0"/>
                        <a:t>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Olimpiada Interdisciplinară "Ştiinţele Pământului"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8 martie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13-17 aprilie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Focșani</a:t>
                      </a:r>
                      <a:endParaRPr lang="en-US" dirty="0"/>
                    </a:p>
                  </a:txBody>
                  <a:tcPr/>
                </a:tc>
              </a:tr>
              <a:tr h="618282">
                <a:tc>
                  <a:txBody>
                    <a:bodyPr/>
                    <a:lstStyle/>
                    <a:p>
                      <a:r>
                        <a:rPr lang="ro-RO" dirty="0" smtClean="0"/>
                        <a:t>5.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Olimpiada de ştiinţe pentru juniori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24 mai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3-7 august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980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5544616" cy="7780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o-RO" dirty="0" smtClean="0"/>
              <a:t>CONCURSURI - 2014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770048"/>
              </p:ext>
            </p:extLst>
          </p:nvPr>
        </p:nvGraphicFramePr>
        <p:xfrm>
          <a:off x="457200" y="1600200"/>
          <a:ext cx="8229600" cy="4788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408"/>
                <a:gridCol w="2156792"/>
                <a:gridCol w="1227584"/>
                <a:gridCol w="1296144"/>
                <a:gridCol w="1512168"/>
                <a:gridCol w="1450504"/>
              </a:tblGrid>
              <a:tr h="869459">
                <a:tc>
                  <a:txBody>
                    <a:bodyPr/>
                    <a:lstStyle/>
                    <a:p>
                      <a:r>
                        <a:rPr lang="ro-RO" dirty="0" smtClean="0"/>
                        <a:t>Nr. crt.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Olimpiada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Faza județeană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Unde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Faza națională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Unde</a:t>
                      </a:r>
                      <a:endParaRPr lang="en-US" dirty="0"/>
                    </a:p>
                  </a:txBody>
                  <a:tcPr/>
                </a:tc>
              </a:tr>
              <a:tr h="579639">
                <a:tc>
                  <a:txBody>
                    <a:bodyPr/>
                    <a:lstStyle/>
                    <a:p>
                      <a:r>
                        <a:rPr lang="ro-RO" dirty="0" smtClean="0"/>
                        <a:t>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Sesiunea ştiinţifică de biologie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15 martie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8-11 mai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Craiova</a:t>
                      </a:r>
                      <a:endParaRPr lang="en-US" dirty="0"/>
                    </a:p>
                  </a:txBody>
                  <a:tcPr/>
                </a:tc>
              </a:tr>
              <a:tr h="869459">
                <a:tc>
                  <a:txBody>
                    <a:bodyPr/>
                    <a:lstStyle/>
                    <a:p>
                      <a:r>
                        <a:rPr lang="ro-RO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Sesiunea de comunicări ştiinţifice "Chimia-prieten sau duşman?"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9639">
                <a:tc>
                  <a:txBody>
                    <a:bodyPr/>
                    <a:lstStyle/>
                    <a:p>
                      <a:r>
                        <a:rPr lang="ro-RO" dirty="0" smtClean="0"/>
                        <a:t>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Concursul Naţional de Fizică "</a:t>
                      </a:r>
                      <a:r>
                        <a:rPr lang="ro-RO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Evrika</a:t>
                      </a: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"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21-22 martie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Brăila</a:t>
                      </a:r>
                      <a:endParaRPr lang="en-US" dirty="0"/>
                    </a:p>
                  </a:txBody>
                  <a:tcPr/>
                </a:tc>
              </a:tr>
              <a:tr h="579639">
                <a:tc>
                  <a:txBody>
                    <a:bodyPr/>
                    <a:lstStyle/>
                    <a:p>
                      <a:r>
                        <a:rPr lang="ro-RO" dirty="0" smtClean="0"/>
                        <a:t>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Concursul de chimie "Petru Poni"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15 martie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8-11 mai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Craiova</a:t>
                      </a:r>
                      <a:endParaRPr lang="en-US" dirty="0"/>
                    </a:p>
                  </a:txBody>
                  <a:tcPr/>
                </a:tc>
              </a:tr>
              <a:tr h="579639">
                <a:tc>
                  <a:txBody>
                    <a:bodyPr/>
                    <a:lstStyle/>
                    <a:p>
                      <a:r>
                        <a:rPr lang="ro-RO" dirty="0" smtClean="0"/>
                        <a:t>5.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Concursul de chimie “Raluca Ripan”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17 mai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12-15 iunie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Oradea</a:t>
                      </a:r>
                      <a:endParaRPr lang="en-US" dirty="0"/>
                    </a:p>
                  </a:txBody>
                  <a:tcPr/>
                </a:tc>
              </a:tr>
              <a:tr h="579639">
                <a:tc>
                  <a:txBody>
                    <a:bodyPr/>
                    <a:lstStyle/>
                    <a:p>
                      <a:r>
                        <a:rPr lang="ro-RO" dirty="0" smtClean="0"/>
                        <a:t>6.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Concursul de fizică şi chimie “Impuls Perpetuum”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31 mai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9-14 august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Tulcea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133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Semestrul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609600" indent="-609600" algn="ctr">
              <a:buNone/>
              <a:defRPr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609600" indent="-609600">
              <a:defRPr/>
            </a:pPr>
            <a:r>
              <a:rPr lang="it-IT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Cursuri</a:t>
            </a:r>
            <a:endParaRPr lang="ro-RO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  <a:defRPr/>
            </a:pPr>
            <a:r>
              <a:rPr lang="it-IT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6</a:t>
            </a:r>
            <a:r>
              <a:rPr lang="it-IT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septembrie 201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it-IT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– </a:t>
            </a:r>
            <a:r>
              <a:rPr lang="it-IT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t-IT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0</a:t>
            </a:r>
            <a:r>
              <a:rPr lang="it-IT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decembrie 201</a:t>
            </a:r>
            <a:r>
              <a:rPr lang="ro-RO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it-IT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endParaRPr lang="it-IT" b="1" dirty="0">
              <a:solidFill>
                <a:schemeClr val="bg2">
                  <a:lumMod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609600" indent="-609600">
              <a:defRPr/>
            </a:pPr>
            <a:r>
              <a:rPr lang="vi-VN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Vacanţa </a:t>
            </a:r>
            <a:r>
              <a:rPr lang="vi-VN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de iarnă </a:t>
            </a:r>
            <a:endParaRPr lang="ro-RO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  <a:defRPr/>
            </a:pPr>
            <a:r>
              <a:rPr lang="vi-VN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decembrie 201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– </a:t>
            </a:r>
            <a:r>
              <a:rPr lang="ro-RO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5</a:t>
            </a:r>
            <a:r>
              <a:rPr lang="vi-VN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ianuarie 201</a:t>
            </a:r>
            <a:r>
              <a:rPr lang="ro-RO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vi-VN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o-RO" b="1" dirty="0">
              <a:solidFill>
                <a:schemeClr val="bg2">
                  <a:lumMod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609600" indent="-609600">
              <a:defRPr/>
            </a:pPr>
            <a:r>
              <a:rPr lang="ro-RO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Cursuri</a:t>
            </a:r>
            <a:endParaRPr lang="ro-RO" b="1" dirty="0">
              <a:solidFill>
                <a:schemeClr val="bg2">
                  <a:lumMod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  <a:defRPr/>
            </a:pPr>
            <a:r>
              <a:rPr lang="ro-RO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6 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ianuarie 2014 – </a:t>
            </a:r>
            <a:r>
              <a:rPr lang="ro-RO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31 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ianuarie </a:t>
            </a:r>
            <a:r>
              <a:rPr lang="ro-RO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2014</a:t>
            </a:r>
            <a:endParaRPr lang="ro-RO" b="1" dirty="0">
              <a:solidFill>
                <a:schemeClr val="bg2">
                  <a:lumMod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609600" indent="-609600">
              <a:defRPr/>
            </a:pPr>
            <a:r>
              <a:rPr lang="ro-RO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Vacanța </a:t>
            </a:r>
            <a:r>
              <a:rPr lang="ro-RO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intersemestrială</a:t>
            </a:r>
            <a:endParaRPr lang="ro-RO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  <a:defRPr/>
            </a:pPr>
            <a:r>
              <a:rPr lang="ro-RO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1 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februarie 2014 – </a:t>
            </a:r>
            <a:r>
              <a:rPr lang="ro-RO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9 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februarie </a:t>
            </a:r>
            <a:r>
              <a:rPr lang="ro-RO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2014</a:t>
            </a:r>
            <a:endParaRPr lang="vi-VN" b="1" dirty="0">
              <a:solidFill>
                <a:schemeClr val="bg2">
                  <a:lumMod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45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344816" cy="106613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vi-VN" dirty="0"/>
              <a:t>Direcţii principale de pregătire a cadrelor </a:t>
            </a:r>
            <a:r>
              <a:rPr lang="vi-VN" dirty="0" smtClean="0"/>
              <a:t>didactice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  <a:buClr>
                <a:srgbClr val="FFFF99"/>
              </a:buClr>
              <a:defRPr/>
            </a:pPr>
            <a:endParaRPr lang="ro-RO" sz="2000" b="1" dirty="0" smtClean="0">
              <a:latin typeface="Tahoma" pitchFamily="34" charset="0"/>
              <a:cs typeface="Tahoma" pitchFamily="34" charset="0"/>
            </a:endParaRPr>
          </a:p>
          <a:p>
            <a:pPr lvl="1">
              <a:lnSpc>
                <a:spcPct val="80000"/>
              </a:lnSpc>
              <a:buClr>
                <a:srgbClr val="FFFF99"/>
              </a:buClr>
              <a:defRPr/>
            </a:pPr>
            <a:r>
              <a:rPr lang="ro-RO" sz="2000" b="1" dirty="0" smtClean="0">
                <a:latin typeface="Tahoma" pitchFamily="34" charset="0"/>
                <a:cs typeface="Tahoma" pitchFamily="34" charset="0"/>
              </a:rPr>
              <a:t>Cunoaşterea </a:t>
            </a:r>
            <a:r>
              <a:rPr lang="ro-RO" sz="2000" b="1" dirty="0">
                <a:latin typeface="Tahoma" pitchFamily="34" charset="0"/>
                <a:cs typeface="Tahoma" pitchFamily="34" charset="0"/>
              </a:rPr>
              <a:t>documentelor şcolare –Planurile –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o-RO" sz="2000" b="1" dirty="0">
                <a:latin typeface="Tahoma" pitchFamily="34" charset="0"/>
                <a:cs typeface="Tahoma" pitchFamily="34" charset="0"/>
              </a:rPr>
              <a:t>cadru şi programele şcolare, în vigoare</a:t>
            </a:r>
          </a:p>
          <a:p>
            <a:pPr lvl="1">
              <a:lnSpc>
                <a:spcPct val="80000"/>
              </a:lnSpc>
              <a:buClr>
                <a:srgbClr val="FFFF99"/>
              </a:buClr>
              <a:defRPr/>
            </a:pPr>
            <a:r>
              <a:rPr lang="ro-RO" sz="2000" b="1" dirty="0">
                <a:latin typeface="Tahoma" pitchFamily="34" charset="0"/>
                <a:cs typeface="Tahoma" pitchFamily="34" charset="0"/>
              </a:rPr>
              <a:t>Pregătirea de specialitate şi metodică</a:t>
            </a:r>
          </a:p>
          <a:p>
            <a:pPr lvl="1">
              <a:lnSpc>
                <a:spcPct val="80000"/>
              </a:lnSpc>
              <a:buClr>
                <a:srgbClr val="FFFF99"/>
              </a:buClr>
              <a:defRPr/>
            </a:pPr>
            <a:r>
              <a:rPr lang="en-US" sz="2000" b="1" dirty="0" err="1">
                <a:latin typeface="Tahoma" pitchFamily="34" charset="0"/>
                <a:cs typeface="Tahoma" pitchFamily="34" charset="0"/>
              </a:rPr>
              <a:t>Utilizarea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o-RO" sz="2000" b="1" dirty="0">
                <a:latin typeface="Tahoma" pitchFamily="34" charset="0"/>
                <a:cs typeface="Tahoma" pitchFamily="34" charset="0"/>
              </a:rPr>
              <a:t>manualelor şcolare şi a ghidurilor metodologice pentru disciplinele biologice</a:t>
            </a:r>
          </a:p>
          <a:p>
            <a:pPr lvl="1">
              <a:lnSpc>
                <a:spcPct val="80000"/>
              </a:lnSpc>
              <a:buClr>
                <a:srgbClr val="FFFF99"/>
              </a:buClr>
              <a:defRPr/>
            </a:pPr>
            <a:r>
              <a:rPr lang="en-US" sz="2000" b="1" dirty="0" err="1">
                <a:latin typeface="Tahoma" pitchFamily="34" charset="0"/>
                <a:cs typeface="Tahoma" pitchFamily="34" charset="0"/>
              </a:rPr>
              <a:t>Formarea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cadrelor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didactice</a:t>
            </a:r>
            <a:r>
              <a:rPr lang="ro-RO" sz="2000" b="1" dirty="0">
                <a:latin typeface="Tahoma" pitchFamily="34" charset="0"/>
                <a:cs typeface="Tahoma" pitchFamily="34" charset="0"/>
              </a:rPr>
              <a:t> în vederea abordării interdisciplinare a lecţiilor de ştiinţe</a:t>
            </a:r>
          </a:p>
          <a:p>
            <a:pPr lvl="1">
              <a:lnSpc>
                <a:spcPct val="80000"/>
              </a:lnSpc>
              <a:buClr>
                <a:srgbClr val="FFFF99"/>
              </a:buClr>
              <a:defRPr/>
            </a:pPr>
            <a:r>
              <a:rPr lang="ro-RO" sz="2000" b="1" dirty="0">
                <a:latin typeface="Tahoma" pitchFamily="34" charset="0"/>
                <a:cs typeface="Tahoma" pitchFamily="34" charset="0"/>
              </a:rPr>
              <a:t>Dotarea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o-RO" sz="2000" b="1" dirty="0" smtClean="0">
                <a:latin typeface="Tahoma" pitchFamily="34" charset="0"/>
                <a:cs typeface="Tahoma" pitchFamily="34" charset="0"/>
              </a:rPr>
              <a:t>cabinetelor </a:t>
            </a:r>
            <a:r>
              <a:rPr lang="ro-RO" sz="2000" b="1" dirty="0">
                <a:latin typeface="Tahoma" pitchFamily="34" charset="0"/>
                <a:cs typeface="Tahoma" pitchFamily="34" charset="0"/>
              </a:rPr>
              <a:t>şi utilizarea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o-RO" sz="2000" b="1" dirty="0">
                <a:latin typeface="Tahoma" pitchFamily="34" charset="0"/>
                <a:cs typeface="Tahoma" pitchFamily="34" charset="0"/>
              </a:rPr>
              <a:t>softului educațional, platformei AEL în predare/ învăţare/ evaluare</a:t>
            </a:r>
          </a:p>
          <a:p>
            <a:pPr lvl="1">
              <a:lnSpc>
                <a:spcPct val="80000"/>
              </a:lnSpc>
              <a:buClr>
                <a:srgbClr val="FFFF99"/>
              </a:buClr>
              <a:defRPr/>
            </a:pPr>
            <a:r>
              <a:rPr lang="ro-RO" sz="2000" b="1" dirty="0">
                <a:latin typeface="Tahoma" pitchFamily="34" charset="0"/>
                <a:cs typeface="Tahoma" pitchFamily="34" charset="0"/>
              </a:rPr>
              <a:t>Utilizarea laboratorului de biologie în predare/ învăţare/ evaluare, respectând caracterul </a:t>
            </a:r>
            <a:r>
              <a:rPr lang="ro-RO" sz="2000" b="1" dirty="0" err="1">
                <a:latin typeface="Tahoma" pitchFamily="34" charset="0"/>
                <a:cs typeface="Tahoma" pitchFamily="34" charset="0"/>
              </a:rPr>
              <a:t>practic-</a:t>
            </a:r>
            <a:r>
              <a:rPr lang="ro-RO" sz="2000" b="1" dirty="0">
                <a:latin typeface="Tahoma" pitchFamily="34" charset="0"/>
                <a:cs typeface="Tahoma" pitchFamily="34" charset="0"/>
              </a:rPr>
              <a:t> aplicativ al lecției de biologie.</a:t>
            </a:r>
          </a:p>
          <a:p>
            <a:pPr lvl="1">
              <a:lnSpc>
                <a:spcPct val="80000"/>
              </a:lnSpc>
              <a:buClr>
                <a:srgbClr val="FFFF99"/>
              </a:buClr>
              <a:defRPr/>
            </a:pPr>
            <a:r>
              <a:rPr lang="ro-RO" sz="2000" b="1" dirty="0">
                <a:latin typeface="Tahoma" pitchFamily="34" charset="0"/>
                <a:cs typeface="Tahoma" pitchFamily="34" charset="0"/>
              </a:rPr>
              <a:t>Utilizarea  instrumentelor de evaluare, inclusiv a instrumentelor digitale de </a:t>
            </a:r>
            <a:r>
              <a:rPr lang="ro-RO" sz="2000" b="1" dirty="0" smtClean="0">
                <a:latin typeface="Tahoma" pitchFamily="34" charset="0"/>
                <a:cs typeface="Tahoma" pitchFamily="34" charset="0"/>
              </a:rPr>
              <a:t>evaluare</a:t>
            </a:r>
            <a:endParaRPr lang="en-US" sz="2400" b="1" dirty="0">
              <a:latin typeface="Tahom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915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768752" cy="778098"/>
          </a:xfrm>
          <a:solidFill>
            <a:srgbClr val="0070C0"/>
          </a:solidFill>
        </p:spPr>
        <p:txBody>
          <a:bodyPr>
            <a:normAutofit/>
          </a:bodyPr>
          <a:lstStyle/>
          <a:p>
            <a:pPr lvl="0"/>
            <a:r>
              <a:rPr lang="en-US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P</a:t>
            </a:r>
            <a:r>
              <a:rPr lang="ro-RO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roiectarea</a:t>
            </a:r>
            <a:r>
              <a:rPr lang="ro-RO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o-RO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didactică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marL="273050" lvl="0" indent="-273050" fontAlgn="base">
              <a:spcAft>
                <a:spcPct val="0"/>
              </a:spcAft>
              <a:buClr>
                <a:srgbClr val="FFFF99"/>
              </a:buClr>
              <a:buSzPct val="70000"/>
              <a:buFont typeface="Wingdings" pitchFamily="2" charset="2"/>
              <a:buChar char="Ø"/>
              <a:defRPr/>
            </a:pPr>
            <a:r>
              <a:rPr lang="ro-RO" sz="28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Elaborarea </a:t>
            </a:r>
            <a:r>
              <a:rPr lang="ro-RO" sz="2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planificării calendaristice (modelele de planificare calendaristică postate pe site-ul MEN trebuie personalizate)</a:t>
            </a:r>
          </a:p>
          <a:p>
            <a:pPr marL="273050" lvl="0" indent="-273050" fontAlgn="base">
              <a:spcAft>
                <a:spcPct val="0"/>
              </a:spcAft>
              <a:buClr>
                <a:srgbClr val="FFFF99"/>
              </a:buClr>
              <a:buSzPct val="70000"/>
              <a:buFont typeface="Wingdings" pitchFamily="2" charset="2"/>
              <a:buChar char="Ø"/>
              <a:defRPr/>
            </a:pPr>
            <a:r>
              <a:rPr lang="ro-RO" altLang="zh-CN" sz="2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Proiectarea unităţi</a:t>
            </a:r>
            <a:r>
              <a:rPr lang="en-US" altLang="zh-CN" sz="2800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宋体" charset="-122"/>
                <a:cs typeface="Tahoma" pitchFamily="34" charset="0"/>
              </a:rPr>
              <a:t>ilor</a:t>
            </a:r>
            <a:r>
              <a:rPr lang="ro-RO" altLang="zh-CN" sz="2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de învăţare  </a:t>
            </a:r>
          </a:p>
          <a:p>
            <a:pPr marL="273050" lvl="0" indent="-273050" fontAlgn="base">
              <a:spcAft>
                <a:spcPct val="0"/>
              </a:spcAft>
              <a:buClr>
                <a:srgbClr val="FFFF99"/>
              </a:buClr>
              <a:buSzPct val="70000"/>
              <a:buNone/>
              <a:defRPr/>
            </a:pPr>
            <a:r>
              <a:rPr lang="ro-RO" altLang="zh-CN" sz="2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                           </a:t>
            </a:r>
            <a:r>
              <a:rPr lang="en-US" altLang="zh-CN" sz="2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宋体" charset="-122"/>
                <a:cs typeface="Tahoma" pitchFamily="34" charset="0"/>
              </a:rPr>
              <a:t>+</a:t>
            </a:r>
          </a:p>
          <a:p>
            <a:pPr marL="273050" lvl="0" indent="-273050" fontAlgn="base">
              <a:spcAft>
                <a:spcPct val="0"/>
              </a:spcAft>
              <a:buClr>
                <a:srgbClr val="FFFF99"/>
              </a:buClr>
              <a:buSzPct val="70000"/>
              <a:buFont typeface="Wingdings" pitchFamily="2" charset="2"/>
              <a:buChar char="n"/>
              <a:defRPr/>
            </a:pPr>
            <a:r>
              <a:rPr lang="ro-RO" sz="28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o-RO" sz="2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Schița lecției, pentru cei aflați în primii  ani de activitate -  </a:t>
            </a:r>
            <a:r>
              <a:rPr lang="ro-RO" sz="2800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pâna</a:t>
            </a:r>
            <a:r>
              <a:rPr lang="ro-RO" sz="2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la obținerea gradului definitiv în învățământ</a:t>
            </a:r>
            <a:endParaRPr lang="en-US" sz="28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1230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5616624" cy="850106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 fontScale="90000"/>
          </a:bodyPr>
          <a:lstStyle/>
          <a:p>
            <a:r>
              <a:rPr lang="ro-RO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Portofoliul profesorului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pPr lvl="0" eaLnBrk="0" fontAlgn="base" hangingPunct="0"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defRPr/>
            </a:pPr>
            <a:r>
              <a:rPr lang="ro-RO" sz="20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Documente de proiectare didactică: planificarea anuală și semestrială; proiectarea unităţilor de învățare; proiect de lecție; </a:t>
            </a:r>
            <a:endParaRPr lang="en-US" sz="20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defRPr/>
            </a:pPr>
            <a:r>
              <a:rPr lang="ro-RO" sz="20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Proiectarea pregătirii suplimentare a elevilor capabili de performanţă și a celor care susțin ca probă de bacalaureat disciplina biologie</a:t>
            </a:r>
            <a:endParaRPr lang="en-US" sz="20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defRPr/>
            </a:pPr>
            <a:r>
              <a:rPr lang="ro-RO" sz="20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Proiectarea pregătirii elevilor ce prezintă dificultăţi în învăţare;</a:t>
            </a:r>
            <a:endParaRPr lang="en-US" sz="20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defRPr/>
            </a:pPr>
            <a:r>
              <a:rPr lang="ro-RO" sz="20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Instrumente de lucru şi de evaluare (teste </a:t>
            </a:r>
            <a:r>
              <a:rPr lang="ro-RO" sz="2000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sumative</a:t>
            </a:r>
            <a:r>
              <a:rPr lang="ro-RO" sz="20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, predictive şi altele); rezultatele la examene naţionale; rezultatele evaluării predictive; rezultatele evaluărilor periodice și finale</a:t>
            </a:r>
            <a:r>
              <a:rPr lang="ro-RO" sz="20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;</a:t>
            </a:r>
            <a:endParaRPr lang="en-US" sz="20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936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5976664" cy="922114"/>
          </a:xfrm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r>
              <a:rPr lang="ro-RO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Portofoliul profesorului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pPr lvl="0" eaLnBrk="0" fontAlgn="base" hangingPunct="0"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defRPr/>
            </a:pPr>
            <a:r>
              <a:rPr lang="ro-RO" sz="20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Cursuri opţionale –  programă, suport de curs, materiale auxiliare;</a:t>
            </a:r>
            <a:endParaRPr lang="en-US" sz="20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defRPr/>
            </a:pPr>
            <a:r>
              <a:rPr lang="ro-RO" sz="20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Lista mijloacelor didactice din dotare;</a:t>
            </a:r>
            <a:endParaRPr lang="en-US" sz="20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defRPr/>
            </a:pPr>
            <a:r>
              <a:rPr lang="ro-RO" sz="20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Evidenţa elevilor înscrişi la examenele naţionale - Bacalaureat;</a:t>
            </a:r>
            <a:endParaRPr lang="en-US" sz="20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defRPr/>
            </a:pPr>
            <a:r>
              <a:rPr lang="ro-RO" sz="20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Documente privind calitatea de  expert în educație, mentor, formator local/ judeţean/ naţional; coordonator cerc pedagogic/ metodist/ membru în consiliu consultativ al I.S.J./I.S.M.B.; îndrumător reviste şcolare/membru în colectivul de redacţie  al revistelor de specialitate; evaluator manuale; membru în comisii ştiinţifice;</a:t>
            </a:r>
            <a:endParaRPr lang="en-US" sz="20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defRPr/>
            </a:pPr>
            <a:r>
              <a:rPr lang="ro-RO" sz="20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Calificativul acordat de către C A al unităţii şcolare (copie</a:t>
            </a:r>
            <a:r>
              <a:rPr lang="ro-RO" sz="20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).</a:t>
            </a:r>
            <a:endParaRPr lang="en-US" sz="20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4661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o-RO" sz="24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Recomandări </a:t>
            </a:r>
            <a:r>
              <a:rPr lang="ro-RO" sz="24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in urma </a:t>
            </a:r>
            <a:r>
              <a:rPr lang="ro-RO" sz="24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inspecțiilor </a:t>
            </a:r>
            <a:r>
              <a:rPr lang="ro-RO" sz="24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de specialitate efectuate </a:t>
            </a:r>
            <a:r>
              <a:rPr lang="ro-RO" sz="24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de 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>
            <a:normAutofit fontScale="92500" lnSpcReduction="10000"/>
          </a:bodyPr>
          <a:lstStyle/>
          <a:p>
            <a:pPr lvl="0" eaLnBrk="0" fontAlgn="base" hangingPunct="0">
              <a:spcAft>
                <a:spcPct val="0"/>
              </a:spcAft>
              <a:buClr>
                <a:srgbClr val="FFCC00"/>
              </a:buClr>
              <a:buSzPct val="70000"/>
              <a:buFont typeface="Garamond" pitchFamily="18" charset="0"/>
              <a:buAutoNum type="arabicPeriod"/>
              <a:defRPr/>
            </a:pPr>
            <a:r>
              <a:rPr lang="ro-RO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să se folosească  rubrica observaţii  a planificărilor calendaristice când apar modificări în succesiunea de parcurgere a temelor prevăzute în planificarea materiei sau pentru personalizarea  lor privind tratarea diferenţiată a elevilor</a:t>
            </a:r>
            <a:endParaRPr lang="en-US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FFCC00"/>
              </a:buClr>
              <a:buSzPct val="70000"/>
              <a:buNone/>
              <a:defRPr/>
            </a:pPr>
            <a:r>
              <a:rPr lang="ro-RO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2.   să se respecte modelele de proiectare a unităţilor de învăţare şi a proiectelor didactice prezentate în ghidurile metodologice ale disciplinei, în realizarea propriilor documente. </a:t>
            </a:r>
            <a:endParaRPr lang="en-US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FFCC00"/>
              </a:buClr>
              <a:buSzPct val="70000"/>
              <a:buNone/>
              <a:defRPr/>
            </a:pPr>
            <a:r>
              <a:rPr lang="ro-RO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3.  realizarea portofoliului personal, conform structurii portofoliului cadrului didactic prezentat la consfătuirile cu inspectorii de specialitate 2013  nu numai de cadrele didactice titulare dar şi de cele suplinitoare.</a:t>
            </a:r>
            <a:endParaRPr lang="en-US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FFCC00"/>
              </a:buClr>
              <a:buSzPct val="70000"/>
              <a:buNone/>
              <a:defRPr/>
            </a:pPr>
            <a:r>
              <a:rPr lang="ro-RO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4. cursuri de formare pentru abilitare curriculară, cu accent pe utilizarea </a:t>
            </a:r>
            <a:r>
              <a:rPr lang="ro-RO" sz="2000" i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muncii în echipă</a:t>
            </a:r>
            <a:r>
              <a:rPr lang="ro-RO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ca formă de organizare a activității didactice. </a:t>
            </a:r>
            <a:endParaRPr lang="en-US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FFCC00"/>
              </a:buClr>
              <a:buSzPct val="70000"/>
              <a:buNone/>
              <a:defRPr/>
            </a:pPr>
            <a:r>
              <a:rPr lang="ro-RO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5. organizarea la nivel de catedră a lecțiilor model cu privire la  utilizarea metodelor interactive, a platformei </a:t>
            </a:r>
            <a:r>
              <a:rPr lang="ro-RO" sz="2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AeL</a:t>
            </a:r>
            <a:r>
              <a:rPr lang="ro-RO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și la integrarea elementelor TIC în </a:t>
            </a:r>
            <a:r>
              <a:rPr lang="ro-RO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lecţie</a:t>
            </a:r>
            <a:endParaRPr lang="en-US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4248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>
            <a:normAutofit lnSpcReduction="10000"/>
          </a:bodyPr>
          <a:lstStyle/>
          <a:p>
            <a:pPr lvl="0" eaLnBrk="0" fontAlgn="base" hangingPunct="0">
              <a:spcAft>
                <a:spcPct val="0"/>
              </a:spcAft>
              <a:buClr>
                <a:srgbClr val="FFCC00"/>
              </a:buClr>
              <a:buSzPct val="70000"/>
              <a:buNone/>
              <a:defRPr/>
            </a:pPr>
            <a:r>
              <a:rPr lang="ro-RO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6.  </a:t>
            </a:r>
            <a:r>
              <a:rPr lang="ro-RO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întreţinerea aparaturii din dotarea </a:t>
            </a:r>
            <a:r>
              <a:rPr lang="ro-RO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laboratoarelor </a:t>
            </a:r>
            <a:r>
              <a:rPr lang="ro-RO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în stare de funcţionare      </a:t>
            </a:r>
            <a:endParaRPr lang="en-US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FFCC00"/>
              </a:buClr>
              <a:buSzPct val="70000"/>
              <a:buNone/>
              <a:defRPr/>
            </a:pPr>
            <a:r>
              <a:rPr lang="ro-RO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7. organizarea cu </a:t>
            </a:r>
            <a:r>
              <a:rPr lang="ro-RO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elevii, </a:t>
            </a:r>
            <a:r>
              <a:rPr lang="ro-RO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care manifestă interes deosebit pentru studiul </a:t>
            </a:r>
            <a:r>
              <a:rPr lang="ro-RO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disciplinei, </a:t>
            </a:r>
            <a:r>
              <a:rPr lang="ro-RO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de pregătire suplimentară pentru creşterea rezultatelor la competiţiile naţionale de biologie</a:t>
            </a:r>
            <a:endParaRPr lang="en-US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FFCC00"/>
              </a:buClr>
              <a:buSzPct val="70000"/>
              <a:buNone/>
              <a:defRPr/>
            </a:pPr>
            <a:r>
              <a:rPr lang="ro-RO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8. curs de formare în vederea aprecierii obiective a nivelului atingerii competențelor specifice urmărite la elevi, pe baza evaluării obiectivelor operaţionale ale lecţiei</a:t>
            </a:r>
            <a:endParaRPr lang="en-US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FFCC00"/>
              </a:buClr>
              <a:buSzPct val="70000"/>
              <a:buNone/>
              <a:defRPr/>
            </a:pPr>
            <a:r>
              <a:rPr lang="ro-RO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9. utilizarea la toate orele care permit a  mijloacelor </a:t>
            </a:r>
            <a:r>
              <a:rPr lang="ro-RO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o-RO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de învățământ din dotarea unității de învățământ şi a laboratorului de </a:t>
            </a:r>
            <a:r>
              <a:rPr lang="ro-RO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biologie, fizică sau chimie.</a:t>
            </a:r>
            <a:endParaRPr lang="en-US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FFCC00"/>
              </a:buClr>
              <a:buSzPct val="70000"/>
              <a:buNone/>
              <a:defRPr/>
            </a:pPr>
            <a:r>
              <a:rPr lang="ro-RO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10. formarea la profesori a algoritmilor de autoevaluare a lecțiilor la care sunt asistați </a:t>
            </a:r>
            <a:endParaRPr lang="en-US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FFCC00"/>
              </a:buClr>
              <a:buSzPct val="70000"/>
              <a:buNone/>
              <a:defRPr/>
            </a:pPr>
            <a:r>
              <a:rPr lang="ro-RO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11. completarea si organizarea dosarului catedrei. </a:t>
            </a:r>
            <a:endParaRPr lang="en-US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9412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Priorități</a:t>
            </a:r>
            <a:r>
              <a:rPr lang="en-US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ale </a:t>
            </a:r>
            <a:r>
              <a:rPr lang="en-US" sz="3600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educației</a:t>
            </a:r>
            <a:r>
              <a:rPr lang="en-US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</a:t>
            </a:r>
            <a:r>
              <a:rPr lang="en-US" sz="3600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pentru</a:t>
            </a:r>
            <a:r>
              <a:rPr lang="en-US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</a:t>
            </a:r>
            <a:r>
              <a:rPr lang="en-US" sz="3600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anul</a:t>
            </a:r>
            <a:r>
              <a:rPr lang="en-US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</a:t>
            </a:r>
            <a:r>
              <a:rPr lang="en-US" sz="3600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școlar</a:t>
            </a:r>
            <a:r>
              <a:rPr lang="en-US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</a:t>
            </a:r>
            <a:r>
              <a:rPr lang="ro-RO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/>
            </a:r>
            <a:br>
              <a:rPr lang="ro-RO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</a:br>
            <a:r>
              <a:rPr lang="en-US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201</a:t>
            </a:r>
            <a:r>
              <a:rPr lang="ro-RO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3</a:t>
            </a:r>
            <a:r>
              <a:rPr lang="en-US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-201</a:t>
            </a:r>
            <a:r>
              <a:rPr lang="ro-RO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4</a:t>
            </a:r>
            <a:r>
              <a:rPr lang="en-US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</a:t>
            </a:r>
            <a:r>
              <a:rPr lang="ro-RO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în </a:t>
            </a:r>
            <a:r>
              <a:rPr lang="en-US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</a:t>
            </a:r>
            <a:r>
              <a:rPr lang="en-US" sz="3600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învățământ</a:t>
            </a:r>
            <a:r>
              <a:rPr lang="ro-RO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ul </a:t>
            </a:r>
            <a:r>
              <a:rPr lang="en-US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</a:t>
            </a:r>
            <a:r>
              <a:rPr lang="en-US" sz="3600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preunivers</a:t>
            </a:r>
            <a:r>
              <a:rPr lang="ro-RO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i</a:t>
            </a:r>
            <a:r>
              <a:rPr lang="en-US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1"/>
            <a:ext cx="8229600" cy="3456384"/>
          </a:xfrm>
          <a:solidFill>
            <a:schemeClr val="tx2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2800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propuneri</a:t>
            </a:r>
            <a:r>
              <a:rPr lang="en-US" sz="2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de </a:t>
            </a:r>
            <a:r>
              <a:rPr lang="en-US" sz="2800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activități</a:t>
            </a:r>
            <a:r>
              <a:rPr lang="en-US" sz="2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de </a:t>
            </a:r>
            <a:r>
              <a:rPr lang="en-US" sz="2800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monitorizare</a:t>
            </a:r>
            <a:r>
              <a:rPr lang="en-US" sz="2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</a:t>
            </a:r>
            <a:r>
              <a:rPr lang="en-US" sz="2800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și</a:t>
            </a:r>
            <a:r>
              <a:rPr lang="ro-RO" sz="2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</a:t>
            </a:r>
            <a:r>
              <a:rPr lang="en-US" sz="2800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consiliere</a:t>
            </a:r>
            <a:r>
              <a:rPr lang="en-US" sz="2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,</a:t>
            </a:r>
            <a:r>
              <a:rPr lang="ro-RO" sz="2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</a:t>
            </a:r>
            <a:r>
              <a:rPr lang="en-US" sz="2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la </a:t>
            </a:r>
            <a:r>
              <a:rPr lang="en-US" sz="2800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nivel</a:t>
            </a:r>
            <a:r>
              <a:rPr lang="en-US" sz="2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</a:t>
            </a:r>
            <a:r>
              <a:rPr lang="en-US" sz="2800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județean</a:t>
            </a:r>
            <a:r>
              <a:rPr lang="en-US" sz="2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,</a:t>
            </a:r>
            <a:r>
              <a:rPr lang="ro-RO" sz="2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</a:t>
            </a:r>
            <a:r>
              <a:rPr lang="en-US" sz="2800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în</a:t>
            </a:r>
            <a:r>
              <a:rPr lang="en-US" sz="2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</a:t>
            </a:r>
            <a:r>
              <a:rPr lang="en-US" sz="2800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scopul</a:t>
            </a:r>
            <a:r>
              <a:rPr lang="en-US" sz="2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</a:t>
            </a:r>
            <a:r>
              <a:rPr lang="en-US" sz="2800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îmbunătățirii</a:t>
            </a:r>
            <a:r>
              <a:rPr lang="en-US" sz="2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</a:t>
            </a:r>
            <a:r>
              <a:rPr lang="ro-RO" sz="2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c</a:t>
            </a:r>
            <a:r>
              <a:rPr lang="en-US" sz="2800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alității</a:t>
            </a:r>
            <a:r>
              <a:rPr lang="en-US" sz="2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</a:t>
            </a:r>
            <a:r>
              <a:rPr lang="en-US" sz="2800" b="1" kern="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educației</a:t>
            </a:r>
            <a:endParaRPr lang="ro-RO" sz="28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FFCC00"/>
              </a:buClr>
              <a:buSzPct val="70000"/>
              <a:buNone/>
              <a:defRPr/>
            </a:pPr>
            <a:endParaRPr lang="ro-RO" sz="28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</a:endParaRP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2800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măsuri</a:t>
            </a:r>
            <a:r>
              <a:rPr lang="en-US" sz="2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</a:t>
            </a:r>
            <a:r>
              <a:rPr lang="en-US" sz="2800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privind</a:t>
            </a:r>
            <a:r>
              <a:rPr lang="en-US" sz="2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</a:t>
            </a:r>
            <a:r>
              <a:rPr lang="en-US" sz="2800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asigurarea</a:t>
            </a:r>
            <a:r>
              <a:rPr lang="en-US" sz="2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</a:t>
            </a:r>
            <a:r>
              <a:rPr lang="en-US" sz="2800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calității</a:t>
            </a:r>
            <a:r>
              <a:rPr lang="en-US" sz="2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</a:t>
            </a:r>
            <a:r>
              <a:rPr lang="en-US" sz="2800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procesului</a:t>
            </a:r>
            <a:r>
              <a:rPr lang="en-US" sz="2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</a:t>
            </a:r>
            <a:r>
              <a:rPr lang="en-US" sz="2800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instructiv</a:t>
            </a:r>
            <a:r>
              <a:rPr lang="ro-RO" sz="2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-</a:t>
            </a:r>
            <a:r>
              <a:rPr lang="en-US" sz="2800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educativ</a:t>
            </a:r>
            <a:r>
              <a:rPr lang="en-US" sz="2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la </a:t>
            </a:r>
            <a:r>
              <a:rPr lang="en-US" sz="2800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nivelul</a:t>
            </a:r>
            <a:r>
              <a:rPr lang="en-US" sz="2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</a:t>
            </a:r>
            <a:r>
              <a:rPr lang="en-US" sz="2800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unității</a:t>
            </a:r>
            <a:r>
              <a:rPr lang="en-US" sz="2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de </a:t>
            </a:r>
            <a:r>
              <a:rPr lang="en-US" sz="2800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învățământ</a:t>
            </a:r>
            <a:r>
              <a:rPr lang="en-US" sz="2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cu accent </a:t>
            </a:r>
            <a:r>
              <a:rPr lang="en-US" sz="2800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pe</a:t>
            </a:r>
            <a:r>
              <a:rPr lang="en-US" sz="2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</a:t>
            </a:r>
            <a:r>
              <a:rPr lang="en-US" sz="2800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aspectele</a:t>
            </a:r>
            <a:r>
              <a:rPr lang="en-US" sz="2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</a:t>
            </a:r>
            <a:r>
              <a:rPr lang="en-US" sz="2800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vizând</a:t>
            </a:r>
            <a:r>
              <a:rPr lang="en-US" sz="2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</a:t>
            </a:r>
            <a:r>
              <a:rPr lang="en-US" sz="2800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reducerea</a:t>
            </a:r>
            <a:r>
              <a:rPr lang="en-US" sz="2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</a:t>
            </a:r>
            <a:r>
              <a:rPr lang="en-US" sz="2800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absenteismului</a:t>
            </a:r>
            <a:r>
              <a:rPr lang="en-US" sz="2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, </a:t>
            </a:r>
            <a:r>
              <a:rPr lang="en-US" sz="2800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evaluarea</a:t>
            </a:r>
            <a:r>
              <a:rPr lang="en-US" sz="2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</a:t>
            </a:r>
            <a:r>
              <a:rPr lang="en-US" sz="2800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continuă</a:t>
            </a:r>
            <a:r>
              <a:rPr lang="en-US" sz="2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a </a:t>
            </a:r>
            <a:r>
              <a:rPr lang="en-US" sz="2800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elevilor</a:t>
            </a:r>
            <a:r>
              <a:rPr lang="en-US" sz="2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</a:t>
            </a:r>
            <a:r>
              <a:rPr lang="en-US" sz="2800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și</a:t>
            </a:r>
            <a:r>
              <a:rPr lang="en-US" sz="2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</a:t>
            </a:r>
            <a:r>
              <a:rPr lang="en-US" sz="2800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planificarea</a:t>
            </a:r>
            <a:r>
              <a:rPr lang="en-US" sz="2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</a:t>
            </a:r>
            <a:r>
              <a:rPr lang="en-US" sz="2800" b="1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activității</a:t>
            </a:r>
            <a:r>
              <a:rPr lang="en-US" sz="2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de </a:t>
            </a:r>
            <a:r>
              <a:rPr lang="en-US" sz="2800" b="1" kern="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predare-învățare-evaluare</a:t>
            </a:r>
            <a:endParaRPr lang="ro-RO" sz="28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8067885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6624736" cy="70609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o-RO" dirty="0" smtClean="0"/>
              <a:t>Proiecte, evenimente, oferte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ro-RO" dirty="0" smtClean="0"/>
              <a:t>Ziua porților deschise – UBB Cluj – 26 octombrie</a:t>
            </a:r>
          </a:p>
          <a:p>
            <a:r>
              <a:rPr lang="ro-RO" dirty="0" smtClean="0"/>
              <a:t>Concursul ”Noi și chimia”</a:t>
            </a:r>
            <a:endParaRPr lang="en-US" dirty="0" smtClean="0"/>
          </a:p>
          <a:p>
            <a:r>
              <a:rPr lang="en-US" dirty="0" smtClean="0"/>
              <a:t>Concurs de </a:t>
            </a:r>
            <a:r>
              <a:rPr lang="en-US" dirty="0" err="1" smtClean="0"/>
              <a:t>fizic</a:t>
            </a:r>
            <a:r>
              <a:rPr lang="ro-RO" dirty="0" smtClean="0"/>
              <a:t>ă interjudețean ”</a:t>
            </a:r>
            <a:r>
              <a:rPr lang="ro-RO" dirty="0" err="1" smtClean="0"/>
              <a:t>Profizica</a:t>
            </a:r>
            <a:r>
              <a:rPr lang="ro-RO" dirty="0" smtClean="0"/>
              <a:t>”, Vaslui – 16 noiembrie 2013</a:t>
            </a:r>
          </a:p>
          <a:p>
            <a:r>
              <a:rPr lang="ro-RO" dirty="0" smtClean="0"/>
              <a:t>Muzeul cinegetic din Sf. Gheorghe</a:t>
            </a:r>
          </a:p>
          <a:p>
            <a:r>
              <a:rPr lang="ro-RO" dirty="0" smtClean="0"/>
              <a:t>Proiectul Reforma predării fizicii (Ghid)</a:t>
            </a:r>
          </a:p>
          <a:p>
            <a:r>
              <a:rPr lang="ro-RO" dirty="0" smtClean="0"/>
              <a:t>Evaluarea elevilor II-IV-VI (octombrie-modele de subiecte)</a:t>
            </a:r>
          </a:p>
          <a:p>
            <a:r>
              <a:rPr lang="ro-RO" dirty="0" smtClean="0"/>
              <a:t>Manuale digitale</a:t>
            </a:r>
            <a:r>
              <a:rPr lang="en-US" dirty="0" smtClean="0"/>
              <a:t> (www.lectiaverde.ro)</a:t>
            </a:r>
            <a:endParaRPr lang="ro-RO" dirty="0" smtClean="0"/>
          </a:p>
          <a:p>
            <a:r>
              <a:rPr lang="ro-RO" dirty="0" smtClean="0"/>
              <a:t>Inspecții de specialitate și generale MEN – oct.</a:t>
            </a:r>
          </a:p>
          <a:p>
            <a:r>
              <a:rPr lang="ro-RO" dirty="0" err="1" smtClean="0"/>
              <a:t>Bioplanet</a:t>
            </a:r>
            <a:endParaRPr lang="ro-RO" dirty="0" smtClean="0"/>
          </a:p>
          <a:p>
            <a:r>
              <a:rPr lang="ro-RO" dirty="0" smtClean="0"/>
              <a:t>DPH</a:t>
            </a:r>
          </a:p>
          <a:p>
            <a:r>
              <a:rPr lang="vi-VN" dirty="0" smtClean="0"/>
              <a:t>Programul </a:t>
            </a:r>
            <a:r>
              <a:rPr lang="vi-VN" dirty="0"/>
              <a:t>de formare </a:t>
            </a:r>
            <a:r>
              <a:rPr lang="vi-VN" dirty="0" smtClean="0"/>
              <a:t>„</a:t>
            </a:r>
            <a:r>
              <a:rPr lang="vi-VN" dirty="0"/>
              <a:t>Abilitarea personalului din sistemul de învăţământ pentru valorificarea diagnozelor TIMSS şi PIRLS” </a:t>
            </a:r>
            <a:r>
              <a:rPr lang="vi-VN" dirty="0" smtClean="0"/>
              <a:t>- </a:t>
            </a:r>
            <a:r>
              <a:rPr lang="vi-VN" dirty="0"/>
              <a:t>în luna octombrie 2013 - </a:t>
            </a:r>
            <a:r>
              <a:rPr lang="it-IT" dirty="0"/>
              <a:t>Romania este pe ultimul loc in UE la PIRLS si PISA</a:t>
            </a:r>
            <a:r>
              <a:rPr lang="it-IT" dirty="0" smtClean="0"/>
              <a:t>.</a:t>
            </a:r>
            <a:endParaRPr lang="ro-RO" dirty="0" smtClean="0"/>
          </a:p>
          <a:p>
            <a:endParaRPr lang="ro-RO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4416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35292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2619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806489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257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Semestrul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al II-lea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vi-VN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Cursuri </a:t>
            </a:r>
            <a:endParaRPr lang="ro-RO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  <a:defRPr/>
            </a:pPr>
            <a:r>
              <a:rPr lang="vi-VN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0 februarie 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201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– </a:t>
            </a:r>
            <a:r>
              <a:rPr lang="ro-RO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11</a:t>
            </a:r>
            <a:r>
              <a:rPr lang="vi-VN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aprilie 201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4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vi-VN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Vacanţa de </a:t>
            </a:r>
            <a:r>
              <a:rPr lang="vi-VN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primăvară</a:t>
            </a:r>
            <a:endParaRPr lang="ro-RO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  <a:defRPr/>
            </a:pPr>
            <a:r>
              <a:rPr lang="ro-RO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12</a:t>
            </a:r>
            <a:r>
              <a:rPr lang="vi-VN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aprilie 201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vi-VN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– 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22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aprilie 201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vi-VN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Cursuri </a:t>
            </a:r>
            <a:endParaRPr lang="ro-RO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  <a:defRPr/>
            </a:pPr>
            <a:r>
              <a:rPr lang="ro-RO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23</a:t>
            </a:r>
            <a:r>
              <a:rPr lang="vi-VN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aprilie 201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– </a:t>
            </a:r>
            <a:r>
              <a:rPr lang="vi-VN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0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iunie 201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4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vi-VN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V</a:t>
            </a:r>
            <a:r>
              <a:rPr lang="vi-VN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acanţa de </a:t>
            </a:r>
            <a:r>
              <a:rPr lang="vi-VN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vară</a:t>
            </a:r>
            <a:endParaRPr lang="ro-RO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  <a:defRPr/>
            </a:pPr>
            <a:r>
              <a:rPr lang="vi-VN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iunie 201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– </a:t>
            </a:r>
            <a:r>
              <a:rPr lang="ro-RO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14</a:t>
            </a:r>
            <a:r>
              <a:rPr lang="vi-VN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septembrie 201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4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o-RO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Săptămâna 7 – 11 aprilie 2014 </a:t>
            </a:r>
            <a:r>
              <a:rPr lang="ro-RO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programului  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ro-RO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Școala altfel: </a:t>
            </a:r>
            <a:r>
              <a:rPr lang="ro-RO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Să </a:t>
            </a:r>
            <a:r>
              <a:rPr lang="ro-RO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știi mai multe, </a:t>
            </a:r>
            <a:r>
              <a:rPr lang="ro-RO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să </a:t>
            </a:r>
            <a:r>
              <a:rPr lang="ro-RO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fii mai bun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”</a:t>
            </a:r>
            <a:endParaRPr lang="ro-RO" b="1" dirty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9306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34481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2521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34481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7690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864" y="274638"/>
            <a:ext cx="2232248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o-RO" dirty="0" smtClean="0"/>
              <a:t>Oferte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 dirty="0"/>
              <a:t>Universitatea Politehnica </a:t>
            </a:r>
            <a:r>
              <a:rPr lang="ro-RO" b="1" dirty="0" err="1" smtClean="0"/>
              <a:t>Bucuresti</a:t>
            </a:r>
            <a:r>
              <a:rPr lang="ro-RO" dirty="0" smtClean="0"/>
              <a:t>, </a:t>
            </a:r>
            <a:r>
              <a:rPr lang="ro-RO" b="1" dirty="0" smtClean="0"/>
              <a:t>Facultatea </a:t>
            </a:r>
            <a:r>
              <a:rPr lang="ro-RO" b="1" dirty="0"/>
              <a:t>de Chimie Aplicata si </a:t>
            </a:r>
            <a:r>
              <a:rPr lang="ro-RO" b="1" dirty="0" err="1"/>
              <a:t>Stiinta</a:t>
            </a:r>
            <a:r>
              <a:rPr lang="ro-RO" b="1" dirty="0"/>
              <a:t> </a:t>
            </a:r>
            <a:r>
              <a:rPr lang="ro-RO" b="1" dirty="0" smtClean="0"/>
              <a:t>Materialelor</a:t>
            </a:r>
            <a:r>
              <a:rPr lang="ro-RO" dirty="0"/>
              <a:t> </a:t>
            </a:r>
            <a:r>
              <a:rPr lang="ro-RO" dirty="0" smtClean="0"/>
              <a:t>- </a:t>
            </a:r>
            <a:r>
              <a:rPr lang="ro-RO" b="1" i="1" dirty="0" smtClean="0"/>
              <a:t>Master </a:t>
            </a:r>
            <a:r>
              <a:rPr lang="ro-RO" b="1" i="1" dirty="0"/>
              <a:t>aprofundare</a:t>
            </a:r>
            <a:r>
              <a:rPr lang="ro-RO" i="1" dirty="0"/>
              <a:t> – Ciclul </a:t>
            </a:r>
            <a:r>
              <a:rPr lang="ro-RO" i="1" dirty="0" err="1"/>
              <a:t>II-Bologna</a:t>
            </a:r>
            <a:r>
              <a:rPr lang="ro-RO" b="1" i="1" dirty="0"/>
              <a:t> </a:t>
            </a:r>
            <a:r>
              <a:rPr lang="ro-RO" dirty="0"/>
              <a:t> </a:t>
            </a:r>
            <a:r>
              <a:rPr lang="ro-RO" dirty="0" smtClean="0"/>
              <a:t>- </a:t>
            </a:r>
            <a:r>
              <a:rPr lang="ro-RO" b="1" dirty="0" smtClean="0"/>
              <a:t>Ştiinţe </a:t>
            </a:r>
            <a:r>
              <a:rPr lang="ro-RO" b="1" dirty="0"/>
              <a:t>chimice în educaţie continuă </a:t>
            </a:r>
            <a:r>
              <a:rPr lang="ro-RO" b="1" dirty="0" err="1" smtClean="0"/>
              <a:t>SciEd</a:t>
            </a:r>
            <a:endParaRPr lang="ro-RO" b="1" dirty="0" smtClean="0"/>
          </a:p>
          <a:p>
            <a:r>
              <a:rPr lang="ro-RO" dirty="0" smtClean="0"/>
              <a:t>Master interdisciplinar – Abordarea integrată a științelor naturii – București (Fac. </a:t>
            </a:r>
            <a:r>
              <a:rPr lang="ro-RO" dirty="0"/>
              <a:t>d</a:t>
            </a:r>
            <a:r>
              <a:rPr lang="ro-RO" dirty="0" smtClean="0"/>
              <a:t>e chimie)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3045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128792" cy="514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795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o-RO" b="1" dirty="0" smtClean="0"/>
              <a:t>TEZE SEMESTRIALE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609600" indent="-609600" algn="just">
              <a:buFont typeface="Wingdings" pitchFamily="2" charset="2"/>
              <a:buChar char="Ø"/>
              <a:defRPr/>
            </a:pPr>
            <a:r>
              <a:rPr lang="vi-VN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Tezele din semestrul I al anului şcolar 201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-201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se susţin, de regulă, până la data de 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20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dec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embrie 201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. 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609600" indent="-609600" algn="just">
              <a:buFont typeface="Wingdings" pitchFamily="2" charset="2"/>
              <a:buChar char="Ø"/>
              <a:defRPr/>
            </a:pPr>
            <a:r>
              <a:rPr lang="vi-VN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Tezele 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din semestrul al II-lea al anului şcolar 201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-201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se susţin, de regulă, până la data de 2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mai 201</a:t>
            </a:r>
            <a:r>
              <a:rPr lang="ro-RO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. 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751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264696" cy="77809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o-RO" dirty="0" smtClean="0">
                <a:solidFill>
                  <a:schemeClr val="hlink"/>
                </a:solidFill>
                <a:latin typeface="Tahoma" pitchFamily="34" charset="0"/>
              </a:rPr>
              <a:t/>
            </a:r>
            <a:br>
              <a:rPr lang="ro-RO" dirty="0" smtClean="0">
                <a:solidFill>
                  <a:schemeClr val="hlink"/>
                </a:solidFill>
                <a:latin typeface="Tahoma" pitchFamily="34" charset="0"/>
              </a:rPr>
            </a:br>
            <a:r>
              <a:rPr lang="ro-RO" dirty="0">
                <a:solidFill>
                  <a:schemeClr val="hlink"/>
                </a:solidFill>
                <a:latin typeface="Tahoma" pitchFamily="34" charset="0"/>
              </a:rPr>
              <a:t/>
            </a:r>
            <a:br>
              <a:rPr lang="ro-RO" dirty="0">
                <a:solidFill>
                  <a:schemeClr val="hlink"/>
                </a:solidFill>
                <a:latin typeface="Tahoma" pitchFamily="34" charset="0"/>
              </a:rPr>
            </a:br>
            <a:r>
              <a:rPr lang="ro-RO" b="1" dirty="0" smtClean="0">
                <a:solidFill>
                  <a:schemeClr val="hlink"/>
                </a:solidFill>
                <a:latin typeface="Tahoma" pitchFamily="34" charset="0"/>
              </a:rPr>
              <a:t>Planuri–cadru valabile </a:t>
            </a:r>
            <a:r>
              <a:rPr lang="ro-RO" sz="3600" b="1" dirty="0">
                <a:solidFill>
                  <a:schemeClr val="hlink"/>
                </a:solidFill>
                <a:latin typeface="Tahoma" pitchFamily="34" charset="0"/>
              </a:rPr>
              <a:t/>
            </a:r>
            <a:br>
              <a:rPr lang="ro-RO" sz="3600" b="1" dirty="0">
                <a:solidFill>
                  <a:schemeClr val="hlink"/>
                </a:solidFill>
                <a:latin typeface="Tahoma" pitchFamily="34" charset="0"/>
              </a:rPr>
            </a:br>
            <a:r>
              <a:rPr lang="ro-RO" sz="3600" b="1" dirty="0">
                <a:solidFill>
                  <a:schemeClr val="hlink"/>
                </a:solidFill>
                <a:latin typeface="Tahoma" pitchFamily="34" charset="0"/>
              </a:rPr>
              <a:t/>
            </a:r>
            <a:br>
              <a:rPr lang="ro-RO" sz="3600" b="1" dirty="0">
                <a:solidFill>
                  <a:schemeClr val="hlink"/>
                </a:solidFill>
                <a:latin typeface="Tahoma" pitchFamily="34" charset="0"/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82453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Clr>
                <a:srgbClr val="FFFF99"/>
              </a:buClr>
              <a:buFont typeface="Wingdings" pitchFamily="2" charset="2"/>
              <a:buChar char="Ø"/>
              <a:defRPr/>
            </a:pPr>
            <a:endParaRPr lang="ro-RO" sz="2600" b="1" dirty="0" smtClean="0">
              <a:solidFill>
                <a:schemeClr val="bg2">
                  <a:lumMod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buClr>
                <a:srgbClr val="FFFF99"/>
              </a:buClr>
              <a:buFont typeface="Wingdings" pitchFamily="2" charset="2"/>
              <a:buChar char="Ø"/>
              <a:defRPr/>
            </a:pPr>
            <a:r>
              <a:rPr lang="ro-RO" sz="26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pentru </a:t>
            </a:r>
            <a:r>
              <a:rPr lang="ro-RO" sz="2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clasele </a:t>
            </a:r>
            <a:r>
              <a:rPr lang="en-US" sz="2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o-RO" sz="2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V</a:t>
            </a:r>
            <a:r>
              <a:rPr lang="en-US" sz="2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-VIII</a:t>
            </a:r>
            <a:r>
              <a:rPr lang="ro-RO" sz="2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, planuri-cadru aprobat</a:t>
            </a:r>
            <a:r>
              <a:rPr lang="en-US" sz="2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e</a:t>
            </a:r>
            <a:r>
              <a:rPr lang="ro-RO" sz="2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prin O.M. Nr. </a:t>
            </a:r>
            <a:r>
              <a:rPr lang="en-US" sz="2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3638</a:t>
            </a:r>
            <a:r>
              <a:rPr lang="ro-RO" sz="2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sz="2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11</a:t>
            </a:r>
            <a:r>
              <a:rPr lang="ro-RO" sz="2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en-US" sz="2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04</a:t>
            </a:r>
            <a:r>
              <a:rPr lang="ro-RO" sz="2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.200</a:t>
            </a:r>
            <a:r>
              <a:rPr lang="en-US" sz="26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1</a:t>
            </a:r>
            <a:endParaRPr lang="ro-RO" sz="2600" b="1" dirty="0" smtClean="0">
              <a:solidFill>
                <a:schemeClr val="bg2">
                  <a:lumMod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lnSpc>
                <a:spcPct val="80000"/>
              </a:lnSpc>
              <a:buClr>
                <a:srgbClr val="FFFF99"/>
              </a:buClr>
              <a:buNone/>
              <a:defRPr/>
            </a:pPr>
            <a:endParaRPr lang="ro-RO" sz="2600" b="1" dirty="0">
              <a:solidFill>
                <a:schemeClr val="bg2">
                  <a:lumMod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buClr>
                <a:srgbClr val="FFFF99"/>
              </a:buClr>
              <a:buFont typeface="Wingdings" pitchFamily="2" charset="2"/>
              <a:buChar char="Ø"/>
              <a:defRPr/>
            </a:pPr>
            <a:r>
              <a:rPr lang="ro-RO" sz="26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pentru </a:t>
            </a:r>
            <a:r>
              <a:rPr lang="ro-RO" sz="2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clasele IX-XII, </a:t>
            </a:r>
            <a:r>
              <a:rPr lang="ro-RO" sz="2600" b="1" u="sng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filierele teoretică şi vocaţională cursuri</a:t>
            </a:r>
            <a:r>
              <a:rPr lang="en-US" sz="2600" b="1" u="sng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de </a:t>
            </a:r>
            <a:r>
              <a:rPr lang="en-US" sz="2600" b="1" u="sng" dirty="0" err="1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zi</a:t>
            </a:r>
            <a:r>
              <a:rPr lang="ro-RO" sz="2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, planuri-cadru aprobat</a:t>
            </a:r>
            <a:r>
              <a:rPr lang="en-US" sz="2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e</a:t>
            </a:r>
            <a:r>
              <a:rPr lang="ro-RO" sz="2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prin O.</a:t>
            </a:r>
            <a:r>
              <a:rPr lang="en-US" sz="2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M</a:t>
            </a:r>
            <a:r>
              <a:rPr lang="ro-RO" sz="2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. Nr. </a:t>
            </a:r>
            <a:r>
              <a:rPr lang="ro-RO" sz="26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3410/16.03.2009</a:t>
            </a:r>
          </a:p>
          <a:p>
            <a:pPr marL="0" indent="0">
              <a:lnSpc>
                <a:spcPct val="80000"/>
              </a:lnSpc>
              <a:buClr>
                <a:srgbClr val="FFFF99"/>
              </a:buClr>
              <a:buNone/>
              <a:defRPr/>
            </a:pPr>
            <a:endParaRPr lang="ro-RO" sz="2600" b="1" dirty="0">
              <a:solidFill>
                <a:schemeClr val="bg2">
                  <a:lumMod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buClr>
                <a:srgbClr val="FFFF99"/>
              </a:buClr>
              <a:buFont typeface="Wingdings" pitchFamily="2" charset="2"/>
              <a:buChar char="Ø"/>
              <a:defRPr/>
            </a:pPr>
            <a:r>
              <a:rPr lang="ro-RO" sz="26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pentru </a:t>
            </a:r>
            <a:r>
              <a:rPr lang="ro-RO" sz="2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învățământul liceal seral, </a:t>
            </a:r>
            <a:r>
              <a:rPr lang="ro-RO" sz="2600" b="1" u="sng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filiera teoretică</a:t>
            </a:r>
            <a:r>
              <a:rPr lang="ro-RO" sz="2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, planuri-cadru aprobat</a:t>
            </a:r>
            <a:r>
              <a:rPr lang="en-US" sz="2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e</a:t>
            </a:r>
            <a:r>
              <a:rPr lang="ro-RO" sz="2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prin OM Nr. 4051/24.</a:t>
            </a:r>
            <a:r>
              <a:rPr lang="en-US" sz="2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0</a:t>
            </a:r>
            <a:r>
              <a:rPr lang="ro-RO" sz="26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5.2006</a:t>
            </a:r>
          </a:p>
          <a:p>
            <a:pPr marL="0" indent="0">
              <a:lnSpc>
                <a:spcPct val="80000"/>
              </a:lnSpc>
              <a:buClr>
                <a:srgbClr val="FFFF99"/>
              </a:buClr>
              <a:buNone/>
              <a:defRPr/>
            </a:pPr>
            <a:endParaRPr lang="ro-RO" sz="2600" b="1" dirty="0">
              <a:solidFill>
                <a:schemeClr val="bg2">
                  <a:lumMod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buClr>
                <a:srgbClr val="FFFF99"/>
              </a:buClr>
              <a:buFont typeface="Wingdings" pitchFamily="2" charset="2"/>
              <a:buChar char="Ø"/>
              <a:defRPr/>
            </a:pPr>
            <a:r>
              <a:rPr lang="vi-VN" sz="26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pentru </a:t>
            </a:r>
            <a:r>
              <a:rPr lang="vi-VN" sz="2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clasele a XI-a </a:t>
            </a:r>
            <a:r>
              <a:rPr lang="ro-RO" sz="2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vi-VN" sz="2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a XII-a şi</a:t>
            </a:r>
            <a:r>
              <a:rPr lang="ro-RO" sz="2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t-IT" sz="2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a XII-a / a XIII-a, ciclul superior al liceului, </a:t>
            </a:r>
            <a:r>
              <a:rPr lang="it-IT" sz="2600" b="1" u="sng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filiera tehnologică,</a:t>
            </a:r>
            <a:r>
              <a:rPr lang="ro-RO" sz="2600" b="1" u="sng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2600" b="1" u="sng" dirty="0" err="1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cursuri</a:t>
            </a:r>
            <a:r>
              <a:rPr lang="fr-FR" sz="2600" b="1" u="sng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de </a:t>
            </a:r>
            <a:r>
              <a:rPr lang="fr-FR" sz="2600" b="1" u="sng" dirty="0" err="1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zi</a:t>
            </a:r>
            <a:r>
              <a:rPr lang="fr-FR" sz="2600" b="1" u="sng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2600" b="1" u="sng" dirty="0" err="1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şi</a:t>
            </a:r>
            <a:r>
              <a:rPr lang="fr-FR" sz="2600" b="1" u="sng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2600" b="1" u="sng" dirty="0" err="1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seral</a:t>
            </a:r>
            <a:r>
              <a:rPr lang="ro-RO" sz="2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, p</a:t>
            </a:r>
            <a:r>
              <a:rPr lang="vi-VN" sz="2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lanuri-cadru</a:t>
            </a:r>
            <a:r>
              <a:rPr lang="ro-RO" sz="2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aprobat</a:t>
            </a:r>
            <a:r>
              <a:rPr lang="en-US" sz="2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e</a:t>
            </a:r>
            <a:r>
              <a:rPr lang="ro-RO" sz="2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prin O</a:t>
            </a:r>
            <a:r>
              <a:rPr lang="en-US" sz="2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M</a:t>
            </a:r>
            <a:r>
              <a:rPr lang="ro-RO" sz="2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Nr. </a:t>
            </a:r>
            <a:r>
              <a:rPr lang="en-US" sz="2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ro-RO" sz="2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412/16.</a:t>
            </a:r>
            <a:r>
              <a:rPr lang="en-US" sz="2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0</a:t>
            </a:r>
            <a:r>
              <a:rPr lang="ro-RO" sz="26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3.2009</a:t>
            </a:r>
            <a:endParaRPr lang="en-US" sz="2600" b="1" dirty="0">
              <a:solidFill>
                <a:schemeClr val="bg2">
                  <a:lumMod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604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6840760" cy="77809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o-RO" b="1" dirty="0" smtClean="0">
                <a:solidFill>
                  <a:schemeClr val="hlink"/>
                </a:solidFill>
                <a:latin typeface="Tahoma" pitchFamily="34" charset="0"/>
              </a:rPr>
              <a:t/>
            </a:r>
            <a:br>
              <a:rPr lang="ro-RO" b="1" dirty="0" smtClean="0">
                <a:solidFill>
                  <a:schemeClr val="hlink"/>
                </a:solidFill>
                <a:latin typeface="Tahoma" pitchFamily="34" charset="0"/>
              </a:rPr>
            </a:br>
            <a:r>
              <a:rPr lang="ro-RO" b="1" dirty="0" smtClean="0">
                <a:solidFill>
                  <a:schemeClr val="hlink"/>
                </a:solidFill>
                <a:latin typeface="Tahoma" pitchFamily="34" charset="0"/>
              </a:rPr>
              <a:t/>
            </a:r>
            <a:br>
              <a:rPr lang="ro-RO" b="1" dirty="0" smtClean="0">
                <a:solidFill>
                  <a:schemeClr val="hlink"/>
                </a:solidFill>
                <a:latin typeface="Tahoma" pitchFamily="34" charset="0"/>
              </a:rPr>
            </a:br>
            <a:r>
              <a:rPr lang="ro-RO" b="1" dirty="0" smtClean="0">
                <a:solidFill>
                  <a:schemeClr val="hlink"/>
                </a:solidFill>
                <a:latin typeface="Tahoma" pitchFamily="34" charset="0"/>
              </a:rPr>
              <a:t>Planuri–cadru </a:t>
            </a:r>
            <a:r>
              <a:rPr lang="ro-RO" b="1" dirty="0">
                <a:solidFill>
                  <a:schemeClr val="hlink"/>
                </a:solidFill>
                <a:latin typeface="Tahoma" pitchFamily="34" charset="0"/>
              </a:rPr>
              <a:t>valabile </a:t>
            </a:r>
            <a:r>
              <a:rPr lang="ro-RO" sz="3600" b="1" dirty="0">
                <a:solidFill>
                  <a:schemeClr val="hlink"/>
                </a:solidFill>
                <a:latin typeface="Tahoma" pitchFamily="34" charset="0"/>
              </a:rPr>
              <a:t/>
            </a:r>
            <a:br>
              <a:rPr lang="ro-RO" sz="3600" b="1" dirty="0">
                <a:solidFill>
                  <a:schemeClr val="hlink"/>
                </a:solidFill>
                <a:latin typeface="Tahoma" pitchFamily="34" charset="0"/>
              </a:rPr>
            </a:br>
            <a:r>
              <a:rPr lang="ro-RO" sz="3600" b="1" dirty="0">
                <a:solidFill>
                  <a:schemeClr val="hlink"/>
                </a:solidFill>
                <a:latin typeface="Tahoma" pitchFamily="34" charset="0"/>
              </a:rPr>
              <a:t/>
            </a:r>
            <a:br>
              <a:rPr lang="ro-RO" sz="3600" b="1" dirty="0">
                <a:solidFill>
                  <a:schemeClr val="hlink"/>
                </a:solidFill>
                <a:latin typeface="Tahoma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rgbClr val="FFFF99"/>
              </a:buClr>
              <a:buFont typeface="Wingdings" pitchFamily="2" charset="2"/>
              <a:buChar char="Ø"/>
              <a:defRPr/>
            </a:pPr>
            <a:endParaRPr lang="ro-RO" b="1" dirty="0" smtClean="0">
              <a:solidFill>
                <a:schemeClr val="bg2">
                  <a:lumMod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buClr>
                <a:srgbClr val="FFFF99"/>
              </a:buClr>
              <a:buFont typeface="Wingdings" pitchFamily="2" charset="2"/>
              <a:buChar char="Ø"/>
              <a:defRPr/>
            </a:pPr>
            <a:r>
              <a:rPr lang="ro-RO" sz="26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pentru </a:t>
            </a:r>
            <a:r>
              <a:rPr lang="ro-RO" sz="2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clasa a IX-a, ciclul inferior al liceului, </a:t>
            </a:r>
            <a:r>
              <a:rPr lang="ro-RO" sz="2600" b="1" u="sng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filiera tehnologică, învăţământ de zi şi învăţământ seral</a:t>
            </a:r>
            <a:r>
              <a:rPr lang="ro-RO" sz="2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, planuri-cadru aprobat</a:t>
            </a:r>
            <a:r>
              <a:rPr lang="en-US" sz="2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e</a:t>
            </a:r>
            <a:r>
              <a:rPr lang="ro-RO" sz="2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prin O.</a:t>
            </a:r>
            <a:r>
              <a:rPr lang="en-US" sz="2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M</a:t>
            </a:r>
            <a:r>
              <a:rPr lang="ro-RO" sz="2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. Nr. 3411/16.03.2009</a:t>
            </a:r>
          </a:p>
          <a:p>
            <a:pPr>
              <a:lnSpc>
                <a:spcPct val="80000"/>
              </a:lnSpc>
              <a:buClr>
                <a:srgbClr val="FFFF99"/>
              </a:buClr>
              <a:buFont typeface="Wingdings" pitchFamily="2" charset="2"/>
              <a:buChar char="Ø"/>
              <a:defRPr/>
            </a:pPr>
            <a:r>
              <a:rPr lang="ro-RO" sz="26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pentru </a:t>
            </a:r>
            <a:r>
              <a:rPr lang="ro-RO" sz="2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clasa a X-a, ciclul inferior al liceului, </a:t>
            </a:r>
            <a:r>
              <a:rPr lang="ro-RO" sz="2600" b="1" u="sng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filiera tehnologică, învăţământ de zi şi învăţământ seral</a:t>
            </a:r>
            <a:r>
              <a:rPr lang="ro-RO" sz="2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, planuri-cadru aprobat</a:t>
            </a:r>
            <a:r>
              <a:rPr lang="en-US" sz="2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e</a:t>
            </a:r>
            <a:r>
              <a:rPr lang="ro-RO" sz="2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prin O.</a:t>
            </a:r>
            <a:r>
              <a:rPr lang="en-US" sz="2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M</a:t>
            </a:r>
            <a:r>
              <a:rPr lang="ro-RO" sz="2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.Nr. 3081/27.01.2010</a:t>
            </a:r>
          </a:p>
          <a:p>
            <a:pPr>
              <a:lnSpc>
                <a:spcPct val="80000"/>
              </a:lnSpc>
              <a:buClr>
                <a:srgbClr val="FFFF99"/>
              </a:buClr>
              <a:buFont typeface="Wingdings" pitchFamily="2" charset="2"/>
              <a:buChar char="Ø"/>
              <a:defRPr/>
            </a:pPr>
            <a:r>
              <a:rPr lang="ro-RO" sz="26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pentru </a:t>
            </a:r>
            <a:r>
              <a:rPr lang="ro-RO" sz="2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clasele a IX-a - a XII-a, </a:t>
            </a:r>
            <a:r>
              <a:rPr lang="ro-RO" sz="2600" b="1" u="sng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filiera vocațională, profilul pedagogic</a:t>
            </a:r>
            <a:r>
              <a:rPr lang="ro-RO" sz="26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 planuri-cadru aprobate prin O.M. Nr. 5347/07.09.2011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345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6984776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o-RO" b="1" dirty="0">
                <a:solidFill>
                  <a:schemeClr val="hlink"/>
                </a:solidFill>
                <a:latin typeface="Tahoma" pitchFamily="34" charset="0"/>
              </a:rPr>
              <a:t>Planuri–cadru valabile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endParaRPr lang="ro-RO" b="1" dirty="0" smtClean="0">
              <a:solidFill>
                <a:schemeClr val="bg2">
                  <a:lumMod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r>
              <a:rPr lang="ro-RO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Planuri-cadru aprobate prin OM Nr. 3168/3.02.2012 privind organizarea și funcționarea </a:t>
            </a:r>
            <a:r>
              <a:rPr lang="ro-RO" b="1" u="sng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învățământului </a:t>
            </a:r>
            <a:r>
              <a:rPr lang="ro-RO" b="1" u="sng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profesional cu durata de doi ani.</a:t>
            </a:r>
          </a:p>
          <a:p>
            <a:pPr>
              <a:defRPr/>
            </a:pPr>
            <a:r>
              <a:rPr lang="ro-RO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Pentru învăţământul </a:t>
            </a:r>
            <a:r>
              <a:rPr lang="ro-RO" b="1" u="sng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seral, filiera tehnologică a liceului</a:t>
            </a:r>
            <a:r>
              <a:rPr lang="ro-RO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, prevederile O.M. nr. 4051/2006 cu privire la aprobarea planurilor-cadru, rămân valabile  pentru:</a:t>
            </a:r>
          </a:p>
          <a:p>
            <a:pPr>
              <a:buFont typeface="Wingdings" pitchFamily="2" charset="2"/>
              <a:buNone/>
              <a:defRPr/>
            </a:pPr>
            <a:r>
              <a:rPr lang="ro-RO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a) clasele a XI-a şi a XII-a, a XIII-a, liceu tehnologic, </a:t>
            </a:r>
          </a:p>
          <a:p>
            <a:pPr>
              <a:buFont typeface="Wingdings" pitchFamily="2" charset="2"/>
              <a:buNone/>
              <a:defRPr/>
            </a:pPr>
            <a:r>
              <a:rPr lang="ro-RO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b) clasa a XIV-a, liceu tehnologic, ruta progresivă de calificare profesională.</a:t>
            </a:r>
            <a:endParaRPr lang="ro-RO" dirty="0" smtClean="0">
              <a:solidFill>
                <a:schemeClr val="bg2">
                  <a:lumMod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201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 dirty="0">
                <a:solidFill>
                  <a:srgbClr val="105766"/>
                </a:solidFill>
              </a:rPr>
              <a:t>învățământul liceal, forma seral, filiera teoretică și filiera tehnologică, se face în conformitate  cu precizările din </a:t>
            </a:r>
            <a:r>
              <a:rPr lang="fr-FR" b="1" dirty="0">
                <a:solidFill>
                  <a:srgbClr val="105766"/>
                </a:solidFill>
              </a:rPr>
              <a:t>Not</a:t>
            </a:r>
            <a:r>
              <a:rPr lang="ro-RO" b="1" dirty="0" err="1">
                <a:solidFill>
                  <a:srgbClr val="105766"/>
                </a:solidFill>
              </a:rPr>
              <a:t>ificarea</a:t>
            </a:r>
            <a:r>
              <a:rPr lang="ro-RO" b="1" dirty="0">
                <a:solidFill>
                  <a:srgbClr val="105766"/>
                </a:solidFill>
              </a:rPr>
              <a:t>  </a:t>
            </a:r>
            <a:r>
              <a:rPr lang="fr-FR" b="1" dirty="0">
                <a:solidFill>
                  <a:srgbClr val="105766"/>
                </a:solidFill>
              </a:rPr>
              <a:t>Nr.</a:t>
            </a:r>
            <a:r>
              <a:rPr lang="ro-RO" b="1" dirty="0">
                <a:solidFill>
                  <a:srgbClr val="105766"/>
                </a:solidFill>
              </a:rPr>
              <a:t> </a:t>
            </a:r>
            <a:r>
              <a:rPr lang="fr-FR" b="1" dirty="0">
                <a:solidFill>
                  <a:srgbClr val="105766"/>
                </a:solidFill>
              </a:rPr>
              <a:t>39562/ 11.09.200</a:t>
            </a:r>
            <a:r>
              <a:rPr lang="ro-RO" b="1" dirty="0">
                <a:solidFill>
                  <a:srgbClr val="105766"/>
                </a:solidFill>
              </a:rPr>
              <a:t>7</a:t>
            </a:r>
            <a:r>
              <a:rPr lang="fr-FR" b="1" dirty="0">
                <a:solidFill>
                  <a:srgbClr val="105766"/>
                </a:solidFill>
              </a:rPr>
              <a:t> </a:t>
            </a:r>
            <a:r>
              <a:rPr lang="ro-RO" b="1" dirty="0" smtClean="0">
                <a:solidFill>
                  <a:srgbClr val="105766"/>
                </a:solidFill>
              </a:rPr>
              <a:t>(BIOLOGIE)</a:t>
            </a:r>
          </a:p>
          <a:p>
            <a:r>
              <a:rPr lang="vi-VN" b="1" dirty="0" smtClean="0">
                <a:solidFill>
                  <a:srgbClr val="105766"/>
                </a:solidFill>
              </a:rPr>
              <a:t>Numărul</a:t>
            </a:r>
            <a:r>
              <a:rPr lang="ro-RO" b="1" dirty="0" smtClean="0">
                <a:solidFill>
                  <a:srgbClr val="105766"/>
                </a:solidFill>
              </a:rPr>
              <a:t> de ore de biologie și chimie din liceu</a:t>
            </a:r>
            <a:r>
              <a:rPr lang="fr-FR" b="1" dirty="0" smtClean="0">
                <a:solidFill>
                  <a:srgbClr val="105766"/>
                </a:solidFill>
              </a:rPr>
              <a:t>                                           </a:t>
            </a:r>
            <a:endParaRPr lang="en-US" b="1" dirty="0">
              <a:solidFill>
                <a:srgbClr val="105766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72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2405</Words>
  <Application>Microsoft Office PowerPoint</Application>
  <PresentationFormat>On-screen Show (4:3)</PresentationFormat>
  <Paragraphs>814</Paragraphs>
  <Slides>43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Office-téma</vt:lpstr>
      <vt:lpstr>Microsoft Excel 97-2003 Worksheet</vt:lpstr>
      <vt:lpstr>CONSFĂTUIRI CU PROFESORII DE FIZICĂ, CHIMIE, BIOLOGIE</vt:lpstr>
      <vt:lpstr>STRUCTURA ANULUI ȘCOLAR</vt:lpstr>
      <vt:lpstr>Semestrul I</vt:lpstr>
      <vt:lpstr>Semestrul al II-lea </vt:lpstr>
      <vt:lpstr>TEZE SEMESTRIALE</vt:lpstr>
      <vt:lpstr>  Planuri–cadru valabile   </vt:lpstr>
      <vt:lpstr>  Planuri–cadru valabile   </vt:lpstr>
      <vt:lpstr>Planuri–cadru valabile</vt:lpstr>
      <vt:lpstr>PowerPoint Presentation</vt:lpstr>
      <vt:lpstr>PowerPoint Presentation</vt:lpstr>
      <vt:lpstr>PROGRAME ȘCOLARE</vt:lpstr>
      <vt:lpstr>DISCIPLINE OPȚIONALE</vt:lpstr>
      <vt:lpstr>Manuale şcolare </vt:lpstr>
      <vt:lpstr>Examenul de bacalaureat - CHIMIE</vt:lpstr>
      <vt:lpstr>Examenul de bacalaureat</vt:lpstr>
      <vt:lpstr>Examenul de bacalaureat</vt:lpstr>
      <vt:lpstr>Examenul de bacalaureat</vt:lpstr>
      <vt:lpstr>BAC - BIOLOGIE</vt:lpstr>
      <vt:lpstr>BAC – FIZICĂ - TEHNOLOGIC</vt:lpstr>
      <vt:lpstr>BAC – FIZICĂ - TEORETIC</vt:lpstr>
      <vt:lpstr>PowerPoint Presentation</vt:lpstr>
      <vt:lpstr>PowerPoint Presentation</vt:lpstr>
      <vt:lpstr>PowerPoint Presentation</vt:lpstr>
      <vt:lpstr>PowerPoint Presentation</vt:lpstr>
      <vt:lpstr>FIZICĂ</vt:lpstr>
      <vt:lpstr>OLIMPIADE - 2013</vt:lpstr>
      <vt:lpstr>CONCURSURI - 2013</vt:lpstr>
      <vt:lpstr>OLIMPIADE - 2014</vt:lpstr>
      <vt:lpstr>CONCURSURI - 2014</vt:lpstr>
      <vt:lpstr>Direcţii principale de pregătire a cadrelor didactice</vt:lpstr>
      <vt:lpstr>Proiectarea didactică</vt:lpstr>
      <vt:lpstr>Portofoliul profesorului</vt:lpstr>
      <vt:lpstr>Portofoliul profesorului</vt:lpstr>
      <vt:lpstr>Recomandări in urma inspecțiilor de specialitate efectuate de MEN</vt:lpstr>
      <vt:lpstr>PowerPoint Presentation</vt:lpstr>
      <vt:lpstr>Priorități ale educației pentru anul școlar  2013-2014 în  învățământul  preuniversitar</vt:lpstr>
      <vt:lpstr>Proiecte, evenimente, oferte</vt:lpstr>
      <vt:lpstr>PowerPoint Presentation</vt:lpstr>
      <vt:lpstr>PowerPoint Presentation</vt:lpstr>
      <vt:lpstr>PowerPoint Presentation</vt:lpstr>
      <vt:lpstr>PowerPoint Presentation</vt:lpstr>
      <vt:lpstr>Oferte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CONSFĂTUIRI CU PROFESORII DE FIZICĂ, CHIMIE, BIOLOGIE</dc:title>
  <dc:creator>Inspector</dc:creator>
  <cp:lastModifiedBy>Inspector</cp:lastModifiedBy>
  <cp:revision>50</cp:revision>
  <cp:lastPrinted>2013-09-11T10:49:52Z</cp:lastPrinted>
  <dcterms:created xsi:type="dcterms:W3CDTF">2013-09-11T07:47:28Z</dcterms:created>
  <dcterms:modified xsi:type="dcterms:W3CDTF">2013-09-17T09:31:21Z</dcterms:modified>
</cp:coreProperties>
</file>